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9" r:id="rId2"/>
    <p:sldId id="267" r:id="rId3"/>
  </p:sldIdLst>
  <p:sldSz cx="10691813" cy="7559675"/>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6E3D0"/>
    <a:srgbClr val="70AD47"/>
    <a:srgbClr val="EBF2EA"/>
    <a:srgbClr val="ADDC83"/>
    <a:srgbClr val="71AD4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973" autoAdjust="0"/>
    <p:restoredTop sz="94660"/>
  </p:normalViewPr>
  <p:slideViewPr>
    <p:cSldViewPr snapToGrid="0">
      <p:cViewPr varScale="1">
        <p:scale>
          <a:sx n="80" d="100"/>
          <a:sy n="80" d="100"/>
        </p:scale>
        <p:origin x="1022"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US"/>
              <a:t>Click to edit Master title style</a:t>
            </a:r>
            <a:endParaRPr lang="en-US" dirty="0"/>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854937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39320882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US"/>
              <a:t>Click to edit Master title style</a:t>
            </a:r>
            <a:endParaRPr lang="en-US" dirty="0"/>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424210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735062"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412730" y="2012414"/>
            <a:ext cx="4544021" cy="479654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7EDFDB-0701-4A33-9029-D098F58747C5}" type="datetimeFigureOut">
              <a:rPr lang="en-GB" smtClean="0"/>
              <a:t>30/08/2024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2191114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US"/>
              <a:t>Click to edit Master title style</a:t>
            </a:r>
            <a:endParaRPr lang="en-US" dirty="0"/>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US"/>
              <a:t>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7EDFDB-0701-4A33-9029-D098F58747C5}" type="datetimeFigureOut">
              <a:rPr lang="en-GB" smtClean="0"/>
              <a:t>30/08/2024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614213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7EDFDB-0701-4A33-9029-D098F58747C5}" type="datetimeFigureOut">
              <a:rPr lang="en-GB" smtClean="0"/>
              <a:t>30/08/2024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581688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7EDFDB-0701-4A33-9029-D098F58747C5}" type="datetimeFigureOut">
              <a:rPr lang="en-GB" smtClean="0"/>
              <a:t>30/08/2024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64336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30/08/2024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5524989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US"/>
              <a:t>Click to edit Master title style</a:t>
            </a:r>
            <a:endParaRPr lang="en-US" dirty="0"/>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US"/>
              <a:t>Click icon to add picture</a:t>
            </a:r>
            <a:endParaRPr lang="en-US" dirty="0"/>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US"/>
              <a:t>Edit Master text styles</a:t>
            </a:r>
          </a:p>
        </p:txBody>
      </p:sp>
      <p:sp>
        <p:nvSpPr>
          <p:cNvPr id="5" name="Date Placeholder 4"/>
          <p:cNvSpPr>
            <a:spLocks noGrp="1"/>
          </p:cNvSpPr>
          <p:nvPr>
            <p:ph type="dt" sz="half" idx="10"/>
          </p:nvPr>
        </p:nvSpPr>
        <p:spPr/>
        <p:txBody>
          <a:bodyPr/>
          <a:lstStyle/>
          <a:p>
            <a:fld id="{927EDFDB-0701-4A33-9029-D098F58747C5}" type="datetimeFigureOut">
              <a:rPr lang="en-GB" smtClean="0"/>
              <a:t>30/08/2024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130389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54540307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7EDFDB-0701-4A33-9029-D098F58747C5}" type="datetimeFigureOut">
              <a:rPr lang="en-GB" smtClean="0"/>
              <a:t>30/08/2024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DD2D32-775F-40A9-AEC5-4F2762A3335C}" type="slidenum">
              <a:rPr lang="en-GB" smtClean="0"/>
              <a:t>‹#›</a:t>
            </a:fld>
            <a:endParaRPr lang="en-GB"/>
          </a:p>
        </p:txBody>
      </p:sp>
    </p:spTree>
    <p:extLst>
      <p:ext uri="{BB962C8B-B14F-4D97-AF65-F5344CB8AC3E}">
        <p14:creationId xmlns:p14="http://schemas.microsoft.com/office/powerpoint/2010/main" val="2010498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927EDFDB-0701-4A33-9029-D098F58747C5}" type="datetimeFigureOut">
              <a:rPr lang="en-GB" smtClean="0"/>
              <a:t>30/08/2024</a:t>
            </a:fld>
            <a:endParaRPr lang="en-GB"/>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E1DD2D32-775F-40A9-AEC5-4F2762A3335C}" type="slidenum">
              <a:rPr lang="en-GB" smtClean="0"/>
              <a:t>‹#›</a:t>
            </a:fld>
            <a:endParaRPr lang="en-GB"/>
          </a:p>
        </p:txBody>
      </p:sp>
    </p:spTree>
    <p:extLst>
      <p:ext uri="{BB962C8B-B14F-4D97-AF65-F5344CB8AC3E}">
        <p14:creationId xmlns:p14="http://schemas.microsoft.com/office/powerpoint/2010/main" val="307965187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image" Target="../media/image1.png"/><Relationship Id="rId7" Type="http://schemas.openxmlformats.org/officeDocument/2006/relationships/image" Target="../media/image4.png"/><Relationship Id="rId12" Type="http://schemas.openxmlformats.org/officeDocument/2006/relationships/image" Target="../media/image9.png"/><Relationship Id="rId2" Type="http://schemas.openxmlformats.org/officeDocument/2006/relationships/hyperlink" Target="https://www.google.com/search?sca_esv=370239eefaf66664&amp;sca_upv=1&amp;rlz=1C1GCEA_en&amp;biw=767&amp;bih=738&amp;q=collectively&amp;si=ACC90nxgkPHmtVkpPj_lUgtQ0Aenq3MvTBxjA3QyLxLRojV_WVi5fztbqwT6uA1ZexJvx3MZddYanRvSB9fCclDTbDqMwQ1hejsBxVzf_MGajcMmm0N7ZYI%3D&amp;expnd=1&amp;sa=X&amp;ved=2ahUKEwj0gL6XopCIAxVkhv0HHUJMLRoQyecJegQINRAO" TargetMode="External"/><Relationship Id="rId1" Type="http://schemas.openxmlformats.org/officeDocument/2006/relationships/slideLayout" Target="../slideLayouts/slideLayout2.xml"/><Relationship Id="rId6" Type="http://schemas.openxmlformats.org/officeDocument/2006/relationships/image" Target="../media/image3.png"/><Relationship Id="rId11" Type="http://schemas.openxmlformats.org/officeDocument/2006/relationships/image" Target="../media/image8.png"/><Relationship Id="rId5" Type="http://schemas.openxmlformats.org/officeDocument/2006/relationships/image" Target="../media/image2.png"/><Relationship Id="rId10" Type="http://schemas.openxmlformats.org/officeDocument/2006/relationships/image" Target="../media/image7.png"/><Relationship Id="rId4" Type="http://schemas.microsoft.com/office/2007/relationships/hdphoto" Target="../media/hdphoto1.wdp"/><Relationship Id="rId9"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7" name="Table 16">
            <a:extLst>
              <a:ext uri="{FF2B5EF4-FFF2-40B4-BE49-F238E27FC236}">
                <a16:creationId xmlns:a16="http://schemas.microsoft.com/office/drawing/2014/main" id="{8184707E-5B95-45D0-BF96-395E11559E30}"/>
              </a:ext>
            </a:extLst>
          </p:cNvPr>
          <p:cNvGraphicFramePr>
            <a:graphicFrameLocks noGrp="1"/>
          </p:cNvGraphicFramePr>
          <p:nvPr>
            <p:extLst>
              <p:ext uri="{D42A27DB-BD31-4B8C-83A1-F6EECF244321}">
                <p14:modId xmlns:p14="http://schemas.microsoft.com/office/powerpoint/2010/main" val="3657654586"/>
              </p:ext>
            </p:extLst>
          </p:nvPr>
        </p:nvGraphicFramePr>
        <p:xfrm>
          <a:off x="7067139" y="627750"/>
          <a:ext cx="3624674" cy="6740820"/>
        </p:xfrm>
        <a:graphic>
          <a:graphicData uri="http://schemas.openxmlformats.org/drawingml/2006/table">
            <a:tbl>
              <a:tblPr firstRow="1" bandRow="1">
                <a:tableStyleId>{93296810-A885-4BE3-A3E7-6D5BEEA58F35}</a:tableStyleId>
              </a:tblPr>
              <a:tblGrid>
                <a:gridCol w="736115">
                  <a:extLst>
                    <a:ext uri="{9D8B030D-6E8A-4147-A177-3AD203B41FA5}">
                      <a16:colId xmlns:a16="http://schemas.microsoft.com/office/drawing/2014/main" val="1630223619"/>
                    </a:ext>
                  </a:extLst>
                </a:gridCol>
                <a:gridCol w="2888559">
                  <a:extLst>
                    <a:ext uri="{9D8B030D-6E8A-4147-A177-3AD203B41FA5}">
                      <a16:colId xmlns:a16="http://schemas.microsoft.com/office/drawing/2014/main" val="386655152"/>
                    </a:ext>
                  </a:extLst>
                </a:gridCol>
              </a:tblGrid>
              <a:tr h="277122">
                <a:tc gridSpan="2">
                  <a:txBody>
                    <a:bodyPr/>
                    <a:lstStyle/>
                    <a:p>
                      <a:r>
                        <a:rPr lang="en-GB" sz="1200" dirty="0"/>
                        <a:t>Key </a:t>
                      </a:r>
                      <a:r>
                        <a:rPr lang="en-GB" sz="1200" dirty="0" smtClean="0"/>
                        <a:t>Vocabulary:</a:t>
                      </a:r>
                      <a:endParaRPr lang="en-GB" sz="1200" dirty="0"/>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tcPr>
                </a:tc>
                <a:tc hMerge="1">
                  <a:txBody>
                    <a:bodyPr/>
                    <a:lstStyle/>
                    <a:p>
                      <a:endParaRPr lang="en-GB"/>
                    </a:p>
                  </a:txBody>
                  <a:tcPr/>
                </a:tc>
                <a:extLst>
                  <a:ext uri="{0D108BD9-81ED-4DB2-BD59-A6C34878D82A}">
                    <a16:rowId xmlns:a16="http://schemas.microsoft.com/office/drawing/2014/main" val="3292632100"/>
                  </a:ext>
                </a:extLst>
              </a:tr>
              <a:tr h="400288">
                <a:tc>
                  <a:txBody>
                    <a:bodyPr/>
                    <a:lstStyle/>
                    <a:p>
                      <a:r>
                        <a:rPr lang="en-GB" sz="1000" kern="1200" dirty="0" smtClean="0">
                          <a:solidFill>
                            <a:schemeClr val="dk1"/>
                          </a:solidFill>
                          <a:latin typeface="+mn-lt"/>
                          <a:ea typeface="+mn-ea"/>
                          <a:cs typeface="+mn-cs"/>
                        </a:rPr>
                        <a:t>adapt</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verb. make (something) suitable for a new use or purpose; modify.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68289451"/>
                  </a:ext>
                </a:extLst>
              </a:tr>
              <a:tr h="246331">
                <a:tc>
                  <a:txBody>
                    <a:bodyPr/>
                    <a:lstStyle/>
                    <a:p>
                      <a:r>
                        <a:rPr lang="en-GB" sz="1000" kern="1200" dirty="0" smtClean="0">
                          <a:solidFill>
                            <a:schemeClr val="dk1"/>
                          </a:solidFill>
                          <a:latin typeface="+mn-lt"/>
                          <a:ea typeface="+mn-ea"/>
                          <a:cs typeface="+mn-cs"/>
                        </a:rPr>
                        <a:t>alpine</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adj. relating to high mountains.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765826055"/>
                  </a:ext>
                </a:extLst>
              </a:tr>
              <a:tr h="155389">
                <a:tc>
                  <a:txBody>
                    <a:bodyPr/>
                    <a:lstStyle/>
                    <a:p>
                      <a:r>
                        <a:rPr lang="en-GB" sz="1000" kern="1200" dirty="0" smtClean="0">
                          <a:solidFill>
                            <a:schemeClr val="dk1"/>
                          </a:solidFill>
                          <a:latin typeface="+mn-lt"/>
                          <a:ea typeface="+mn-ea"/>
                          <a:cs typeface="+mn-cs"/>
                        </a:rPr>
                        <a:t>aquatic</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adj. relating to water.</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073743771"/>
                  </a:ext>
                </a:extLst>
              </a:tr>
              <a:tr h="400288">
                <a:tc>
                  <a:txBody>
                    <a:bodyPr/>
                    <a:lstStyle/>
                    <a:p>
                      <a:r>
                        <a:rPr lang="en-GB" sz="1000" kern="1200" dirty="0" smtClean="0">
                          <a:solidFill>
                            <a:schemeClr val="dk1"/>
                          </a:solidFill>
                          <a:latin typeface="+mn-lt"/>
                          <a:ea typeface="+mn-ea"/>
                          <a:cs typeface="+mn-cs"/>
                        </a:rPr>
                        <a:t>biomes</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000" kern="1200" dirty="0" smtClean="0">
                          <a:solidFill>
                            <a:schemeClr val="dk1"/>
                          </a:solidFill>
                          <a:latin typeface="+mn-lt"/>
                          <a:ea typeface="+mn-ea"/>
                          <a:cs typeface="+mn-cs"/>
                        </a:rPr>
                        <a:t>noun. the weather conditions prevailing in an area in general or over a long period.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05045237"/>
                  </a:ext>
                </a:extLst>
              </a:tr>
              <a:tr h="708201">
                <a:tc>
                  <a:txBody>
                    <a:bodyPr/>
                    <a:lstStyle/>
                    <a:p>
                      <a:r>
                        <a:rPr lang="en-GB" sz="1000" kern="1200" dirty="0" smtClean="0">
                          <a:solidFill>
                            <a:schemeClr val="dk1"/>
                          </a:solidFill>
                          <a:latin typeface="+mn-lt"/>
                          <a:ea typeface="+mn-ea"/>
                          <a:cs typeface="+mn-cs"/>
                        </a:rPr>
                        <a:t>climate</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algn="l" defTabSz="1007943" rtl="0" eaLnBrk="1" latinLnBrk="0" hangingPunct="1"/>
                      <a:r>
                        <a:rPr lang="en-GB" sz="1000" kern="1200" dirty="0" smtClean="0">
                          <a:solidFill>
                            <a:schemeClr val="dk1"/>
                          </a:solidFill>
                          <a:latin typeface="+mn-lt"/>
                          <a:ea typeface="+mn-ea"/>
                          <a:cs typeface="+mn-cs"/>
                        </a:rPr>
                        <a:t>noun. the weather found in a certain place over a long period of time is known as the climate. an area's climate determines what kinds of plants can grow and what kinds of animals can survive there.</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77816525"/>
                  </a:ext>
                </a:extLst>
              </a:tr>
              <a:tr h="400288">
                <a:tc>
                  <a:txBody>
                    <a:bodyPr/>
                    <a:lstStyle/>
                    <a:p>
                      <a:r>
                        <a:rPr lang="en-GB" sz="1000" kern="1200" dirty="0" smtClean="0">
                          <a:solidFill>
                            <a:schemeClr val="dk1"/>
                          </a:solidFill>
                          <a:latin typeface="+mn-lt"/>
                          <a:ea typeface="+mn-ea"/>
                          <a:cs typeface="+mn-cs"/>
                        </a:rPr>
                        <a:t>coniferous</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adj. (of a tree) producing cones, and having leaves that do not fall off in the winter:</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439608973"/>
                  </a:ext>
                </a:extLst>
              </a:tr>
              <a:tr h="400288">
                <a:tc>
                  <a:txBody>
                    <a:bodyPr/>
                    <a:lstStyle/>
                    <a:p>
                      <a:r>
                        <a:rPr lang="en-GB" sz="1000" kern="1200" smtClean="0">
                          <a:solidFill>
                            <a:schemeClr val="dk1"/>
                          </a:solidFill>
                          <a:latin typeface="+mn-lt"/>
                          <a:ea typeface="+mn-ea"/>
                          <a:cs typeface="+mn-cs"/>
                        </a:rPr>
                        <a:t>deciduous</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adj. (of a tree or shrub) shedding its leaves annually.</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00785085"/>
                  </a:ext>
                </a:extLst>
              </a:tr>
              <a:tr h="400288">
                <a:tc>
                  <a:txBody>
                    <a:bodyPr/>
                    <a:lstStyle/>
                    <a:p>
                      <a:r>
                        <a:rPr lang="en-GB" sz="1000" kern="1200" dirty="0" smtClean="0">
                          <a:solidFill>
                            <a:schemeClr val="dk1"/>
                          </a:solidFill>
                          <a:latin typeface="+mn-lt"/>
                          <a:ea typeface="+mn-ea"/>
                          <a:cs typeface="+mn-cs"/>
                        </a:rPr>
                        <a:t>desert</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noun a waterless, desolate area of land with little or no vegetation, typically one covered with sand.</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185216056"/>
                  </a:ext>
                </a:extLst>
              </a:tr>
              <a:tr h="400288">
                <a:tc>
                  <a:txBody>
                    <a:bodyPr/>
                    <a:lstStyle/>
                    <a:p>
                      <a:r>
                        <a:rPr lang="en-GB" sz="1000" kern="1200" dirty="0" smtClean="0">
                          <a:solidFill>
                            <a:schemeClr val="dk1"/>
                          </a:solidFill>
                          <a:latin typeface="+mn-lt"/>
                          <a:ea typeface="+mn-ea"/>
                          <a:cs typeface="+mn-cs"/>
                        </a:rPr>
                        <a:t>ecosystem</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noun.an ecosystem is made up of all of the living and </a:t>
                      </a:r>
                      <a:r>
                        <a:rPr lang="en-GB" sz="1000" kern="1200" dirty="0" err="1" smtClean="0">
                          <a:solidFill>
                            <a:schemeClr val="dk1"/>
                          </a:solidFill>
                          <a:latin typeface="+mn-lt"/>
                          <a:ea typeface="+mn-ea"/>
                          <a:cs typeface="+mn-cs"/>
                        </a:rPr>
                        <a:t>nonliving</a:t>
                      </a:r>
                      <a:r>
                        <a:rPr lang="en-GB" sz="1000" kern="1200" dirty="0" smtClean="0">
                          <a:solidFill>
                            <a:schemeClr val="dk1"/>
                          </a:solidFill>
                          <a:latin typeface="+mn-lt"/>
                          <a:ea typeface="+mn-ea"/>
                          <a:cs typeface="+mn-cs"/>
                        </a:rPr>
                        <a:t> things in an area. </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208500384"/>
                  </a:ext>
                </a:extLst>
              </a:tr>
              <a:tr h="246331">
                <a:tc>
                  <a:txBody>
                    <a:bodyPr/>
                    <a:lstStyle/>
                    <a:p>
                      <a:r>
                        <a:rPr lang="en-GB" sz="1000" kern="1200" dirty="0" smtClean="0">
                          <a:solidFill>
                            <a:schemeClr val="dk1"/>
                          </a:solidFill>
                          <a:latin typeface="+mn-lt"/>
                          <a:ea typeface="+mn-ea"/>
                          <a:cs typeface="+mn-cs"/>
                        </a:rPr>
                        <a:t>polar</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adj. relating to the north or south pole.</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793086125"/>
                  </a:ext>
                </a:extLst>
              </a:tr>
              <a:tr h="554245">
                <a:tc>
                  <a:txBody>
                    <a:bodyPr/>
                    <a:lstStyle/>
                    <a:p>
                      <a:r>
                        <a:rPr lang="en-GB" sz="1000" kern="1200" dirty="0" smtClean="0">
                          <a:solidFill>
                            <a:schemeClr val="dk1"/>
                          </a:solidFill>
                          <a:latin typeface="+mn-lt"/>
                          <a:ea typeface="+mn-ea"/>
                          <a:cs typeface="+mn-cs"/>
                        </a:rPr>
                        <a:t>taiga</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noun. a moist northern forest that consists mostly of cone-producing trees (as pines, spruces, and firs) and begins where the tundra ends.</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322106028"/>
                  </a:ext>
                </a:extLst>
              </a:tr>
              <a:tr h="400288">
                <a:tc>
                  <a:txBody>
                    <a:bodyPr/>
                    <a:lstStyle/>
                    <a:p>
                      <a:r>
                        <a:rPr lang="en-GB" sz="1000" kern="1200" dirty="0" smtClean="0">
                          <a:solidFill>
                            <a:schemeClr val="dk1"/>
                          </a:solidFill>
                          <a:latin typeface="+mn-lt"/>
                          <a:ea typeface="+mn-ea"/>
                          <a:cs typeface="+mn-cs"/>
                        </a:rPr>
                        <a:t>tropical</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adj. </a:t>
                      </a:r>
                      <a:r>
                        <a:rPr lang="en-GB" sz="1000" kern="1200" dirty="0" err="1" smtClean="0">
                          <a:solidFill>
                            <a:schemeClr val="dk1"/>
                          </a:solidFill>
                          <a:latin typeface="+mn-lt"/>
                          <a:ea typeface="+mn-ea"/>
                          <a:cs typeface="+mn-cs"/>
                        </a:rPr>
                        <a:t>fo</a:t>
                      </a:r>
                      <a:r>
                        <a:rPr lang="en-GB" sz="1000" kern="1200" dirty="0" smtClean="0">
                          <a:solidFill>
                            <a:schemeClr val="dk1"/>
                          </a:solidFill>
                          <a:latin typeface="+mn-lt"/>
                          <a:ea typeface="+mn-ea"/>
                          <a:cs typeface="+mn-cs"/>
                        </a:rPr>
                        <a:t>, relating to, occurring in, or suitable for use in the tropics. tropical forests</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2679738770"/>
                  </a:ext>
                </a:extLst>
              </a:tr>
              <a:tr h="708201">
                <a:tc>
                  <a:txBody>
                    <a:bodyPr/>
                    <a:lstStyle/>
                    <a:p>
                      <a:r>
                        <a:rPr lang="en-GB" sz="1000" kern="1200" dirty="0" smtClean="0">
                          <a:solidFill>
                            <a:schemeClr val="dk1"/>
                          </a:solidFill>
                          <a:latin typeface="+mn-lt"/>
                          <a:ea typeface="+mn-ea"/>
                          <a:cs typeface="+mn-cs"/>
                        </a:rPr>
                        <a:t>tundra</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pPr marL="0" marR="0" indent="0" algn="l" defTabSz="1007943" rtl="0" eaLnBrk="1" fontAlgn="auto" latinLnBrk="0" hangingPunct="1">
                        <a:lnSpc>
                          <a:spcPct val="100000"/>
                        </a:lnSpc>
                        <a:spcBef>
                          <a:spcPts val="0"/>
                        </a:spcBef>
                        <a:spcAft>
                          <a:spcPts val="0"/>
                        </a:spcAft>
                        <a:buClrTx/>
                        <a:buSzTx/>
                        <a:buFontTx/>
                        <a:buNone/>
                        <a:tabLst/>
                        <a:defRPr/>
                      </a:pPr>
                      <a:r>
                        <a:rPr lang="en-GB" sz="1000" kern="1200" dirty="0" smtClean="0">
                          <a:solidFill>
                            <a:schemeClr val="dk1"/>
                          </a:solidFill>
                          <a:latin typeface="+mn-lt"/>
                          <a:ea typeface="+mn-ea"/>
                          <a:cs typeface="+mn-cs"/>
                        </a:rPr>
                        <a:t>noun. a  treeless plain especially of arctic regions having a permanently frozen layer below the surface soil and plant life made up mostly of mosses, lichens, herbs, and very small shrubs.</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120745140"/>
                  </a:ext>
                </a:extLst>
              </a:tr>
              <a:tr h="400288">
                <a:tc>
                  <a:txBody>
                    <a:bodyPr/>
                    <a:lstStyle/>
                    <a:p>
                      <a:r>
                        <a:rPr lang="en-GB" sz="1000" kern="1200" dirty="0" smtClean="0">
                          <a:solidFill>
                            <a:schemeClr val="dk1"/>
                          </a:solidFill>
                          <a:latin typeface="+mn-lt"/>
                          <a:ea typeface="+mn-ea"/>
                          <a:cs typeface="+mn-cs"/>
                        </a:rPr>
                        <a:t>vegetation</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noun.</a:t>
                      </a:r>
                      <a:r>
                        <a:rPr lang="en-GB" sz="1000" kern="1200" baseline="0" dirty="0" smtClean="0">
                          <a:solidFill>
                            <a:schemeClr val="dk1"/>
                          </a:solidFill>
                          <a:latin typeface="+mn-lt"/>
                          <a:ea typeface="+mn-ea"/>
                          <a:cs typeface="+mn-cs"/>
                        </a:rPr>
                        <a:t> </a:t>
                      </a:r>
                      <a:r>
                        <a:rPr lang="en-GB" sz="1000" kern="1200" dirty="0" smtClean="0">
                          <a:solidFill>
                            <a:schemeClr val="dk1"/>
                          </a:solidFill>
                          <a:latin typeface="+mn-lt"/>
                          <a:ea typeface="+mn-ea"/>
                          <a:cs typeface="+mn-cs"/>
                        </a:rPr>
                        <a:t>plants considered </a:t>
                      </a:r>
                      <a:r>
                        <a:rPr lang="en-GB" sz="1000" kern="1200" dirty="0" smtClean="0">
                          <a:solidFill>
                            <a:schemeClr val="dk1"/>
                          </a:solidFill>
                          <a:latin typeface="+mn-lt"/>
                          <a:ea typeface="+mn-ea"/>
                          <a:cs typeface="+mn-cs"/>
                          <a:hlinkClick r:id="rId2"/>
                        </a:rPr>
                        <a:t>collectively</a:t>
                      </a:r>
                      <a:r>
                        <a:rPr lang="en-GB" sz="1000" kern="1200" dirty="0" smtClean="0">
                          <a:solidFill>
                            <a:schemeClr val="dk1"/>
                          </a:solidFill>
                          <a:latin typeface="+mn-lt"/>
                          <a:ea typeface="+mn-ea"/>
                          <a:cs typeface="+mn-cs"/>
                        </a:rPr>
                        <a:t>, especially those found in a particular area or habitat.</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944519605"/>
                  </a:ext>
                </a:extLst>
              </a:tr>
              <a:tr h="554245">
                <a:tc>
                  <a:txBody>
                    <a:bodyPr/>
                    <a:lstStyle/>
                    <a:p>
                      <a:r>
                        <a:rPr lang="en-GB" sz="1000" kern="1200" dirty="0" smtClean="0">
                          <a:solidFill>
                            <a:schemeClr val="dk1"/>
                          </a:solidFill>
                          <a:latin typeface="+mn-lt"/>
                          <a:ea typeface="+mn-ea"/>
                          <a:cs typeface="+mn-cs"/>
                        </a:rPr>
                        <a:t>vegetation belt</a:t>
                      </a:r>
                      <a:endParaRPr lang="en-GB" sz="1000" kern="1200" dirty="0">
                        <a:solidFill>
                          <a:schemeClr val="dk1"/>
                        </a:solidFill>
                        <a:latin typeface="+mn-lt"/>
                        <a:ea typeface="+mn-ea"/>
                        <a:cs typeface="+mn-cs"/>
                      </a:endParaRP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tc>
                  <a:txBody>
                    <a:bodyPr/>
                    <a:lstStyle/>
                    <a:p>
                      <a:r>
                        <a:rPr lang="en-GB" sz="1000" kern="1200" dirty="0" smtClean="0">
                          <a:solidFill>
                            <a:schemeClr val="dk1"/>
                          </a:solidFill>
                          <a:latin typeface="+mn-lt"/>
                          <a:ea typeface="+mn-ea"/>
                          <a:cs typeface="+mn-cs"/>
                        </a:rPr>
                        <a:t>nouns. a vegetation belt is an area with distinct plant types, determined by climate, soil, drainage and elevation.</a:t>
                      </a:r>
                    </a:p>
                  </a:txBody>
                  <a:tcPr>
                    <a:lnL w="12700" cap="flat" cmpd="sng" algn="ctr">
                      <a:solidFill>
                        <a:schemeClr val="accent6">
                          <a:lumMod val="60000"/>
                          <a:lumOff val="40000"/>
                        </a:schemeClr>
                      </a:solidFill>
                      <a:prstDash val="solid"/>
                      <a:round/>
                      <a:headEnd type="none" w="med" len="med"/>
                      <a:tailEnd type="none" w="med" len="med"/>
                    </a:lnL>
                    <a:lnR w="12700" cap="flat" cmpd="sng" algn="ctr">
                      <a:solidFill>
                        <a:schemeClr val="accent6">
                          <a:lumMod val="60000"/>
                          <a:lumOff val="40000"/>
                        </a:schemeClr>
                      </a:solidFill>
                      <a:prstDash val="solid"/>
                      <a:round/>
                      <a:headEnd type="none" w="med" len="med"/>
                      <a:tailEnd type="none" w="med" len="med"/>
                    </a:lnR>
                    <a:lnT w="12700" cap="flat" cmpd="sng" algn="ctr">
                      <a:solidFill>
                        <a:schemeClr val="accent6">
                          <a:lumMod val="60000"/>
                          <a:lumOff val="40000"/>
                        </a:schemeClr>
                      </a:solidFill>
                      <a:prstDash val="solid"/>
                      <a:round/>
                      <a:headEnd type="none" w="med" len="med"/>
                      <a:tailEnd type="none" w="med" len="med"/>
                    </a:lnT>
                    <a:lnB w="12700" cap="flat" cmpd="sng" algn="ctr">
                      <a:solidFill>
                        <a:schemeClr val="accent6">
                          <a:lumMod val="60000"/>
                          <a:lumOff val="40000"/>
                        </a:schemeClr>
                      </a:solidFill>
                      <a:prstDash val="solid"/>
                      <a:round/>
                      <a:headEnd type="none" w="med" len="med"/>
                      <a:tailEnd type="none" w="med" len="med"/>
                    </a:lnB>
                    <a:solidFill>
                      <a:schemeClr val="bg1"/>
                    </a:solidFill>
                  </a:tcPr>
                </a:tc>
                <a:extLst>
                  <a:ext uri="{0D108BD9-81ED-4DB2-BD59-A6C34878D82A}">
                    <a16:rowId xmlns:a16="http://schemas.microsoft.com/office/drawing/2014/main" val="3659441390"/>
                  </a:ext>
                </a:extLst>
              </a:tr>
            </a:tbl>
          </a:graphicData>
        </a:graphic>
      </p:graphicFrame>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4114190820"/>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4 – Where We Live – Our natural Earth</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3" cstate="print">
            <a:extLst>
              <a:ext uri="{BEBA8EAE-BF5A-486C-A8C5-ECC9F3942E4B}">
                <a14:imgProps xmlns:a14="http://schemas.microsoft.com/office/drawing/2010/main">
                  <a14:imgLayer r:embed="rId4">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AutoShape 2" descr="Compass Rose SVG, Nautical Compass SV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aphicFrame>
        <p:nvGraphicFramePr>
          <p:cNvPr id="75" name="Table 74"/>
          <p:cNvGraphicFramePr>
            <a:graphicFrameLocks noGrp="1"/>
          </p:cNvGraphicFramePr>
          <p:nvPr>
            <p:extLst>
              <p:ext uri="{D42A27DB-BD31-4B8C-83A1-F6EECF244321}">
                <p14:modId xmlns:p14="http://schemas.microsoft.com/office/powerpoint/2010/main" val="1061861106"/>
              </p:ext>
            </p:extLst>
          </p:nvPr>
        </p:nvGraphicFramePr>
        <p:xfrm>
          <a:off x="40639" y="634325"/>
          <a:ext cx="6971984" cy="2011680"/>
        </p:xfrm>
        <a:graphic>
          <a:graphicData uri="http://schemas.openxmlformats.org/drawingml/2006/table">
            <a:tbl>
              <a:tblPr firstRow="1" bandRow="1">
                <a:tableStyleId>{10A1B5D5-9B99-4C35-A422-299274C87663}</a:tableStyleId>
              </a:tblPr>
              <a:tblGrid>
                <a:gridCol w="6971984">
                  <a:extLst>
                    <a:ext uri="{9D8B030D-6E8A-4147-A177-3AD203B41FA5}">
                      <a16:colId xmlns:a16="http://schemas.microsoft.com/office/drawing/2014/main" val="2872413355"/>
                    </a:ext>
                  </a:extLst>
                </a:gridCol>
              </a:tblGrid>
              <a:tr h="202992">
                <a:tc>
                  <a:txBody>
                    <a:bodyPr/>
                    <a:lstStyle/>
                    <a:p>
                      <a:r>
                        <a:rPr lang="en-GB" sz="1000" dirty="0" smtClean="0"/>
                        <a:t>Equator,</a:t>
                      </a:r>
                      <a:r>
                        <a:rPr lang="en-GB" sz="1000" baseline="0" dirty="0" smtClean="0"/>
                        <a:t> Hemispheres, Tropics and Poles </a:t>
                      </a:r>
                      <a:endParaRPr lang="en-GB" sz="1000" dirty="0"/>
                    </a:p>
                  </a:txBody>
                  <a:tcPr/>
                </a:tc>
                <a:extLst>
                  <a:ext uri="{0D108BD9-81ED-4DB2-BD59-A6C34878D82A}">
                    <a16:rowId xmlns:a16="http://schemas.microsoft.com/office/drawing/2014/main" val="1365185807"/>
                  </a:ext>
                </a:extLst>
              </a:tr>
              <a:tr h="1759837">
                <a:tc>
                  <a:txBody>
                    <a:bodyPr/>
                    <a:lstStyle/>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A hemisphere is half of a sphere.</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The equator (0° latitude) divides the Earth into the Northern and Southern Hemispheres.</a:t>
                      </a: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There are differences in climate in the Northern and Southern Hemispheres because of the Earth's tilt toward and away from the sun.</a:t>
                      </a: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In the Northern Hemisphere, the warmer summer months are from June through September. In the Southern Hemisphere, summer begins in December and ends in March.</a:t>
                      </a:r>
                      <a:endParaRPr lang="en-US" altLang="en-US" sz="1000" kern="1200" dirty="0" smtClean="0">
                        <a:solidFill>
                          <a:schemeClr val="dk1"/>
                        </a:solidFill>
                        <a:effectLst/>
                        <a:latin typeface="+mn-lt"/>
                        <a:ea typeface="+mn-ea"/>
                        <a:cs typeface="+mn-cs"/>
                      </a:endParaRP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sz="1000" kern="1200" dirty="0" smtClean="0">
                          <a:solidFill>
                            <a:schemeClr val="dk1"/>
                          </a:solidFill>
                          <a:effectLst/>
                          <a:latin typeface="+mn-lt"/>
                          <a:ea typeface="+mn-ea"/>
                          <a:cs typeface="+mn-cs"/>
                        </a:rPr>
                        <a:t>80% of the world’s population lives in the Northern Hemisphere.</a:t>
                      </a:r>
                      <a:r>
                        <a:rPr lang="en-US" altLang="en-US" sz="1000" kern="1200" baseline="0" dirty="0" smtClean="0">
                          <a:solidFill>
                            <a:schemeClr val="dk1"/>
                          </a:solidFill>
                          <a:effectLst/>
                          <a:latin typeface="+mn-lt"/>
                          <a:ea typeface="+mn-ea"/>
                          <a:cs typeface="+mn-cs"/>
                        </a:rPr>
                        <a:t> </a:t>
                      </a:r>
                      <a:r>
                        <a:rPr lang="en-US" altLang="en-US" sz="1000" kern="1200" dirty="0" smtClean="0">
                          <a:solidFill>
                            <a:schemeClr val="dk1"/>
                          </a:solidFill>
                          <a:effectLst/>
                          <a:latin typeface="+mn-lt"/>
                          <a:ea typeface="+mn-ea"/>
                          <a:cs typeface="+mn-cs"/>
                        </a:rPr>
                        <a:t>90% of land is in the Northern Hemisphere.</a:t>
                      </a:r>
                      <a:r>
                        <a:rPr lang="en-US" altLang="en-US" sz="1000" kern="1200" baseline="0" dirty="0" smtClean="0">
                          <a:solidFill>
                            <a:schemeClr val="dk1"/>
                          </a:solidFill>
                          <a:effectLst/>
                          <a:latin typeface="+mn-lt"/>
                          <a:ea typeface="+mn-ea"/>
                          <a:cs typeface="+mn-cs"/>
                        </a:rPr>
                        <a:t> </a:t>
                      </a:r>
                      <a:r>
                        <a:rPr lang="en-US" altLang="en-US" sz="1000" kern="1200" dirty="0" smtClean="0">
                          <a:solidFill>
                            <a:schemeClr val="dk1"/>
                          </a:solidFill>
                          <a:effectLst/>
                          <a:latin typeface="+mn-lt"/>
                          <a:ea typeface="+mn-ea"/>
                          <a:cs typeface="+mn-cs"/>
                        </a:rPr>
                        <a:t>The Northern Hemisphere includes all of north America, Europe and most of Asia and Africa.</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US" altLang="en-US" sz="1000" kern="1200" dirty="0" smtClean="0">
                          <a:solidFill>
                            <a:schemeClr val="dk1"/>
                          </a:solidFill>
                          <a:effectLst/>
                          <a:latin typeface="+mn-lt"/>
                          <a:ea typeface="+mn-ea"/>
                          <a:cs typeface="+mn-cs"/>
                        </a:rPr>
                        <a:t>The Southern Hemisphere includes all of Australia, Antarctica and most of South America. 90% of the planet’s water is in the Southern Hemisphere.</a:t>
                      </a:r>
                    </a:p>
                  </a:txBody>
                  <a:tcPr/>
                </a:tc>
                <a:extLst>
                  <a:ext uri="{0D108BD9-81ED-4DB2-BD59-A6C34878D82A}">
                    <a16:rowId xmlns:a16="http://schemas.microsoft.com/office/drawing/2014/main" val="3317392649"/>
                  </a:ext>
                </a:extLst>
              </a:tr>
            </a:tbl>
          </a:graphicData>
        </a:graphic>
      </p:graphicFrame>
      <p:pic>
        <p:nvPicPr>
          <p:cNvPr id="4" name="Picture 3"/>
          <p:cNvPicPr>
            <a:picLocks noChangeAspect="1"/>
          </p:cNvPicPr>
          <p:nvPr/>
        </p:nvPicPr>
        <p:blipFill>
          <a:blip r:embed="rId5"/>
          <a:stretch>
            <a:fillRect/>
          </a:stretch>
        </p:blipFill>
        <p:spPr>
          <a:xfrm>
            <a:off x="155576" y="949728"/>
            <a:ext cx="1886584" cy="1296422"/>
          </a:xfrm>
          <a:prstGeom prst="rect">
            <a:avLst/>
          </a:prstGeom>
        </p:spPr>
      </p:pic>
      <p:graphicFrame>
        <p:nvGraphicFramePr>
          <p:cNvPr id="2" name="Table 1"/>
          <p:cNvGraphicFramePr>
            <a:graphicFrameLocks noGrp="1"/>
          </p:cNvGraphicFramePr>
          <p:nvPr>
            <p:extLst>
              <p:ext uri="{D42A27DB-BD31-4B8C-83A1-F6EECF244321}">
                <p14:modId xmlns:p14="http://schemas.microsoft.com/office/powerpoint/2010/main" val="891492713"/>
              </p:ext>
            </p:extLst>
          </p:nvPr>
        </p:nvGraphicFramePr>
        <p:xfrm>
          <a:off x="38956" y="2680826"/>
          <a:ext cx="2823720" cy="3070760"/>
        </p:xfrm>
        <a:graphic>
          <a:graphicData uri="http://schemas.openxmlformats.org/drawingml/2006/table">
            <a:tbl>
              <a:tblPr firstRow="1" bandRow="1">
                <a:tableStyleId>{10A1B5D5-9B99-4C35-A422-299274C87663}</a:tableStyleId>
              </a:tblPr>
              <a:tblGrid>
                <a:gridCol w="941240">
                  <a:extLst>
                    <a:ext uri="{9D8B030D-6E8A-4147-A177-3AD203B41FA5}">
                      <a16:colId xmlns:a16="http://schemas.microsoft.com/office/drawing/2014/main" val="2208801905"/>
                    </a:ext>
                  </a:extLst>
                </a:gridCol>
                <a:gridCol w="941240">
                  <a:extLst>
                    <a:ext uri="{9D8B030D-6E8A-4147-A177-3AD203B41FA5}">
                      <a16:colId xmlns:a16="http://schemas.microsoft.com/office/drawing/2014/main" val="4068091238"/>
                    </a:ext>
                  </a:extLst>
                </a:gridCol>
                <a:gridCol w="941240">
                  <a:extLst>
                    <a:ext uri="{9D8B030D-6E8A-4147-A177-3AD203B41FA5}">
                      <a16:colId xmlns:a16="http://schemas.microsoft.com/office/drawing/2014/main" val="572102187"/>
                    </a:ext>
                  </a:extLst>
                </a:gridCol>
              </a:tblGrid>
              <a:tr h="235681">
                <a:tc gridSpan="3">
                  <a:txBody>
                    <a:bodyPr/>
                    <a:lstStyle/>
                    <a:p>
                      <a:r>
                        <a:rPr lang="en-GB" sz="1000" dirty="0" smtClean="0"/>
                        <a:t>Biomes</a:t>
                      </a:r>
                      <a:r>
                        <a:rPr lang="en-GB" sz="1000" baseline="0" dirty="0" smtClean="0"/>
                        <a:t>:</a:t>
                      </a:r>
                    </a:p>
                  </a:txBody>
                  <a:tcPr/>
                </a:tc>
                <a:tc hMerge="1">
                  <a:txBody>
                    <a:bodyPr/>
                    <a:lstStyle/>
                    <a:p>
                      <a:endParaRPr lang="en-GB"/>
                    </a:p>
                  </a:txBody>
                  <a:tcPr/>
                </a:tc>
                <a:tc hMerge="1">
                  <a:txBody>
                    <a:bodyPr/>
                    <a:lstStyle/>
                    <a:p>
                      <a:endParaRPr lang="en-GB"/>
                    </a:p>
                  </a:txBody>
                  <a:tcPr/>
                </a:tc>
                <a:extLst>
                  <a:ext uri="{0D108BD9-81ED-4DB2-BD59-A6C34878D82A}">
                    <a16:rowId xmlns:a16="http://schemas.microsoft.com/office/drawing/2014/main" val="3462098519"/>
                  </a:ext>
                </a:extLst>
              </a:tr>
              <a:tr h="2826920">
                <a:tc gridSpan="3">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Biomes are areas across the world which have a similar environment. This means they have similar</a:t>
                      </a:r>
                      <a:r>
                        <a:rPr lang="en-GB" sz="1000" kern="1200" baseline="0" dirty="0" smtClean="0">
                          <a:solidFill>
                            <a:schemeClr val="dk1"/>
                          </a:solidFill>
                          <a:effectLst/>
                          <a:latin typeface="+mn-lt"/>
                          <a:ea typeface="+mn-ea"/>
                          <a:cs typeface="+mn-cs"/>
                        </a:rPr>
                        <a:t> climates, landscapes, animals and plants. </a:t>
                      </a:r>
                      <a:r>
                        <a:rPr lang="en-GB" sz="1000" dirty="0" smtClean="0"/>
                        <a:t>The whole world is split into different biomes. There is some disagreement on exactly how many types of biomes there are but most people think there are six: aquatic, desert, forest, grassland,</a:t>
                      </a:r>
                      <a:r>
                        <a:rPr lang="en-GB" sz="1000" baseline="0" dirty="0" smtClean="0"/>
                        <a:t> rainforest and tundra.</a:t>
                      </a:r>
                      <a:endParaRPr lang="en-GB" sz="1000" kern="1200" dirty="0" smtClean="0">
                        <a:solidFill>
                          <a:schemeClr val="dk1"/>
                        </a:solidFill>
                        <a:effectLst/>
                        <a:latin typeface="+mn-lt"/>
                        <a:ea typeface="+mn-ea"/>
                        <a:cs typeface="+mn-cs"/>
                      </a:endParaRPr>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kern="1200" dirty="0" smtClean="0">
                        <a:solidFill>
                          <a:schemeClr val="dk1"/>
                        </a:solidFill>
                        <a:effectLst/>
                        <a:latin typeface="+mn-lt"/>
                        <a:ea typeface="+mn-ea"/>
                        <a:cs typeface="+mn-cs"/>
                      </a:endParaRPr>
                    </a:p>
                  </a:txBody>
                  <a:tcPr/>
                </a:tc>
                <a:tc hMerge="1">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713131184"/>
                  </a:ext>
                </a:extLst>
              </a:tr>
            </a:tbl>
          </a:graphicData>
        </a:graphic>
      </p:graphicFrame>
      <p:pic>
        <p:nvPicPr>
          <p:cNvPr id="3" name="Picture 2"/>
          <p:cNvPicPr>
            <a:picLocks noChangeAspect="1"/>
          </p:cNvPicPr>
          <p:nvPr/>
        </p:nvPicPr>
        <p:blipFill>
          <a:blip r:embed="rId6"/>
          <a:stretch>
            <a:fillRect/>
          </a:stretch>
        </p:blipFill>
        <p:spPr>
          <a:xfrm>
            <a:off x="460375" y="4216206"/>
            <a:ext cx="2066177" cy="1394814"/>
          </a:xfrm>
          <a:prstGeom prst="rect">
            <a:avLst/>
          </a:prstGeom>
        </p:spPr>
      </p:pic>
      <p:graphicFrame>
        <p:nvGraphicFramePr>
          <p:cNvPr id="23" name="Table 22"/>
          <p:cNvGraphicFramePr>
            <a:graphicFrameLocks noGrp="1"/>
          </p:cNvGraphicFramePr>
          <p:nvPr>
            <p:extLst>
              <p:ext uri="{D42A27DB-BD31-4B8C-83A1-F6EECF244321}">
                <p14:modId xmlns:p14="http://schemas.microsoft.com/office/powerpoint/2010/main" val="2504980825"/>
              </p:ext>
            </p:extLst>
          </p:nvPr>
        </p:nvGraphicFramePr>
        <p:xfrm>
          <a:off x="2886902" y="2680826"/>
          <a:ext cx="2340137" cy="1249680"/>
        </p:xfrm>
        <a:graphic>
          <a:graphicData uri="http://schemas.openxmlformats.org/drawingml/2006/table">
            <a:tbl>
              <a:tblPr firstRow="1" bandRow="1">
                <a:tableStyleId>{10A1B5D5-9B99-4C35-A422-299274C87663}</a:tableStyleId>
              </a:tblPr>
              <a:tblGrid>
                <a:gridCol w="2340137">
                  <a:extLst>
                    <a:ext uri="{9D8B030D-6E8A-4147-A177-3AD203B41FA5}">
                      <a16:colId xmlns:a16="http://schemas.microsoft.com/office/drawing/2014/main" val="2208801905"/>
                    </a:ext>
                  </a:extLst>
                </a:gridCol>
              </a:tblGrid>
              <a:tr h="0">
                <a:tc>
                  <a:txBody>
                    <a:bodyPr/>
                    <a:lstStyle/>
                    <a:p>
                      <a:r>
                        <a:rPr lang="en-GB" sz="1000" dirty="0" smtClean="0"/>
                        <a:t>Aquatic</a:t>
                      </a:r>
                      <a:r>
                        <a:rPr lang="en-GB" sz="1000" baseline="0" dirty="0" smtClean="0"/>
                        <a:t>:</a:t>
                      </a:r>
                    </a:p>
                  </a:txBody>
                  <a:tcPr/>
                </a:tc>
                <a:extLst>
                  <a:ext uri="{0D108BD9-81ED-4DB2-BD59-A6C34878D82A}">
                    <a16:rowId xmlns:a16="http://schemas.microsoft.com/office/drawing/2014/main" val="3462098519"/>
                  </a:ext>
                </a:extLst>
              </a:tr>
              <a:tr h="845893">
                <a:tc>
                  <a:txBody>
                    <a:bodyPr/>
                    <a:lstStyle/>
                    <a:p>
                      <a:pPr marL="503972" marR="0" lvl="1"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The aquatic biome is the largest type - it covers over 70% of Earth! </a:t>
                      </a:r>
                    </a:p>
                    <a:p>
                      <a:pPr marL="503972" marR="0" lvl="1"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This biome can be further divided into two main types: freshwater and saltwater. </a:t>
                      </a:r>
                      <a:endParaRPr lang="en-GB" sz="10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713131184"/>
                  </a:ext>
                </a:extLst>
              </a:tr>
            </a:tbl>
          </a:graphicData>
        </a:graphic>
      </p:graphicFrame>
      <p:pic>
        <p:nvPicPr>
          <p:cNvPr id="12" name="Picture 11"/>
          <p:cNvPicPr>
            <a:picLocks noChangeAspect="1"/>
          </p:cNvPicPr>
          <p:nvPr/>
        </p:nvPicPr>
        <p:blipFill>
          <a:blip r:embed="rId7"/>
          <a:stretch>
            <a:fillRect/>
          </a:stretch>
        </p:blipFill>
        <p:spPr>
          <a:xfrm>
            <a:off x="2949408" y="2972658"/>
            <a:ext cx="453768" cy="831909"/>
          </a:xfrm>
          <a:prstGeom prst="rect">
            <a:avLst/>
          </a:prstGeom>
        </p:spPr>
      </p:pic>
      <p:graphicFrame>
        <p:nvGraphicFramePr>
          <p:cNvPr id="24" name="Table 23"/>
          <p:cNvGraphicFramePr>
            <a:graphicFrameLocks noGrp="1"/>
          </p:cNvGraphicFramePr>
          <p:nvPr>
            <p:extLst>
              <p:ext uri="{D42A27DB-BD31-4B8C-83A1-F6EECF244321}">
                <p14:modId xmlns:p14="http://schemas.microsoft.com/office/powerpoint/2010/main" val="1714344855"/>
              </p:ext>
            </p:extLst>
          </p:nvPr>
        </p:nvGraphicFramePr>
        <p:xfrm>
          <a:off x="5281555" y="2680825"/>
          <a:ext cx="1731068" cy="3070760"/>
        </p:xfrm>
        <a:graphic>
          <a:graphicData uri="http://schemas.openxmlformats.org/drawingml/2006/table">
            <a:tbl>
              <a:tblPr firstRow="1" bandRow="1">
                <a:tableStyleId>{10A1B5D5-9B99-4C35-A422-299274C87663}</a:tableStyleId>
              </a:tblPr>
              <a:tblGrid>
                <a:gridCol w="1731068">
                  <a:extLst>
                    <a:ext uri="{9D8B030D-6E8A-4147-A177-3AD203B41FA5}">
                      <a16:colId xmlns:a16="http://schemas.microsoft.com/office/drawing/2014/main" val="2208801905"/>
                    </a:ext>
                  </a:extLst>
                </a:gridCol>
              </a:tblGrid>
              <a:tr h="255896">
                <a:tc>
                  <a:txBody>
                    <a:bodyPr/>
                    <a:lstStyle/>
                    <a:p>
                      <a:r>
                        <a:rPr lang="en-GB" sz="1000" dirty="0" smtClean="0"/>
                        <a:t>Desert</a:t>
                      </a:r>
                      <a:r>
                        <a:rPr lang="en-GB" sz="1000" baseline="0" dirty="0" smtClean="0"/>
                        <a:t>:</a:t>
                      </a:r>
                    </a:p>
                  </a:txBody>
                  <a:tcPr/>
                </a:tc>
                <a:extLst>
                  <a:ext uri="{0D108BD9-81ED-4DB2-BD59-A6C34878D82A}">
                    <a16:rowId xmlns:a16="http://schemas.microsoft.com/office/drawing/2014/main" val="3462098519"/>
                  </a:ext>
                </a:extLst>
              </a:tr>
              <a:tr h="2814864">
                <a:tc>
                  <a:txBody>
                    <a:bodyPr/>
                    <a:lstStyle/>
                    <a:p>
                      <a:pPr marL="503972" marR="0" lvl="1"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Desert biomes cover around one-third of the Earth and are the driest type of biome. They can be hot or cold, depending on where on the planet they are.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Plants and animals have adapted to live in these harsh conditions. Plants found in desert biomes include cacti and creosote bushes while animals that survive here include snakes and lizards.</a:t>
                      </a:r>
                      <a:endParaRPr lang="en-GB" sz="10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713131184"/>
                  </a:ext>
                </a:extLst>
              </a:tr>
            </a:tbl>
          </a:graphicData>
        </a:graphic>
      </p:graphicFrame>
      <p:graphicFrame>
        <p:nvGraphicFramePr>
          <p:cNvPr id="25" name="Table 24"/>
          <p:cNvGraphicFramePr>
            <a:graphicFrameLocks noGrp="1"/>
          </p:cNvGraphicFramePr>
          <p:nvPr>
            <p:extLst>
              <p:ext uri="{D42A27DB-BD31-4B8C-83A1-F6EECF244321}">
                <p14:modId xmlns:p14="http://schemas.microsoft.com/office/powerpoint/2010/main" val="50650072"/>
              </p:ext>
            </p:extLst>
          </p:nvPr>
        </p:nvGraphicFramePr>
        <p:xfrm>
          <a:off x="2886901" y="3981448"/>
          <a:ext cx="2334435" cy="1770137"/>
        </p:xfrm>
        <a:graphic>
          <a:graphicData uri="http://schemas.openxmlformats.org/drawingml/2006/table">
            <a:tbl>
              <a:tblPr firstRow="1" bandRow="1">
                <a:tableStyleId>{10A1B5D5-9B99-4C35-A422-299274C87663}</a:tableStyleId>
              </a:tblPr>
              <a:tblGrid>
                <a:gridCol w="2334435">
                  <a:extLst>
                    <a:ext uri="{9D8B030D-6E8A-4147-A177-3AD203B41FA5}">
                      <a16:colId xmlns:a16="http://schemas.microsoft.com/office/drawing/2014/main" val="2208801905"/>
                    </a:ext>
                  </a:extLst>
                </a:gridCol>
              </a:tblGrid>
              <a:tr h="252877">
                <a:tc>
                  <a:txBody>
                    <a:bodyPr/>
                    <a:lstStyle/>
                    <a:p>
                      <a:r>
                        <a:rPr lang="en-GB" sz="1000" dirty="0" smtClean="0"/>
                        <a:t>Forest</a:t>
                      </a:r>
                      <a:r>
                        <a:rPr lang="en-GB" sz="1000" baseline="0" dirty="0" smtClean="0"/>
                        <a:t>:</a:t>
                      </a:r>
                    </a:p>
                  </a:txBody>
                  <a:tcPr/>
                </a:tc>
                <a:extLst>
                  <a:ext uri="{0D108BD9-81ED-4DB2-BD59-A6C34878D82A}">
                    <a16:rowId xmlns:a16="http://schemas.microsoft.com/office/drawing/2014/main" val="3462098519"/>
                  </a:ext>
                </a:extLst>
              </a:tr>
              <a:tr h="1517260">
                <a:tc>
                  <a:txBody>
                    <a:bodyPr/>
                    <a:lstStyle/>
                    <a:p>
                      <a:pPr marL="503972" marR="0" lvl="1"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Forest biomes cover approximately 30% of the planet and are home to a wide range of trees and plants. There are three main forest biomes: temperate, tropical and taiga.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Animals such as moose, deer, bears and squirrels can all be found in forest biomes.</a:t>
                      </a:r>
                      <a:endParaRPr lang="en-GB" sz="10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713131184"/>
                  </a:ext>
                </a:extLst>
              </a:tr>
            </a:tbl>
          </a:graphicData>
        </a:graphic>
      </p:graphicFrame>
      <p:graphicFrame>
        <p:nvGraphicFramePr>
          <p:cNvPr id="26" name="Table 25"/>
          <p:cNvGraphicFramePr>
            <a:graphicFrameLocks noGrp="1"/>
          </p:cNvGraphicFramePr>
          <p:nvPr>
            <p:extLst>
              <p:ext uri="{D42A27DB-BD31-4B8C-83A1-F6EECF244321}">
                <p14:modId xmlns:p14="http://schemas.microsoft.com/office/powerpoint/2010/main" val="2509141347"/>
              </p:ext>
            </p:extLst>
          </p:nvPr>
        </p:nvGraphicFramePr>
        <p:xfrm>
          <a:off x="4553284" y="5802529"/>
          <a:ext cx="2459339" cy="1707222"/>
        </p:xfrm>
        <a:graphic>
          <a:graphicData uri="http://schemas.openxmlformats.org/drawingml/2006/table">
            <a:tbl>
              <a:tblPr firstRow="1" bandRow="1">
                <a:tableStyleId>{10A1B5D5-9B99-4C35-A422-299274C87663}</a:tableStyleId>
              </a:tblPr>
              <a:tblGrid>
                <a:gridCol w="2459339">
                  <a:extLst>
                    <a:ext uri="{9D8B030D-6E8A-4147-A177-3AD203B41FA5}">
                      <a16:colId xmlns:a16="http://schemas.microsoft.com/office/drawing/2014/main" val="2208801905"/>
                    </a:ext>
                  </a:extLst>
                </a:gridCol>
              </a:tblGrid>
              <a:tr h="194411">
                <a:tc>
                  <a:txBody>
                    <a:bodyPr/>
                    <a:lstStyle/>
                    <a:p>
                      <a:r>
                        <a:rPr lang="en-GB" sz="1000" dirty="0" smtClean="0"/>
                        <a:t>Tundra</a:t>
                      </a:r>
                      <a:r>
                        <a:rPr lang="en-GB" sz="1000" baseline="0" dirty="0" smtClean="0"/>
                        <a:t>:</a:t>
                      </a:r>
                    </a:p>
                  </a:txBody>
                  <a:tcPr/>
                </a:tc>
                <a:extLst>
                  <a:ext uri="{0D108BD9-81ED-4DB2-BD59-A6C34878D82A}">
                    <a16:rowId xmlns:a16="http://schemas.microsoft.com/office/drawing/2014/main" val="3462098519"/>
                  </a:ext>
                </a:extLst>
              </a:tr>
              <a:tr h="1463382">
                <a:tc>
                  <a:txBody>
                    <a:bodyPr/>
                    <a:lstStyle/>
                    <a:p>
                      <a:pPr marL="503972" marR="0" lvl="1"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950" dirty="0" smtClean="0"/>
                        <a:t>The coldest of the biomes! Due to the low temperatures and dry conditions, these biomes are home to very few plants and animals. However, mosses and short grasses still grow here and Arctic foxes and reindeer make their homes in tundra biomes. This type of biome covers one-fifth of the planet.</a:t>
                      </a:r>
                      <a:endParaRPr lang="en-GB" sz="95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713131184"/>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2187485404"/>
              </p:ext>
            </p:extLst>
          </p:nvPr>
        </p:nvGraphicFramePr>
        <p:xfrm>
          <a:off x="2312409" y="5802529"/>
          <a:ext cx="2185895" cy="1706880"/>
        </p:xfrm>
        <a:graphic>
          <a:graphicData uri="http://schemas.openxmlformats.org/drawingml/2006/table">
            <a:tbl>
              <a:tblPr firstRow="1" bandRow="1">
                <a:tableStyleId>{10A1B5D5-9B99-4C35-A422-299274C87663}</a:tableStyleId>
              </a:tblPr>
              <a:tblGrid>
                <a:gridCol w="2185895">
                  <a:extLst>
                    <a:ext uri="{9D8B030D-6E8A-4147-A177-3AD203B41FA5}">
                      <a16:colId xmlns:a16="http://schemas.microsoft.com/office/drawing/2014/main" val="2208801905"/>
                    </a:ext>
                  </a:extLst>
                </a:gridCol>
              </a:tblGrid>
              <a:tr h="138402">
                <a:tc>
                  <a:txBody>
                    <a:bodyPr/>
                    <a:lstStyle/>
                    <a:p>
                      <a:r>
                        <a:rPr lang="en-GB" sz="1000" dirty="0" smtClean="0"/>
                        <a:t>Rainforest</a:t>
                      </a:r>
                      <a:r>
                        <a:rPr lang="en-GB" sz="1000" baseline="0" dirty="0" smtClean="0"/>
                        <a:t>:</a:t>
                      </a:r>
                    </a:p>
                  </a:txBody>
                  <a:tcPr/>
                </a:tc>
                <a:extLst>
                  <a:ext uri="{0D108BD9-81ED-4DB2-BD59-A6C34878D82A}">
                    <a16:rowId xmlns:a16="http://schemas.microsoft.com/office/drawing/2014/main" val="3462098519"/>
                  </a:ext>
                </a:extLst>
              </a:tr>
              <a:tr h="1396432">
                <a:tc>
                  <a:txBody>
                    <a:bodyPr/>
                    <a:lstStyle/>
                    <a:p>
                      <a:pPr marL="503972" marR="0" lvl="1"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Sadly, this biome covers less than 6% of Earth but produces nearly 33% of all of our oxygen. This type of biome is hot and wet all year long and is home to half of all the different types of animals and plants on the planet.</a:t>
                      </a:r>
                      <a:endParaRPr lang="en-GB" sz="10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713131184"/>
                  </a:ext>
                </a:extLst>
              </a:tr>
            </a:tbl>
          </a:graphicData>
        </a:graphic>
      </p:graphicFrame>
      <p:graphicFrame>
        <p:nvGraphicFramePr>
          <p:cNvPr id="28" name="Table 27"/>
          <p:cNvGraphicFramePr>
            <a:graphicFrameLocks noGrp="1"/>
          </p:cNvGraphicFramePr>
          <p:nvPr>
            <p:extLst>
              <p:ext uri="{D42A27DB-BD31-4B8C-83A1-F6EECF244321}">
                <p14:modId xmlns:p14="http://schemas.microsoft.com/office/powerpoint/2010/main" val="1726344715"/>
              </p:ext>
            </p:extLst>
          </p:nvPr>
        </p:nvGraphicFramePr>
        <p:xfrm>
          <a:off x="22736" y="5806190"/>
          <a:ext cx="2229454" cy="1706880"/>
        </p:xfrm>
        <a:graphic>
          <a:graphicData uri="http://schemas.openxmlformats.org/drawingml/2006/table">
            <a:tbl>
              <a:tblPr firstRow="1" bandRow="1">
                <a:tableStyleId>{10A1B5D5-9B99-4C35-A422-299274C87663}</a:tableStyleId>
              </a:tblPr>
              <a:tblGrid>
                <a:gridCol w="2229454">
                  <a:extLst>
                    <a:ext uri="{9D8B030D-6E8A-4147-A177-3AD203B41FA5}">
                      <a16:colId xmlns:a16="http://schemas.microsoft.com/office/drawing/2014/main" val="2208801905"/>
                    </a:ext>
                  </a:extLst>
                </a:gridCol>
              </a:tblGrid>
              <a:tr h="242247">
                <a:tc>
                  <a:txBody>
                    <a:bodyPr/>
                    <a:lstStyle/>
                    <a:p>
                      <a:r>
                        <a:rPr lang="en-GB" sz="1000" baseline="0" dirty="0" smtClean="0"/>
                        <a:t>Grasslands:</a:t>
                      </a:r>
                    </a:p>
                  </a:txBody>
                  <a:tcPr/>
                </a:tc>
                <a:extLst>
                  <a:ext uri="{0D108BD9-81ED-4DB2-BD59-A6C34878D82A}">
                    <a16:rowId xmlns:a16="http://schemas.microsoft.com/office/drawing/2014/main" val="3462098519"/>
                  </a:ext>
                </a:extLst>
              </a:tr>
              <a:tr h="1453481">
                <a:tc>
                  <a:txBody>
                    <a:bodyPr/>
                    <a:lstStyle/>
                    <a:p>
                      <a:pPr marL="503972" marR="0" lvl="1"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Grassland biomes are areas which have enough rainfall for grasses to grow but not enough for forests to develop. Farming often takes place in grassland biomes because of the rich soil.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The tropical grasslands in Africa are home to giraffes, zebras and lions.</a:t>
                      </a:r>
                      <a:endParaRPr lang="en-GB" sz="10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713131184"/>
                  </a:ext>
                </a:extLst>
              </a:tr>
            </a:tbl>
          </a:graphicData>
        </a:graphic>
      </p:graphicFrame>
      <p:pic>
        <p:nvPicPr>
          <p:cNvPr id="22" name="Picture 21"/>
          <p:cNvPicPr>
            <a:picLocks noChangeAspect="1"/>
          </p:cNvPicPr>
          <p:nvPr/>
        </p:nvPicPr>
        <p:blipFill>
          <a:blip r:embed="rId8"/>
          <a:stretch>
            <a:fillRect/>
          </a:stretch>
        </p:blipFill>
        <p:spPr>
          <a:xfrm>
            <a:off x="5351925" y="3027437"/>
            <a:ext cx="478818" cy="903069"/>
          </a:xfrm>
          <a:prstGeom prst="rect">
            <a:avLst/>
          </a:prstGeom>
        </p:spPr>
      </p:pic>
      <p:pic>
        <p:nvPicPr>
          <p:cNvPr id="14" name="Picture 13"/>
          <p:cNvPicPr>
            <a:picLocks noChangeAspect="1"/>
          </p:cNvPicPr>
          <p:nvPr/>
        </p:nvPicPr>
        <p:blipFill>
          <a:blip r:embed="rId9"/>
          <a:stretch>
            <a:fillRect/>
          </a:stretch>
        </p:blipFill>
        <p:spPr>
          <a:xfrm>
            <a:off x="2350437" y="6080403"/>
            <a:ext cx="493839" cy="1065997"/>
          </a:xfrm>
          <a:prstGeom prst="rect">
            <a:avLst/>
          </a:prstGeom>
        </p:spPr>
      </p:pic>
      <p:pic>
        <p:nvPicPr>
          <p:cNvPr id="18" name="Picture 17"/>
          <p:cNvPicPr>
            <a:picLocks noChangeAspect="1"/>
          </p:cNvPicPr>
          <p:nvPr/>
        </p:nvPicPr>
        <p:blipFill>
          <a:blip r:embed="rId10"/>
          <a:stretch>
            <a:fillRect/>
          </a:stretch>
        </p:blipFill>
        <p:spPr>
          <a:xfrm>
            <a:off x="4573804" y="6080404"/>
            <a:ext cx="571566" cy="1024230"/>
          </a:xfrm>
          <a:prstGeom prst="rect">
            <a:avLst/>
          </a:prstGeom>
        </p:spPr>
      </p:pic>
      <p:pic>
        <p:nvPicPr>
          <p:cNvPr id="21" name="Picture 20"/>
          <p:cNvPicPr>
            <a:picLocks noChangeAspect="1"/>
          </p:cNvPicPr>
          <p:nvPr/>
        </p:nvPicPr>
        <p:blipFill>
          <a:blip r:embed="rId11"/>
          <a:stretch>
            <a:fillRect/>
          </a:stretch>
        </p:blipFill>
        <p:spPr>
          <a:xfrm>
            <a:off x="2917193" y="4279160"/>
            <a:ext cx="485983" cy="877670"/>
          </a:xfrm>
          <a:prstGeom prst="rect">
            <a:avLst/>
          </a:prstGeom>
        </p:spPr>
      </p:pic>
      <p:pic>
        <p:nvPicPr>
          <p:cNvPr id="15" name="Picture 14"/>
          <p:cNvPicPr>
            <a:picLocks noChangeAspect="1"/>
          </p:cNvPicPr>
          <p:nvPr/>
        </p:nvPicPr>
        <p:blipFill>
          <a:blip r:embed="rId12"/>
          <a:stretch>
            <a:fillRect/>
          </a:stretch>
        </p:blipFill>
        <p:spPr>
          <a:xfrm>
            <a:off x="87406" y="6080403"/>
            <a:ext cx="504785" cy="1024231"/>
          </a:xfrm>
          <a:prstGeom prst="rect">
            <a:avLst/>
          </a:prstGeom>
        </p:spPr>
      </p:pic>
    </p:spTree>
    <p:extLst>
      <p:ext uri="{BB962C8B-B14F-4D97-AF65-F5344CB8AC3E}">
        <p14:creationId xmlns:p14="http://schemas.microsoft.com/office/powerpoint/2010/main" val="339905901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9117F9-99A7-7EA5-FD47-08F0D69DD002}"/>
            </a:ext>
          </a:extLst>
        </p:cNvPr>
        <p:cNvGrpSpPr/>
        <p:nvPr/>
      </p:nvGrpSpPr>
      <p:grpSpPr>
        <a:xfrm>
          <a:off x="0" y="0"/>
          <a:ext cx="0" cy="0"/>
          <a:chOff x="0" y="0"/>
          <a:chExt cx="0" cy="0"/>
        </a:xfrm>
      </p:grpSpPr>
      <p:graphicFrame>
        <p:nvGraphicFramePr>
          <p:cNvPr id="19" name="Table 18">
            <a:extLst>
              <a:ext uri="{FF2B5EF4-FFF2-40B4-BE49-F238E27FC236}">
                <a16:creationId xmlns:a16="http://schemas.microsoft.com/office/drawing/2014/main" id="{BF3C4A02-4363-176B-66FA-ED2A2109274A}"/>
              </a:ext>
            </a:extLst>
          </p:cNvPr>
          <p:cNvGraphicFramePr>
            <a:graphicFrameLocks noGrp="1"/>
          </p:cNvGraphicFramePr>
          <p:nvPr>
            <p:extLst>
              <p:ext uri="{D42A27DB-BD31-4B8C-83A1-F6EECF244321}">
                <p14:modId xmlns:p14="http://schemas.microsoft.com/office/powerpoint/2010/main" val="908181144"/>
              </p:ext>
            </p:extLst>
          </p:nvPr>
        </p:nvGraphicFramePr>
        <p:xfrm>
          <a:off x="0" y="211911"/>
          <a:ext cx="10363201" cy="370840"/>
        </p:xfrm>
        <a:graphic>
          <a:graphicData uri="http://schemas.openxmlformats.org/drawingml/2006/table">
            <a:tbl>
              <a:tblPr firstRow="1" bandRow="1">
                <a:tableStyleId>{5C22544A-7EE6-4342-B048-85BDC9FD1C3A}</a:tableStyleId>
              </a:tblPr>
              <a:tblGrid>
                <a:gridCol w="10363201">
                  <a:extLst>
                    <a:ext uri="{9D8B030D-6E8A-4147-A177-3AD203B41FA5}">
                      <a16:colId xmlns:a16="http://schemas.microsoft.com/office/drawing/2014/main" val="1637581417"/>
                    </a:ext>
                  </a:extLst>
                </a:gridCol>
              </a:tblGrid>
              <a:tr h="370840">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1800" b="0" dirty="0" smtClean="0">
                          <a:solidFill>
                            <a:srgbClr val="000000"/>
                          </a:solidFill>
                          <a:latin typeface="Aptos" panose="020B0004020202020204" pitchFamily="34" charset="0"/>
                          <a:ea typeface="Calibri" panose="020F0502020204030204" pitchFamily="34" charset="0"/>
                          <a:cs typeface="Times New Roman" panose="02020603050405020304" pitchFamily="18" charset="0"/>
                        </a:rPr>
                        <a:t>Geography – Year 4 – Where We Live – Our natural Earth</a:t>
                      </a:r>
                      <a:endParaRPr lang="en-GB" sz="1800" b="0" dirty="0">
                        <a:effectLst/>
                        <a:latin typeface="Aptos" panose="020B0004020202020204" pitchFamily="34" charset="0"/>
                        <a:ea typeface="Calibri" panose="020F0502020204030204" pitchFamily="34" charset="0"/>
                        <a:cs typeface="Times New Roman" panose="02020603050405020304" pitchFamily="18" charset="0"/>
                      </a:endParaRPr>
                    </a:p>
                  </a:txBody>
                  <a:tcPr>
                    <a:lnL w="38100" cap="flat" cmpd="sng" algn="ctr">
                      <a:noFill/>
                      <a:prstDash val="solid"/>
                      <a:round/>
                      <a:headEnd type="none" w="med" len="med"/>
                      <a:tailEnd type="none" w="med" len="med"/>
                    </a:lnL>
                    <a:lnR w="38100" cap="flat" cmpd="sng" algn="ctr">
                      <a:solidFill>
                        <a:srgbClr val="05B050"/>
                      </a:solidFill>
                      <a:prstDash val="solid"/>
                      <a:round/>
                      <a:headEnd type="none" w="med" len="med"/>
                      <a:tailEnd type="none" w="med" len="med"/>
                    </a:lnR>
                    <a:lnT w="38100" cap="flat" cmpd="sng" algn="ctr">
                      <a:solidFill>
                        <a:srgbClr val="05B050"/>
                      </a:solidFill>
                      <a:prstDash val="solid"/>
                      <a:round/>
                      <a:headEnd type="none" w="med" len="med"/>
                      <a:tailEnd type="none" w="med" len="med"/>
                    </a:lnT>
                    <a:lnB w="38100" cap="flat" cmpd="sng" algn="ctr">
                      <a:solidFill>
                        <a:srgbClr val="05B050"/>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839269294"/>
                  </a:ext>
                </a:extLst>
              </a:tr>
            </a:tbl>
          </a:graphicData>
        </a:graphic>
      </p:graphicFrame>
      <p:pic>
        <p:nvPicPr>
          <p:cNvPr id="20" name="Picture 19">
            <a:extLst>
              <a:ext uri="{FF2B5EF4-FFF2-40B4-BE49-F238E27FC236}">
                <a16:creationId xmlns:a16="http://schemas.microsoft.com/office/drawing/2014/main" id="{DB855478-94E8-B24A-5C7C-E678E34A369D}"/>
              </a:ext>
            </a:extLst>
          </p:cNvPr>
          <p:cNvPicPr/>
          <p:nvPr/>
        </p:nvPicPr>
        <p:blipFill>
          <a:blip r:embed="rId2" cstate="print">
            <a:extLst>
              <a:ext uri="{BEBA8EAE-BF5A-486C-A8C5-ECC9F3942E4B}">
                <a14:imgProps xmlns:a14="http://schemas.microsoft.com/office/drawing/2010/main">
                  <a14:imgLayer r:embed="rId3">
                    <a14:imgEffect>
                      <a14:backgroundRemoval t="4828" b="96552" l="3974" r="99338">
                        <a14:foregroundMark x1="8609" y1="48966" x2="78146" y2="17241"/>
                        <a14:foregroundMark x1="78146" y1="17241" x2="23179" y2="73793"/>
                        <a14:foregroundMark x1="23179" y1="73793" x2="9272" y2="53103"/>
                        <a14:foregroundMark x1="7947" y1="55862" x2="11921" y2="75862"/>
                        <a14:foregroundMark x1="15232" y1="80690" x2="66887" y2="88966"/>
                        <a14:foregroundMark x1="66887" y1="88276" x2="99338" y2="56552"/>
                        <a14:foregroundMark x1="92715" y1="57931" x2="33113" y2="5517"/>
                        <a14:foregroundMark x1="33113" y1="5517" x2="16556" y2="80000"/>
                        <a14:foregroundMark x1="25166" y1="91034" x2="65563" y2="93103"/>
                        <a14:foregroundMark x1="67550" y1="93103" x2="36424" y2="93793"/>
                        <a14:foregroundMark x1="46358" y1="91724" x2="60265" y2="94483"/>
                        <a14:foregroundMark x1="60265" y1="96552" x2="38411" y2="93793"/>
                        <a14:foregroundMark x1="7285" y1="55862" x2="47020" y2="6897"/>
                        <a14:foregroundMark x1="47020" y1="6207" x2="98013" y2="48276"/>
                        <a14:foregroundMark x1="62252" y1="11724" x2="64901" y2="12414"/>
                        <a14:foregroundMark x1="64901" y1="11724" x2="43046" y2="11724"/>
                        <a14:foregroundMark x1="33113" y1="11724" x2="7285" y2="44828"/>
                        <a14:foregroundMark x1="5960" y1="53103" x2="3974" y2="44828"/>
                        <a14:foregroundMark x1="52318" y1="4828" x2="68874" y2="6207"/>
                        <a14:foregroundMark x1="71523" y1="12414" x2="82119" y2="17931"/>
                      </a14:backgroundRemoval>
                    </a14:imgEffect>
                  </a14:imgLayer>
                </a14:imgProps>
              </a:ext>
              <a:ext uri="{28A0092B-C50C-407E-A947-70E740481C1C}">
                <a14:useLocalDpi xmlns:a14="http://schemas.microsoft.com/office/drawing/2010/main" val="0"/>
              </a:ext>
            </a:extLst>
          </a:blip>
          <a:stretch>
            <a:fillRect/>
          </a:stretch>
        </p:blipFill>
        <p:spPr>
          <a:xfrm>
            <a:off x="9925050" y="59308"/>
            <a:ext cx="628650" cy="604678"/>
          </a:xfrm>
          <a:prstGeom prst="rect">
            <a:avLst/>
          </a:prstGeom>
        </p:spPr>
      </p:pic>
      <p:sp>
        <p:nvSpPr>
          <p:cNvPr id="16" name="AutoShape 6" descr="KARMA YOGA: Good for Good's Sake on the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31" name="AutoShape 2" descr="Compass Rose SVG, Nautical Compass SVG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6" name="Rectangle 25"/>
          <p:cNvSpPr/>
          <p:nvPr/>
        </p:nvSpPr>
        <p:spPr>
          <a:xfrm>
            <a:off x="2673350" y="2625676"/>
            <a:ext cx="5343525" cy="369332"/>
          </a:xfrm>
          <a:prstGeom prst="rect">
            <a:avLst/>
          </a:prstGeom>
        </p:spPr>
        <p:txBody>
          <a:bodyPr>
            <a:spAutoFit/>
          </a:bodyPr>
          <a:lstStyle/>
          <a:p>
            <a:pPr defTabSz="1007943">
              <a:defRPr/>
            </a:pPr>
            <a:endParaRPr lang="en-GB" dirty="0">
              <a:solidFill>
                <a:schemeClr val="dk1"/>
              </a:solidFill>
            </a:endParaRPr>
          </a:p>
        </p:txBody>
      </p:sp>
      <p:graphicFrame>
        <p:nvGraphicFramePr>
          <p:cNvPr id="47" name="Table 46"/>
          <p:cNvGraphicFramePr>
            <a:graphicFrameLocks noGrp="1"/>
          </p:cNvGraphicFramePr>
          <p:nvPr>
            <p:extLst>
              <p:ext uri="{D42A27DB-BD31-4B8C-83A1-F6EECF244321}">
                <p14:modId xmlns:p14="http://schemas.microsoft.com/office/powerpoint/2010/main" val="457706038"/>
              </p:ext>
            </p:extLst>
          </p:nvPr>
        </p:nvGraphicFramePr>
        <p:xfrm>
          <a:off x="3527445" y="634324"/>
          <a:ext cx="3423777" cy="2640404"/>
        </p:xfrm>
        <a:graphic>
          <a:graphicData uri="http://schemas.openxmlformats.org/drawingml/2006/table">
            <a:tbl>
              <a:tblPr firstRow="1" bandRow="1">
                <a:tableStyleId>{10A1B5D5-9B99-4C35-A422-299274C87663}</a:tableStyleId>
              </a:tblPr>
              <a:tblGrid>
                <a:gridCol w="3423777">
                  <a:extLst>
                    <a:ext uri="{9D8B030D-6E8A-4147-A177-3AD203B41FA5}">
                      <a16:colId xmlns:a16="http://schemas.microsoft.com/office/drawing/2014/main" val="2872413355"/>
                    </a:ext>
                  </a:extLst>
                </a:gridCol>
              </a:tblGrid>
              <a:tr h="256497">
                <a:tc>
                  <a:txBody>
                    <a:bodyPr/>
                    <a:lstStyle/>
                    <a:p>
                      <a:r>
                        <a:rPr lang="en-GB" sz="1000" dirty="0" smtClean="0"/>
                        <a:t>What animals are found in the temperate biome in the UK ?</a:t>
                      </a:r>
                    </a:p>
                  </a:txBody>
                  <a:tcPr/>
                </a:tc>
                <a:extLst>
                  <a:ext uri="{0D108BD9-81ED-4DB2-BD59-A6C34878D82A}">
                    <a16:rowId xmlns:a16="http://schemas.microsoft.com/office/drawing/2014/main" val="1365185807"/>
                  </a:ext>
                </a:extLst>
              </a:tr>
              <a:tr h="2383907">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Various animals live here, including badgers, foxes, deer, squirrels, rabbits, bats, adders, frogs, newts and toads.</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The UK is also home to many species of invertebrate</a:t>
                      </a:r>
                      <a:r>
                        <a:rPr lang="en-GB" sz="1000" kern="1200" baseline="0" dirty="0" smtClean="0">
                          <a:solidFill>
                            <a:schemeClr val="dk1"/>
                          </a:solidFill>
                          <a:effectLst/>
                          <a:latin typeface="+mn-lt"/>
                          <a:ea typeface="+mn-ea"/>
                          <a:cs typeface="+mn-cs"/>
                        </a:rPr>
                        <a:t> such as spiders, insects mother and butterflies and many birds and fish</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baseline="0" dirty="0" smtClean="0">
                          <a:solidFill>
                            <a:schemeClr val="dk1"/>
                          </a:solidFill>
                          <a:effectLst/>
                          <a:latin typeface="+mn-lt"/>
                          <a:ea typeface="+mn-ea"/>
                          <a:cs typeface="+mn-cs"/>
                        </a:rPr>
                        <a:t>Some animals, like birds migrate to a warmer place for winter.</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baseline="0" dirty="0" smtClean="0">
                          <a:solidFill>
                            <a:schemeClr val="dk1"/>
                          </a:solidFill>
                          <a:effectLst/>
                          <a:latin typeface="+mn-lt"/>
                          <a:ea typeface="+mn-ea"/>
                          <a:cs typeface="+mn-cs"/>
                        </a:rPr>
                        <a:t>Some other species migrate to the UK for the winter as it is warmer than their homes further north. Some animals (such as hedgehogs) hibernate or rest during the winter. </a:t>
                      </a:r>
                      <a:endParaRPr lang="en-GB" sz="10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317392649"/>
                  </a:ext>
                </a:extLst>
              </a:tr>
            </a:tbl>
          </a:graphicData>
        </a:graphic>
      </p:graphicFrame>
      <p:graphicFrame>
        <p:nvGraphicFramePr>
          <p:cNvPr id="21" name="Table 20"/>
          <p:cNvGraphicFramePr>
            <a:graphicFrameLocks noGrp="1"/>
          </p:cNvGraphicFramePr>
          <p:nvPr>
            <p:extLst>
              <p:ext uri="{D42A27DB-BD31-4B8C-83A1-F6EECF244321}">
                <p14:modId xmlns:p14="http://schemas.microsoft.com/office/powerpoint/2010/main" val="2931506417"/>
              </p:ext>
            </p:extLst>
          </p:nvPr>
        </p:nvGraphicFramePr>
        <p:xfrm>
          <a:off x="48578" y="634324"/>
          <a:ext cx="3426142" cy="2648565"/>
        </p:xfrm>
        <a:graphic>
          <a:graphicData uri="http://schemas.openxmlformats.org/drawingml/2006/table">
            <a:tbl>
              <a:tblPr firstRow="1" bandRow="1">
                <a:tableStyleId>{10A1B5D5-9B99-4C35-A422-299274C87663}</a:tableStyleId>
              </a:tblPr>
              <a:tblGrid>
                <a:gridCol w="3426142">
                  <a:extLst>
                    <a:ext uri="{9D8B030D-6E8A-4147-A177-3AD203B41FA5}">
                      <a16:colId xmlns:a16="http://schemas.microsoft.com/office/drawing/2014/main" val="2872413355"/>
                    </a:ext>
                  </a:extLst>
                </a:gridCol>
              </a:tblGrid>
              <a:tr h="231781">
                <a:tc>
                  <a:txBody>
                    <a:bodyPr/>
                    <a:lstStyle/>
                    <a:p>
                      <a:r>
                        <a:rPr lang="en-GB" sz="1000" dirty="0" smtClean="0"/>
                        <a:t>Temperate forest biome,</a:t>
                      </a:r>
                      <a:endParaRPr lang="en-GB" sz="1000" dirty="0"/>
                    </a:p>
                  </a:txBody>
                  <a:tcPr/>
                </a:tc>
                <a:extLst>
                  <a:ext uri="{0D108BD9-81ED-4DB2-BD59-A6C34878D82A}">
                    <a16:rowId xmlns:a16="http://schemas.microsoft.com/office/drawing/2014/main" val="1365185807"/>
                  </a:ext>
                </a:extLst>
              </a:tr>
              <a:tr h="2404725">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The UK</a:t>
                      </a:r>
                      <a:r>
                        <a:rPr lang="en-GB" sz="1000" kern="1200" baseline="0" dirty="0" smtClean="0">
                          <a:solidFill>
                            <a:schemeClr val="dk1"/>
                          </a:solidFill>
                          <a:effectLst/>
                          <a:latin typeface="+mn-lt"/>
                          <a:ea typeface="+mn-ea"/>
                          <a:cs typeface="+mn-cs"/>
                        </a:rPr>
                        <a:t> has a temperate forest biome.</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baseline="0" dirty="0" smtClean="0">
                          <a:solidFill>
                            <a:schemeClr val="dk1"/>
                          </a:solidFill>
                          <a:effectLst/>
                          <a:latin typeface="+mn-lt"/>
                          <a:ea typeface="+mn-ea"/>
                          <a:cs typeface="+mn-cs"/>
                        </a:rPr>
                        <a:t>Temperate means ‘not to extremes’ or ‘in moderation’. In this case, temperate refers to the temperature in the UK.</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kern="1200" dirty="0" smtClean="0">
                        <a:solidFill>
                          <a:srgbClr val="231F20"/>
                        </a:solidFill>
                        <a:latin typeface="+mn-lt"/>
                        <a:ea typeface="+mn-ea"/>
                        <a:cs typeface="+mn-cs"/>
                      </a:endParaRPr>
                    </a:p>
                    <a:p>
                      <a:pPr marL="0" lvl="0" indent="0" algn="l" defTabSz="1007943" rtl="0" eaLnBrk="1" latinLnBrk="0" hangingPunct="1">
                        <a:buFont typeface="Arial" panose="020B0604020202020204" pitchFamily="34" charset="0"/>
                        <a:buNone/>
                        <a:defRPr/>
                      </a:pPr>
                      <a:r>
                        <a:rPr lang="en-GB" sz="1000" b="1" kern="1200" dirty="0" smtClean="0">
                          <a:solidFill>
                            <a:srgbClr val="231F20"/>
                          </a:solidFill>
                          <a:latin typeface="+mn-lt"/>
                          <a:ea typeface="+mn-ea"/>
                          <a:cs typeface="+mn-cs"/>
                        </a:rPr>
                        <a:t>What is it like in a</a:t>
                      </a:r>
                      <a:r>
                        <a:rPr lang="en-GB" sz="1000" b="1" kern="1200" baseline="0" dirty="0" smtClean="0">
                          <a:solidFill>
                            <a:srgbClr val="231F20"/>
                          </a:solidFill>
                          <a:latin typeface="+mn-lt"/>
                          <a:ea typeface="+mn-ea"/>
                          <a:cs typeface="+mn-cs"/>
                        </a:rPr>
                        <a:t> </a:t>
                      </a:r>
                      <a:r>
                        <a:rPr lang="en-GB" sz="1000" b="1" kern="1200" dirty="0" smtClean="0">
                          <a:solidFill>
                            <a:srgbClr val="231F20"/>
                          </a:solidFill>
                          <a:latin typeface="+mn-lt"/>
                          <a:ea typeface="+mn-ea"/>
                          <a:cs typeface="+mn-cs"/>
                        </a:rPr>
                        <a:t>temperate forest biome?</a:t>
                      </a:r>
                    </a:p>
                    <a:p>
                      <a:pPr marL="1683365" lvl="3" indent="-171450" algn="l" defTabSz="1007943" rtl="0" eaLnBrk="1" latinLnBrk="0" hangingPunct="1">
                        <a:buFont typeface="Arial" panose="020B0604020202020204" pitchFamily="34" charset="0"/>
                        <a:buChar char="•"/>
                        <a:defRPr/>
                      </a:pPr>
                      <a:r>
                        <a:rPr lang="en-GB" sz="1000" kern="1200" baseline="0" dirty="0" smtClean="0">
                          <a:solidFill>
                            <a:srgbClr val="231F20"/>
                          </a:solidFill>
                          <a:latin typeface="+mn-lt"/>
                          <a:ea typeface="+mn-ea"/>
                          <a:cs typeface="+mn-cs"/>
                        </a:rPr>
                        <a:t>I</a:t>
                      </a:r>
                      <a:r>
                        <a:rPr lang="en-GB" sz="1000" kern="1200" dirty="0" smtClean="0">
                          <a:solidFill>
                            <a:srgbClr val="231F20"/>
                          </a:solidFill>
                          <a:latin typeface="+mn-lt"/>
                          <a:ea typeface="+mn-ea"/>
                          <a:cs typeface="+mn-cs"/>
                        </a:rPr>
                        <a:t>t often rains but not too much this is called precipitation the average really rainfall in the UK is 108 cm.</a:t>
                      </a:r>
                      <a:r>
                        <a:rPr lang="en-GB" sz="1000" kern="1200" baseline="0" dirty="0" smtClean="0">
                          <a:solidFill>
                            <a:srgbClr val="231F20"/>
                          </a:solidFill>
                          <a:latin typeface="+mn-lt"/>
                          <a:ea typeface="+mn-ea"/>
                          <a:cs typeface="+mn-cs"/>
                        </a:rPr>
                        <a:t> This </a:t>
                      </a:r>
                      <a:r>
                        <a:rPr lang="en-GB" sz="1000" kern="1200" dirty="0" smtClean="0">
                          <a:solidFill>
                            <a:srgbClr val="231F20"/>
                          </a:solidFill>
                          <a:latin typeface="+mn-lt"/>
                          <a:ea typeface="+mn-ea"/>
                          <a:cs typeface="+mn-cs"/>
                        </a:rPr>
                        <a:t>means plants get the water they need to grow.</a:t>
                      </a:r>
                      <a:r>
                        <a:rPr lang="en-GB" sz="1000" kern="1200" baseline="0" dirty="0" smtClean="0">
                          <a:solidFill>
                            <a:srgbClr val="231F20"/>
                          </a:solidFill>
                          <a:latin typeface="+mn-lt"/>
                          <a:ea typeface="+mn-ea"/>
                          <a:cs typeface="+mn-cs"/>
                        </a:rPr>
                        <a:t> </a:t>
                      </a:r>
                    </a:p>
                    <a:p>
                      <a:pPr marL="171450" lvl="0" indent="-171450" algn="l" defTabSz="1007943" rtl="0" eaLnBrk="1" latinLnBrk="0" hangingPunct="1">
                        <a:buFont typeface="Arial" panose="020B0604020202020204" pitchFamily="34" charset="0"/>
                        <a:buChar char="•"/>
                        <a:defRPr/>
                      </a:pPr>
                      <a:r>
                        <a:rPr lang="en-GB" sz="1000" kern="1200" baseline="0" dirty="0" smtClean="0">
                          <a:solidFill>
                            <a:srgbClr val="231F20"/>
                          </a:solidFill>
                          <a:latin typeface="+mn-lt"/>
                          <a:ea typeface="+mn-ea"/>
                          <a:cs typeface="+mn-cs"/>
                        </a:rPr>
                        <a:t>M</a:t>
                      </a:r>
                      <a:r>
                        <a:rPr lang="en-GB" sz="1000" kern="1200" dirty="0" smtClean="0">
                          <a:solidFill>
                            <a:srgbClr val="231F20"/>
                          </a:solidFill>
                          <a:latin typeface="+mn-lt"/>
                          <a:ea typeface="+mn-ea"/>
                          <a:cs typeface="+mn-cs"/>
                        </a:rPr>
                        <a:t>ost of the trees are deciduous meaning they lose their leaves in winter but there are many evergreens here too. </a:t>
                      </a:r>
                    </a:p>
                    <a:p>
                      <a:pPr marL="171450" lvl="0" indent="-171450" algn="l" defTabSz="1007943" rtl="0" eaLnBrk="1" latinLnBrk="0" hangingPunct="1">
                        <a:buFont typeface="Arial" panose="020B0604020202020204" pitchFamily="34" charset="0"/>
                        <a:buChar char="•"/>
                        <a:defRPr/>
                      </a:pPr>
                      <a:r>
                        <a:rPr lang="en-GB" sz="1000" kern="1200" dirty="0" smtClean="0">
                          <a:solidFill>
                            <a:srgbClr val="231F20"/>
                          </a:solidFill>
                          <a:latin typeface="+mn-lt"/>
                          <a:ea typeface="+mn-ea"/>
                          <a:cs typeface="+mn-cs"/>
                        </a:rPr>
                        <a:t>Rotted leaves and other decaying matter provide rich deep fertile soil for trees to grow strong roots.</a:t>
                      </a:r>
                    </a:p>
                  </a:txBody>
                  <a:tcPr/>
                </a:tc>
                <a:extLst>
                  <a:ext uri="{0D108BD9-81ED-4DB2-BD59-A6C34878D82A}">
                    <a16:rowId xmlns:a16="http://schemas.microsoft.com/office/drawing/2014/main" val="3317392649"/>
                  </a:ext>
                </a:extLst>
              </a:tr>
            </a:tbl>
          </a:graphicData>
        </a:graphic>
      </p:graphicFrame>
      <p:graphicFrame>
        <p:nvGraphicFramePr>
          <p:cNvPr id="23" name="Table 22"/>
          <p:cNvGraphicFramePr>
            <a:graphicFrameLocks noGrp="1"/>
          </p:cNvGraphicFramePr>
          <p:nvPr>
            <p:extLst>
              <p:ext uri="{D42A27DB-BD31-4B8C-83A1-F6EECF244321}">
                <p14:modId xmlns:p14="http://schemas.microsoft.com/office/powerpoint/2010/main" val="2464649307"/>
              </p:ext>
            </p:extLst>
          </p:nvPr>
        </p:nvGraphicFramePr>
        <p:xfrm>
          <a:off x="48578" y="3325850"/>
          <a:ext cx="6679882" cy="4145280"/>
        </p:xfrm>
        <a:graphic>
          <a:graphicData uri="http://schemas.openxmlformats.org/drawingml/2006/table">
            <a:tbl>
              <a:tblPr firstRow="1" bandRow="1">
                <a:tableStyleId>{10A1B5D5-9B99-4C35-A422-299274C87663}</a:tableStyleId>
              </a:tblPr>
              <a:tblGrid>
                <a:gridCol w="6679882">
                  <a:extLst>
                    <a:ext uri="{9D8B030D-6E8A-4147-A177-3AD203B41FA5}">
                      <a16:colId xmlns:a16="http://schemas.microsoft.com/office/drawing/2014/main" val="2872413355"/>
                    </a:ext>
                  </a:extLst>
                </a:gridCol>
              </a:tblGrid>
              <a:tr h="223187">
                <a:tc>
                  <a:txBody>
                    <a:bodyPr/>
                    <a:lstStyle/>
                    <a:p>
                      <a:r>
                        <a:rPr lang="en-GB" sz="1000" smtClean="0"/>
                        <a:t>Ecyosystems</a:t>
                      </a:r>
                      <a:endParaRPr lang="en-GB" sz="1000" dirty="0"/>
                    </a:p>
                  </a:txBody>
                  <a:tcPr/>
                </a:tc>
                <a:extLst>
                  <a:ext uri="{0D108BD9-81ED-4DB2-BD59-A6C34878D82A}">
                    <a16:rowId xmlns:a16="http://schemas.microsoft.com/office/drawing/2014/main" val="1365185807"/>
                  </a:ext>
                </a:extLst>
              </a:tr>
              <a:tr h="3849983">
                <a:tc>
                  <a:txBody>
                    <a:bodyPr/>
                    <a:lstStyle/>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An ecosystem is the interaction of animals, plants and microorganisms within an environment. It contains everything that the organisms living there need to survive. For example, a pond ecosystem could include a pond habitat with ducks, frogs, fish, bulrushes and bacteria. </a:t>
                      </a:r>
                      <a:r>
                        <a:rPr lang="en-GB" sz="1000" kern="1200" dirty="0" smtClean="0">
                          <a:solidFill>
                            <a:schemeClr val="dk1"/>
                          </a:solidFill>
                          <a:effectLst/>
                          <a:latin typeface="+mn-lt"/>
                          <a:ea typeface="+mn-ea"/>
                          <a:cs typeface="+mn-cs"/>
                        </a:rPr>
                        <a:t>Ecosystems can be very big (that Amazon Rainforest)</a:t>
                      </a:r>
                      <a:r>
                        <a:rPr lang="en-GB" sz="1000" kern="1200" baseline="0" dirty="0" smtClean="0">
                          <a:solidFill>
                            <a:schemeClr val="dk1"/>
                          </a:solidFill>
                          <a:effectLst/>
                          <a:latin typeface="+mn-lt"/>
                          <a:ea typeface="+mn-ea"/>
                          <a:cs typeface="+mn-cs"/>
                        </a:rPr>
                        <a:t> or </a:t>
                      </a:r>
                      <a:r>
                        <a:rPr lang="en-GB" sz="1000" kern="1200" dirty="0" smtClean="0">
                          <a:solidFill>
                            <a:schemeClr val="dk1"/>
                          </a:solidFill>
                          <a:effectLst/>
                          <a:latin typeface="+mn-lt"/>
                          <a:ea typeface="+mn-ea"/>
                          <a:cs typeface="+mn-cs"/>
                        </a:rPr>
                        <a:t>very small (like</a:t>
                      </a:r>
                      <a:r>
                        <a:rPr lang="en-GB" sz="1000" kern="1200" baseline="0" dirty="0" smtClean="0">
                          <a:solidFill>
                            <a:schemeClr val="dk1"/>
                          </a:solidFill>
                          <a:effectLst/>
                          <a:latin typeface="+mn-lt"/>
                          <a:ea typeface="+mn-ea"/>
                          <a:cs typeface="+mn-cs"/>
                        </a:rPr>
                        <a:t> a pond).</a:t>
                      </a: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kern="1200" baseline="0" dirty="0" smtClean="0">
                        <a:solidFill>
                          <a:schemeClr val="dk1"/>
                        </a:solidFill>
                        <a:effectLst/>
                        <a:latin typeface="+mn-lt"/>
                        <a:ea typeface="+mn-ea"/>
                        <a:cs typeface="+mn-cs"/>
                      </a:endParaRPr>
                    </a:p>
                    <a:p>
                      <a:pPr marL="2015886" marR="0" lvl="4"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b="1" dirty="0" smtClean="0"/>
                        <a:t>Ecosystems can be divided into three main groups:</a:t>
                      </a:r>
                      <a:endParaRPr lang="en-GB" sz="1000" kern="1200" baseline="0" dirty="0" smtClean="0">
                        <a:solidFill>
                          <a:schemeClr val="dk1"/>
                        </a:solidFill>
                        <a:effectLst/>
                        <a:latin typeface="+mn-lt"/>
                        <a:ea typeface="+mn-ea"/>
                        <a:cs typeface="+mn-cs"/>
                      </a:endParaRPr>
                    </a:p>
                    <a:p>
                      <a:pPr marL="2187336" marR="0" lvl="4"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dirty="0" smtClean="0"/>
                        <a:t>Freshwater ecosystems </a:t>
                      </a:r>
                      <a:r>
                        <a:rPr lang="en-GB" sz="1000" dirty="0" smtClean="0"/>
                        <a:t>(include areas like ponds, lakes, rivers and wetlands. Because this type of water is drinkable, these areas can attract many types of animals including amphibians, mammals and birds. A wide variety of plants can often be found in and around the water. Microorganisms like algae and bacteria are often found in these ecosystems too.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dirty="0" smtClean="0"/>
                        <a:t>Marine ecosystems </a:t>
                      </a:r>
                      <a:r>
                        <a:rPr lang="en-GB" sz="1000" dirty="0" smtClean="0"/>
                        <a:t>are different from freshwater ecosystems because the water contains salt. These include coral reefs, rock pools and the deep sea. Some areas contain hundreds of species of fish as well as mammals like seals and dolphins. Plants in marine ecosystems may include seagrasses and mangroves. Microorganisms like plankton are common. </a:t>
                      </a:r>
                    </a:p>
                    <a:p>
                      <a:pPr marL="171450" marR="0" lvl="0" indent="-171450" algn="l" defTabSz="1007943"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000" b="1" dirty="0" smtClean="0"/>
                        <a:t>Terrestrial ecosystems </a:t>
                      </a:r>
                      <a:r>
                        <a:rPr lang="en-GB" sz="1000" dirty="0" smtClean="0"/>
                        <a:t>are those found on land such as forests, grasslands and deserts. There is oxygen in the air for animals to breathe and carbon dioxide for plants to absorb, so a wide variety of organisms can thrive. However, there are greater changes in temperature than in other ecosystems so organisms need to be able to adapt to this.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In the UK, there are</a:t>
                      </a:r>
                      <a:r>
                        <a:rPr lang="en-GB" sz="1000" kern="1200" baseline="0" dirty="0" smtClean="0">
                          <a:solidFill>
                            <a:schemeClr val="dk1"/>
                          </a:solidFill>
                          <a:effectLst/>
                          <a:latin typeface="+mn-lt"/>
                          <a:ea typeface="+mn-ea"/>
                          <a:cs typeface="+mn-cs"/>
                        </a:rPr>
                        <a:t> lots of ecosystems including:</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farmland</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 urban areas (such as towns and cities)</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 mountains</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moorland</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heathland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grasslands         woodlands</a:t>
                      </a:r>
                      <a:r>
                        <a:rPr lang="en-GB" sz="1000" kern="1200" baseline="0" dirty="0" smtClean="0">
                          <a:solidFill>
                            <a:schemeClr val="dk1"/>
                          </a:solidFill>
                          <a:effectLst/>
                          <a:latin typeface="+mn-lt"/>
                          <a:ea typeface="+mn-ea"/>
                          <a:cs typeface="+mn-cs"/>
                        </a:rPr>
                        <a:t> and </a:t>
                      </a:r>
                      <a:r>
                        <a:rPr lang="en-GB" sz="1000" kern="1200" dirty="0" smtClean="0">
                          <a:solidFill>
                            <a:schemeClr val="dk1"/>
                          </a:solidFill>
                          <a:effectLst/>
                          <a:latin typeface="+mn-lt"/>
                          <a:ea typeface="+mn-ea"/>
                          <a:cs typeface="+mn-cs"/>
                        </a:rPr>
                        <a:t>forests</a:t>
                      </a:r>
                      <a:r>
                        <a:rPr lang="en-GB" sz="1000" kern="1200" baseline="0" dirty="0" smtClean="0">
                          <a:solidFill>
                            <a:schemeClr val="dk1"/>
                          </a:solidFill>
                          <a:effectLst/>
                          <a:latin typeface="+mn-lt"/>
                          <a:ea typeface="+mn-ea"/>
                          <a:cs typeface="+mn-cs"/>
                        </a:rPr>
                        <a:t>                                         c</a:t>
                      </a:r>
                      <a:r>
                        <a:rPr lang="en-GB" sz="1000" kern="1200" dirty="0" smtClean="0">
                          <a:solidFill>
                            <a:schemeClr val="dk1"/>
                          </a:solidFill>
                          <a:effectLst/>
                          <a:latin typeface="+mn-lt"/>
                          <a:ea typeface="+mn-ea"/>
                          <a:cs typeface="+mn-cs"/>
                        </a:rPr>
                        <a:t>oastlines</a:t>
                      </a:r>
                      <a:r>
                        <a:rPr lang="en-GB" sz="1000" kern="1200" baseline="0" dirty="0" smtClean="0">
                          <a:solidFill>
                            <a:schemeClr val="dk1"/>
                          </a:solidFill>
                          <a:effectLst/>
                          <a:latin typeface="+mn-lt"/>
                          <a:ea typeface="+mn-ea"/>
                          <a:cs typeface="+mn-cs"/>
                        </a:rPr>
                        <a:t>                      w</a:t>
                      </a:r>
                      <a:r>
                        <a:rPr lang="en-GB" sz="1000" kern="1200" dirty="0" smtClean="0">
                          <a:solidFill>
                            <a:schemeClr val="dk1"/>
                          </a:solidFill>
                          <a:effectLst/>
                          <a:latin typeface="+mn-lt"/>
                          <a:ea typeface="+mn-ea"/>
                          <a:cs typeface="+mn-cs"/>
                        </a:rPr>
                        <a:t>etlands</a:t>
                      </a:r>
                      <a:r>
                        <a:rPr lang="en-GB" sz="1000" kern="1200" baseline="0" dirty="0" smtClean="0">
                          <a:solidFill>
                            <a:schemeClr val="dk1"/>
                          </a:solidFill>
                          <a:effectLst/>
                          <a:latin typeface="+mn-lt"/>
                          <a:ea typeface="+mn-ea"/>
                          <a:cs typeface="+mn-cs"/>
                        </a:rPr>
                        <a:t>                    </a:t>
                      </a:r>
                      <a:r>
                        <a:rPr lang="en-GB" sz="1000" kern="1200" dirty="0" smtClean="0">
                          <a:solidFill>
                            <a:schemeClr val="dk1"/>
                          </a:solidFill>
                          <a:effectLst/>
                          <a:latin typeface="+mn-lt"/>
                          <a:ea typeface="+mn-ea"/>
                          <a:cs typeface="+mn-cs"/>
                        </a:rPr>
                        <a:t>floodplains </a:t>
                      </a: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GB" sz="1000" kern="1200" dirty="0" smtClean="0">
                        <a:solidFill>
                          <a:schemeClr val="dk1"/>
                        </a:solidFill>
                        <a:effectLst/>
                        <a:latin typeface="+mn-lt"/>
                        <a:ea typeface="+mn-ea"/>
                        <a:cs typeface="+mn-cs"/>
                      </a:endParaRPr>
                    </a:p>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dirty="0" smtClean="0"/>
                        <a:t>Ecosystems can be easily affected by human activity. For example, overfishing and water pollution can damage freshwater and marine ecosystems. Terrestrial ecosystems are vulnerable to activities like deforestation and air pollution.</a:t>
                      </a:r>
                      <a:endParaRPr lang="en-GB" sz="1000" kern="1200" dirty="0" smtClean="0">
                        <a:solidFill>
                          <a:schemeClr val="dk1"/>
                        </a:solidFill>
                        <a:effectLst/>
                        <a:latin typeface="+mn-lt"/>
                        <a:ea typeface="+mn-ea"/>
                        <a:cs typeface="+mn-cs"/>
                      </a:endParaRPr>
                    </a:p>
                  </a:txBody>
                  <a:tcPr/>
                </a:tc>
                <a:extLst>
                  <a:ext uri="{0D108BD9-81ED-4DB2-BD59-A6C34878D82A}">
                    <a16:rowId xmlns:a16="http://schemas.microsoft.com/office/drawing/2014/main" val="3317392649"/>
                  </a:ext>
                </a:extLst>
              </a:tr>
            </a:tbl>
          </a:graphicData>
        </a:graphic>
      </p:graphicFrame>
      <p:graphicFrame>
        <p:nvGraphicFramePr>
          <p:cNvPr id="24" name="Table 23"/>
          <p:cNvGraphicFramePr>
            <a:graphicFrameLocks noGrp="1"/>
          </p:cNvGraphicFramePr>
          <p:nvPr>
            <p:extLst>
              <p:ext uri="{D42A27DB-BD31-4B8C-83A1-F6EECF244321}">
                <p14:modId xmlns:p14="http://schemas.microsoft.com/office/powerpoint/2010/main" val="1301297247"/>
              </p:ext>
            </p:extLst>
          </p:nvPr>
        </p:nvGraphicFramePr>
        <p:xfrm>
          <a:off x="7003947" y="628721"/>
          <a:ext cx="3637699" cy="2657956"/>
        </p:xfrm>
        <a:graphic>
          <a:graphicData uri="http://schemas.openxmlformats.org/drawingml/2006/table">
            <a:tbl>
              <a:tblPr firstRow="1" bandRow="1">
                <a:tableStyleId>{10A1B5D5-9B99-4C35-A422-299274C87663}</a:tableStyleId>
              </a:tblPr>
              <a:tblGrid>
                <a:gridCol w="3637699">
                  <a:extLst>
                    <a:ext uri="{9D8B030D-6E8A-4147-A177-3AD203B41FA5}">
                      <a16:colId xmlns:a16="http://schemas.microsoft.com/office/drawing/2014/main" val="2872413355"/>
                    </a:ext>
                  </a:extLst>
                </a:gridCol>
              </a:tblGrid>
              <a:tr h="218451">
                <a:tc>
                  <a:txBody>
                    <a:bodyPr/>
                    <a:lstStyle/>
                    <a:p>
                      <a:r>
                        <a:rPr lang="en-GB" sz="1000" dirty="0" smtClean="0"/>
                        <a:t>Vegetation belts</a:t>
                      </a:r>
                      <a:endParaRPr lang="en-GB" sz="1000" dirty="0"/>
                    </a:p>
                  </a:txBody>
                  <a:tcPr/>
                </a:tc>
                <a:extLst>
                  <a:ext uri="{0D108BD9-81ED-4DB2-BD59-A6C34878D82A}">
                    <a16:rowId xmlns:a16="http://schemas.microsoft.com/office/drawing/2014/main" val="1365185807"/>
                  </a:ext>
                </a:extLst>
              </a:tr>
              <a:tr h="2414116">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kern="1200" dirty="0" smtClean="0">
                          <a:solidFill>
                            <a:schemeClr val="dk1"/>
                          </a:solidFill>
                          <a:effectLst/>
                          <a:latin typeface="+mn-lt"/>
                          <a:ea typeface="+mn-ea"/>
                          <a:cs typeface="+mn-cs"/>
                        </a:rPr>
                        <a:t>Like a biome, a vegetation belt is an area with the same type of plant life or vegetation.</a:t>
                      </a:r>
                      <a:r>
                        <a:rPr lang="en-GB" sz="1000" kern="1200" baseline="0" dirty="0" smtClean="0">
                          <a:solidFill>
                            <a:schemeClr val="dk1"/>
                          </a:solidFill>
                          <a:effectLst/>
                          <a:latin typeface="+mn-lt"/>
                          <a:ea typeface="+mn-ea"/>
                          <a:cs typeface="+mn-cs"/>
                        </a:rPr>
                        <a:t> W</a:t>
                      </a:r>
                      <a:r>
                        <a:rPr lang="en-GB" sz="1000" kern="1200" dirty="0" smtClean="0">
                          <a:solidFill>
                            <a:schemeClr val="dk1"/>
                          </a:solidFill>
                          <a:effectLst/>
                          <a:latin typeface="+mn-lt"/>
                          <a:ea typeface="+mn-ea"/>
                          <a:cs typeface="+mn-cs"/>
                        </a:rPr>
                        <a:t>hereas the biome refers to all living things,</a:t>
                      </a:r>
                      <a:r>
                        <a:rPr lang="en-GB" sz="1000" kern="1200" baseline="0" dirty="0" smtClean="0">
                          <a:solidFill>
                            <a:schemeClr val="dk1"/>
                          </a:solidFill>
                          <a:effectLst/>
                          <a:latin typeface="+mn-lt"/>
                          <a:ea typeface="+mn-ea"/>
                          <a:cs typeface="+mn-cs"/>
                        </a:rPr>
                        <a:t> a </a:t>
                      </a:r>
                      <a:r>
                        <a:rPr lang="en-GB" sz="1000" kern="1200" dirty="0" smtClean="0">
                          <a:solidFill>
                            <a:schemeClr val="dk1"/>
                          </a:solidFill>
                          <a:effectLst/>
                          <a:latin typeface="+mn-lt"/>
                          <a:ea typeface="+mn-ea"/>
                          <a:cs typeface="+mn-cs"/>
                        </a:rPr>
                        <a:t>vegetation belt is only the trees and plants that grow there.</a:t>
                      </a:r>
                    </a:p>
                    <a:p>
                      <a:pPr marL="0" lvl="0" indent="0" algn="l" defTabSz="1007943" rtl="0" eaLnBrk="1" latinLnBrk="0" hangingPunct="1">
                        <a:buFont typeface="Arial" panose="020B0604020202020204" pitchFamily="34" charset="0"/>
                        <a:buNone/>
                        <a:defRPr/>
                      </a:pPr>
                      <a:endParaRPr lang="en-GB" sz="1000" kern="1200" dirty="0" smtClean="0">
                        <a:solidFill>
                          <a:srgbClr val="231F20"/>
                        </a:solidFill>
                        <a:latin typeface="+mn-lt"/>
                        <a:ea typeface="+mn-ea"/>
                        <a:cs typeface="+mn-cs"/>
                      </a:endParaRPr>
                    </a:p>
                    <a:p>
                      <a:pPr marL="0" lvl="0" indent="0" algn="l" defTabSz="1007943" rtl="0" eaLnBrk="1" latinLnBrk="0" hangingPunct="1">
                        <a:buFont typeface="Arial" panose="020B0604020202020204" pitchFamily="34" charset="0"/>
                        <a:buNone/>
                        <a:defRPr/>
                      </a:pPr>
                      <a:r>
                        <a:rPr lang="en-GB" sz="1000" b="1" kern="1200" dirty="0" smtClean="0">
                          <a:solidFill>
                            <a:srgbClr val="231F20"/>
                          </a:solidFill>
                          <a:latin typeface="+mn-lt"/>
                          <a:ea typeface="+mn-ea"/>
                          <a:cs typeface="+mn-cs"/>
                        </a:rPr>
                        <a:t>What vegetation belt is the UK?</a:t>
                      </a:r>
                      <a:endParaRPr lang="en-GB" sz="1000" kern="1200" dirty="0" smtClean="0">
                        <a:solidFill>
                          <a:srgbClr val="231F20"/>
                        </a:solidFill>
                        <a:latin typeface="+mn-lt"/>
                        <a:ea typeface="+mn-ea"/>
                        <a:cs typeface="+mn-cs"/>
                      </a:endParaRPr>
                    </a:p>
                    <a:p>
                      <a:pPr marL="1007943" lvl="2" indent="0" algn="l" defTabSz="1007943" rtl="0" eaLnBrk="1" latinLnBrk="0" hangingPunct="1">
                        <a:buFont typeface="Arial" panose="020B0604020202020204" pitchFamily="34" charset="0"/>
                        <a:buNone/>
                        <a:defRPr/>
                      </a:pPr>
                      <a:r>
                        <a:rPr lang="en-GB" sz="1000" kern="1200" dirty="0" smtClean="0">
                          <a:solidFill>
                            <a:srgbClr val="231F20"/>
                          </a:solidFill>
                          <a:latin typeface="+mn-lt"/>
                          <a:ea typeface="+mn-ea"/>
                          <a:cs typeface="+mn-cs"/>
                        </a:rPr>
                        <a:t>In the UK we live in a deciduous forest vegetation belt .</a:t>
                      </a:r>
                    </a:p>
                    <a:p>
                      <a:pPr marL="1007943" lvl="2" indent="0" algn="l" defTabSz="1007943" rtl="0" eaLnBrk="1" latinLnBrk="0" hangingPunct="1">
                        <a:buFont typeface="Arial" panose="020B0604020202020204" pitchFamily="34" charset="0"/>
                        <a:buNone/>
                        <a:defRPr/>
                      </a:pPr>
                      <a:r>
                        <a:rPr lang="en-GB" sz="1000" kern="1200" dirty="0" smtClean="0">
                          <a:solidFill>
                            <a:srgbClr val="231F20"/>
                          </a:solidFill>
                          <a:latin typeface="+mn-lt"/>
                          <a:ea typeface="+mn-ea"/>
                          <a:cs typeface="+mn-cs"/>
                        </a:rPr>
                        <a:t>A deciduous forest vegetation felt is where most trees and plants are deciduous (although there are some evergreen trees).</a:t>
                      </a:r>
                      <a:r>
                        <a:rPr lang="en-GB" sz="1000" kern="1200" baseline="0" dirty="0" smtClean="0">
                          <a:solidFill>
                            <a:srgbClr val="231F20"/>
                          </a:solidFill>
                          <a:latin typeface="+mn-lt"/>
                          <a:ea typeface="+mn-ea"/>
                          <a:cs typeface="+mn-cs"/>
                        </a:rPr>
                        <a:t> T</a:t>
                      </a:r>
                      <a:r>
                        <a:rPr lang="en-GB" sz="1000" kern="1200" dirty="0" smtClean="0">
                          <a:solidFill>
                            <a:srgbClr val="231F20"/>
                          </a:solidFill>
                          <a:latin typeface="+mn-lt"/>
                          <a:ea typeface="+mn-ea"/>
                          <a:cs typeface="+mn-cs"/>
                        </a:rPr>
                        <a:t>his means they lose their leaves or Flora in Autumn and Winter and fresh growth grows in Spring and Summer. They do this to save energy like how some animals hibernates.</a:t>
                      </a:r>
                    </a:p>
                  </a:txBody>
                  <a:tcPr/>
                </a:tc>
                <a:extLst>
                  <a:ext uri="{0D108BD9-81ED-4DB2-BD59-A6C34878D82A}">
                    <a16:rowId xmlns:a16="http://schemas.microsoft.com/office/drawing/2014/main" val="3317392649"/>
                  </a:ext>
                </a:extLst>
              </a:tr>
            </a:tbl>
          </a:graphicData>
        </a:graphic>
      </p:graphicFrame>
      <p:graphicFrame>
        <p:nvGraphicFramePr>
          <p:cNvPr id="27" name="Table 26"/>
          <p:cNvGraphicFramePr>
            <a:graphicFrameLocks noGrp="1"/>
          </p:cNvGraphicFramePr>
          <p:nvPr>
            <p:extLst>
              <p:ext uri="{D42A27DB-BD31-4B8C-83A1-F6EECF244321}">
                <p14:modId xmlns:p14="http://schemas.microsoft.com/office/powerpoint/2010/main" val="3498822904"/>
              </p:ext>
            </p:extLst>
          </p:nvPr>
        </p:nvGraphicFramePr>
        <p:xfrm>
          <a:off x="6782116" y="3325850"/>
          <a:ext cx="3859529" cy="4145280"/>
        </p:xfrm>
        <a:graphic>
          <a:graphicData uri="http://schemas.openxmlformats.org/drawingml/2006/table">
            <a:tbl>
              <a:tblPr firstRow="1" bandRow="1">
                <a:tableStyleId>{10A1B5D5-9B99-4C35-A422-299274C87663}</a:tableStyleId>
              </a:tblPr>
              <a:tblGrid>
                <a:gridCol w="3859529">
                  <a:extLst>
                    <a:ext uri="{9D8B030D-6E8A-4147-A177-3AD203B41FA5}">
                      <a16:colId xmlns:a16="http://schemas.microsoft.com/office/drawing/2014/main" val="2872413355"/>
                    </a:ext>
                  </a:extLst>
                </a:gridCol>
              </a:tblGrid>
              <a:tr h="256041">
                <a:tc>
                  <a:txBody>
                    <a:bodyPr/>
                    <a:lstStyle/>
                    <a:p>
                      <a:r>
                        <a:rPr lang="en-GB" sz="1000" dirty="0" smtClean="0"/>
                        <a:t>Conducting fieldwork</a:t>
                      </a:r>
                      <a:endParaRPr lang="en-GB" sz="1000" dirty="0"/>
                    </a:p>
                  </a:txBody>
                  <a:tcPr/>
                </a:tc>
                <a:extLst>
                  <a:ext uri="{0D108BD9-81ED-4DB2-BD59-A6C34878D82A}">
                    <a16:rowId xmlns:a16="http://schemas.microsoft.com/office/drawing/2014/main" val="1365185807"/>
                  </a:ext>
                </a:extLst>
              </a:tr>
              <a:tr h="2336377">
                <a:tc>
                  <a:txBody>
                    <a:bodyPr/>
                    <a:lstStyle/>
                    <a:p>
                      <a:r>
                        <a:rPr lang="en-GB" sz="1000" b="1" dirty="0" smtClean="0"/>
                        <a:t>Data collections skills include: </a:t>
                      </a:r>
                    </a:p>
                    <a:p>
                      <a:pPr marL="171450" indent="-171450">
                        <a:buFont typeface="Arial" panose="020B0604020202020204" pitchFamily="34" charset="0"/>
                        <a:buChar char="•"/>
                      </a:pPr>
                      <a:r>
                        <a:rPr lang="en-GB" sz="1000" dirty="0" smtClean="0"/>
                        <a:t>observing - looking at something carefully to find out about it</a:t>
                      </a:r>
                    </a:p>
                    <a:p>
                      <a:pPr marL="171450" indent="-171450">
                        <a:buFont typeface="Arial" panose="020B0604020202020204" pitchFamily="34" charset="0"/>
                        <a:buChar char="•"/>
                      </a:pPr>
                      <a:r>
                        <a:rPr lang="en-GB" sz="1000" dirty="0" smtClean="0"/>
                        <a:t>measuring - using different tools to find out about something accurately</a:t>
                      </a:r>
                    </a:p>
                    <a:p>
                      <a:pPr marL="171450" indent="-171450">
                        <a:buFont typeface="Arial" panose="020B0604020202020204" pitchFamily="34" charset="0"/>
                        <a:buChar char="•"/>
                      </a:pPr>
                      <a:r>
                        <a:rPr lang="en-GB" sz="1000" dirty="0" smtClean="0"/>
                        <a:t>record making - make a careful notes and keep an accurate records about what you found out</a:t>
                      </a:r>
                    </a:p>
                    <a:p>
                      <a:pPr marL="171450" indent="-171450">
                        <a:buFont typeface="Arial" panose="020B0604020202020204" pitchFamily="34" charset="0"/>
                        <a:buChar char="•"/>
                      </a:pPr>
                      <a:endParaRPr lang="en-GB" sz="1000" dirty="0" smtClean="0"/>
                    </a:p>
                    <a:p>
                      <a:r>
                        <a:rPr lang="en-GB" sz="1000" b="1" u="none" dirty="0" smtClean="0"/>
                        <a:t>Types of data</a:t>
                      </a:r>
                    </a:p>
                    <a:p>
                      <a:pPr marL="171450" indent="-171450">
                        <a:buFont typeface="Arial" panose="020B0604020202020204" pitchFamily="34" charset="0"/>
                        <a:buChar char="•"/>
                      </a:pPr>
                      <a:r>
                        <a:rPr lang="en-GB" sz="1000" dirty="0" smtClean="0"/>
                        <a:t>Qualitative field work is when we collect data that can give you in-depth information about specific things e.g. detailed annotated drawings, photographs, audio recordings, interviews, sketches and sample collections.</a:t>
                      </a:r>
                    </a:p>
                    <a:p>
                      <a:pPr marL="171450" indent="-171450">
                        <a:buFont typeface="Arial" panose="020B0604020202020204" pitchFamily="34" charset="0"/>
                        <a:buChar char="•"/>
                      </a:pPr>
                      <a:r>
                        <a:rPr lang="en-GB" sz="1000" dirty="0" smtClean="0"/>
                        <a:t>Quantitative field work is when we collect data which involves numerical</a:t>
                      </a:r>
                      <a:r>
                        <a:rPr lang="en-GB" sz="1000" baseline="0" dirty="0" smtClean="0"/>
                        <a:t> </a:t>
                      </a:r>
                      <a:r>
                        <a:rPr lang="en-GB" sz="1000" dirty="0" smtClean="0"/>
                        <a:t>information e.g.  Counting, timing, measuring.</a:t>
                      </a:r>
                    </a:p>
                  </a:txBody>
                  <a:tcPr/>
                </a:tc>
                <a:extLst>
                  <a:ext uri="{0D108BD9-81ED-4DB2-BD59-A6C34878D82A}">
                    <a16:rowId xmlns:a16="http://schemas.microsoft.com/office/drawing/2014/main" val="3317392649"/>
                  </a:ext>
                </a:extLst>
              </a:tr>
              <a:tr h="1552862">
                <a:tc>
                  <a:txBody>
                    <a:bodyPr/>
                    <a:lstStyle/>
                    <a:p>
                      <a:pPr marL="0" marR="0" lvl="0" indent="0" algn="l" defTabSz="1007943" rtl="0" eaLnBrk="1" fontAlgn="auto" latinLnBrk="0" hangingPunct="1">
                        <a:lnSpc>
                          <a:spcPct val="100000"/>
                        </a:lnSpc>
                        <a:spcBef>
                          <a:spcPts val="0"/>
                        </a:spcBef>
                        <a:spcAft>
                          <a:spcPts val="0"/>
                        </a:spcAft>
                        <a:buClrTx/>
                        <a:buSzTx/>
                        <a:buFont typeface="Arial" panose="020B0604020202020204" pitchFamily="34" charset="0"/>
                        <a:buNone/>
                        <a:tabLst/>
                        <a:defRPr/>
                      </a:pPr>
                      <a:r>
                        <a:rPr lang="en-GB" sz="1000" b="1" dirty="0" smtClean="0"/>
                        <a:t>Presenting data skills include:</a:t>
                      </a:r>
                    </a:p>
                    <a:p>
                      <a:pPr marL="171450" indent="-171450" algn="l" defTabSz="1007943" rtl="0" eaLnBrk="1" latinLnBrk="0" hangingPunct="1">
                        <a:spcBef>
                          <a:spcPts val="0"/>
                        </a:spcBef>
                        <a:spcAft>
                          <a:spcPts val="0"/>
                        </a:spcAft>
                        <a:buFont typeface="Arial" panose="020B0604020202020204" pitchFamily="34" charset="0"/>
                        <a:buChar char="•"/>
                      </a:pPr>
                      <a:r>
                        <a:rPr lang="en-GB" sz="1000" kern="1200" dirty="0" smtClean="0">
                          <a:solidFill>
                            <a:schemeClr val="dk1"/>
                          </a:solidFill>
                          <a:latin typeface="+mn-lt"/>
                          <a:ea typeface="+mn-ea"/>
                          <a:cs typeface="+mn-cs"/>
                        </a:rPr>
                        <a:t>Analysing -  trying to understand the information the data is showing</a:t>
                      </a:r>
                    </a:p>
                    <a:p>
                      <a:pPr marL="171450" indent="-171450" algn="l" defTabSz="1007943" rtl="0" eaLnBrk="1" latinLnBrk="0" hangingPunct="1">
                        <a:spcBef>
                          <a:spcPts val="0"/>
                        </a:spcBef>
                        <a:spcAft>
                          <a:spcPts val="0"/>
                        </a:spcAft>
                        <a:buFont typeface="Arial" panose="020B0604020202020204" pitchFamily="34" charset="0"/>
                        <a:buChar char="•"/>
                      </a:pPr>
                      <a:r>
                        <a:rPr lang="en-GB" sz="1000" kern="1200" dirty="0" smtClean="0">
                          <a:solidFill>
                            <a:schemeClr val="dk1"/>
                          </a:solidFill>
                          <a:latin typeface="+mn-lt"/>
                          <a:ea typeface="+mn-ea"/>
                          <a:cs typeface="+mn-cs"/>
                        </a:rPr>
                        <a:t>Presenting - explaining what you found out by adding graphs to make it easier to understand, as well as labelling maps, making sketches and taking photographs.</a:t>
                      </a:r>
                    </a:p>
                    <a:p>
                      <a:pPr marL="171450" indent="-171450" algn="l" defTabSz="1007943" rtl="0" eaLnBrk="1" latinLnBrk="0" hangingPunct="1">
                        <a:spcBef>
                          <a:spcPts val="0"/>
                        </a:spcBef>
                        <a:spcAft>
                          <a:spcPts val="0"/>
                        </a:spcAft>
                        <a:buFont typeface="Arial" panose="020B0604020202020204" pitchFamily="34" charset="0"/>
                        <a:buChar char="•"/>
                      </a:pPr>
                      <a:r>
                        <a:rPr lang="en-GB" sz="1000" kern="1200" dirty="0" smtClean="0">
                          <a:solidFill>
                            <a:schemeClr val="dk1"/>
                          </a:solidFill>
                          <a:latin typeface="+mn-lt"/>
                          <a:ea typeface="+mn-ea"/>
                          <a:cs typeface="+mn-cs"/>
                        </a:rPr>
                        <a:t>Evaluating -  thinking about how well you carried out your investigation and thinking about what you will improve next time</a:t>
                      </a:r>
                    </a:p>
                    <a:p>
                      <a:pPr marL="0" lvl="0" indent="0" algn="l" defTabSz="1007943" rtl="0" eaLnBrk="1" latinLnBrk="0" hangingPunct="1">
                        <a:buFont typeface="Arial" panose="020B0604020202020204" pitchFamily="34" charset="0"/>
                        <a:buNone/>
                        <a:defRPr/>
                      </a:pPr>
                      <a:endParaRPr lang="en-GB" sz="1000" kern="1200" dirty="0" smtClean="0">
                        <a:solidFill>
                          <a:srgbClr val="231F20"/>
                        </a:solidFill>
                        <a:latin typeface="+mn-lt"/>
                        <a:ea typeface="+mn-ea"/>
                        <a:cs typeface="+mn-cs"/>
                      </a:endParaRPr>
                    </a:p>
                  </a:txBody>
                  <a:tcPr>
                    <a:solidFill>
                      <a:schemeClr val="accent6">
                        <a:lumMod val="20000"/>
                        <a:lumOff val="80000"/>
                      </a:schemeClr>
                    </a:solidFill>
                  </a:tcPr>
                </a:tc>
                <a:extLst>
                  <a:ext uri="{0D108BD9-81ED-4DB2-BD59-A6C34878D82A}">
                    <a16:rowId xmlns:a16="http://schemas.microsoft.com/office/drawing/2014/main" val="3509867027"/>
                  </a:ext>
                </a:extLst>
              </a:tr>
            </a:tbl>
          </a:graphicData>
        </a:graphic>
      </p:graphicFrame>
      <p:pic>
        <p:nvPicPr>
          <p:cNvPr id="7" name="Picture 6"/>
          <p:cNvPicPr>
            <a:picLocks noChangeAspect="1"/>
          </p:cNvPicPr>
          <p:nvPr/>
        </p:nvPicPr>
        <p:blipFill>
          <a:blip r:embed="rId4"/>
          <a:stretch>
            <a:fillRect/>
          </a:stretch>
        </p:blipFill>
        <p:spPr>
          <a:xfrm>
            <a:off x="155575" y="1722955"/>
            <a:ext cx="1399658" cy="736879"/>
          </a:xfrm>
          <a:prstGeom prst="rect">
            <a:avLst/>
          </a:prstGeom>
        </p:spPr>
      </p:pic>
      <p:pic>
        <p:nvPicPr>
          <p:cNvPr id="8" name="Picture 7"/>
          <p:cNvPicPr>
            <a:picLocks noChangeAspect="1"/>
          </p:cNvPicPr>
          <p:nvPr/>
        </p:nvPicPr>
        <p:blipFill>
          <a:blip r:embed="rId5"/>
          <a:stretch>
            <a:fillRect/>
          </a:stretch>
        </p:blipFill>
        <p:spPr>
          <a:xfrm>
            <a:off x="4101508" y="2237855"/>
            <a:ext cx="2160183" cy="953847"/>
          </a:xfrm>
          <a:prstGeom prst="rect">
            <a:avLst/>
          </a:prstGeom>
        </p:spPr>
      </p:pic>
      <p:pic>
        <p:nvPicPr>
          <p:cNvPr id="9" name="Picture 8"/>
          <p:cNvPicPr>
            <a:picLocks noChangeAspect="1"/>
          </p:cNvPicPr>
          <p:nvPr/>
        </p:nvPicPr>
        <p:blipFill>
          <a:blip r:embed="rId6"/>
          <a:stretch>
            <a:fillRect/>
          </a:stretch>
        </p:blipFill>
        <p:spPr>
          <a:xfrm>
            <a:off x="7121502" y="1897751"/>
            <a:ext cx="807566" cy="1062462"/>
          </a:xfrm>
          <a:prstGeom prst="rect">
            <a:avLst/>
          </a:prstGeom>
        </p:spPr>
      </p:pic>
      <p:pic>
        <p:nvPicPr>
          <p:cNvPr id="11" name="Picture 10"/>
          <p:cNvPicPr>
            <a:picLocks noChangeAspect="1"/>
          </p:cNvPicPr>
          <p:nvPr/>
        </p:nvPicPr>
        <p:blipFill>
          <a:blip r:embed="rId7"/>
          <a:stretch>
            <a:fillRect/>
          </a:stretch>
        </p:blipFill>
        <p:spPr>
          <a:xfrm>
            <a:off x="102234" y="3613731"/>
            <a:ext cx="2001290" cy="1674549"/>
          </a:xfrm>
          <a:prstGeom prst="rect">
            <a:avLst/>
          </a:prstGeom>
        </p:spPr>
      </p:pic>
    </p:spTree>
    <p:extLst>
      <p:ext uri="{BB962C8B-B14F-4D97-AF65-F5344CB8AC3E}">
        <p14:creationId xmlns:p14="http://schemas.microsoft.com/office/powerpoint/2010/main" val="217881015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4970</TotalTime>
  <Words>1683</Words>
  <Application>Microsoft Office PowerPoint</Application>
  <PresentationFormat>Custom</PresentationFormat>
  <Paragraphs>102</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Aptos</vt:lpstr>
      <vt:lpstr>Arial</vt:lpstr>
      <vt:lpstr>Calibri</vt:lpstr>
      <vt:lpstr>Calibri Light</vt:lpstr>
      <vt:lpstr>Times New Roman</vt:lpstr>
      <vt:lpstr>Office Theme</vt:lpstr>
      <vt:lpstr>PowerPoint Presentation</vt:lpstr>
      <vt:lpstr>PowerPoint Presentation</vt:lpstr>
    </vt:vector>
  </TitlesOfParts>
  <Company>Langshott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Rebeka Miah</dc:creator>
  <cp:lastModifiedBy>Rebeka Miah</cp:lastModifiedBy>
  <cp:revision>158</cp:revision>
  <cp:lastPrinted>2024-03-27T09:38:56Z</cp:lastPrinted>
  <dcterms:created xsi:type="dcterms:W3CDTF">2023-11-14T15:55:26Z</dcterms:created>
  <dcterms:modified xsi:type="dcterms:W3CDTF">2024-08-30T10:14:11Z</dcterms:modified>
</cp:coreProperties>
</file>