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E3D0"/>
    <a:srgbClr val="71AD47"/>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52" autoAdjust="0"/>
    <p:restoredTop sz="94660"/>
  </p:normalViewPr>
  <p:slideViewPr>
    <p:cSldViewPr snapToGrid="0">
      <p:cViewPr varScale="1">
        <p:scale>
          <a:sx n="80" d="100"/>
          <a:sy n="80" d="100"/>
        </p:scale>
        <p:origin x="1406"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16/07/2024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16/07/2024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16/07/2024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16/07/2024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16/07/2024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16/07/2024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16/07/2024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16/07/2024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1.wdp"/><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02327584"/>
              </p:ext>
            </p:extLst>
          </p:nvPr>
        </p:nvGraphicFramePr>
        <p:xfrm>
          <a:off x="6348413" y="625935"/>
          <a:ext cx="4343400" cy="6743700"/>
        </p:xfrm>
        <a:graphic>
          <a:graphicData uri="http://schemas.openxmlformats.org/drawingml/2006/table">
            <a:tbl>
              <a:tblPr firstRow="1" bandRow="1">
                <a:tableStyleId>{93296810-A885-4BE3-A3E7-6D5BEEA58F35}</a:tableStyleId>
              </a:tblPr>
              <a:tblGrid>
                <a:gridCol w="940221">
                  <a:extLst>
                    <a:ext uri="{9D8B030D-6E8A-4147-A177-3AD203B41FA5}">
                      <a16:colId xmlns:a16="http://schemas.microsoft.com/office/drawing/2014/main" val="1630223619"/>
                    </a:ext>
                  </a:extLst>
                </a:gridCol>
                <a:gridCol w="3403179">
                  <a:extLst>
                    <a:ext uri="{9D8B030D-6E8A-4147-A177-3AD203B41FA5}">
                      <a16:colId xmlns:a16="http://schemas.microsoft.com/office/drawing/2014/main" val="2889531015"/>
                    </a:ext>
                  </a:extLst>
                </a:gridCol>
              </a:tblGrid>
              <a:tr h="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i="0" kern="1200" dirty="0" smtClean="0">
                          <a:solidFill>
                            <a:schemeClr val="dk1"/>
                          </a:solidFill>
                          <a:latin typeface="+mn-lt"/>
                          <a:ea typeface="+mn-ea"/>
                          <a:cs typeface="+mn-cs"/>
                        </a:rPr>
                        <a:t>arable farming</a:t>
                      </a:r>
                      <a:endParaRPr lang="en-GB" sz="9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When people grow crops e.g.</a:t>
                      </a:r>
                      <a:r>
                        <a:rPr lang="en-GB" sz="1000" i="0" kern="1200" baseline="0" dirty="0" smtClean="0">
                          <a:solidFill>
                            <a:schemeClr val="dk1"/>
                          </a:solidFill>
                          <a:latin typeface="+mn-lt"/>
                          <a:ea typeface="+mn-ea"/>
                          <a:cs typeface="+mn-cs"/>
                        </a:rPr>
                        <a:t> w</a:t>
                      </a:r>
                      <a:r>
                        <a:rPr lang="en-GB" sz="1000" i="0" kern="1200" dirty="0" smtClean="0">
                          <a:solidFill>
                            <a:schemeClr val="dk1"/>
                          </a:solidFill>
                          <a:latin typeface="+mn-lt"/>
                          <a:ea typeface="+mn-ea"/>
                          <a:cs typeface="+mn-cs"/>
                        </a:rPr>
                        <a:t>heat, barley,</a:t>
                      </a:r>
                      <a:r>
                        <a:rPr lang="en-GB" sz="1000" i="0" kern="1200" baseline="0" dirty="0" smtClean="0">
                          <a:solidFill>
                            <a:schemeClr val="dk1"/>
                          </a:solidFill>
                          <a:latin typeface="+mn-lt"/>
                          <a:ea typeface="+mn-ea"/>
                          <a:cs typeface="+mn-cs"/>
                        </a:rPr>
                        <a:t> fruit</a:t>
                      </a:r>
                      <a:r>
                        <a:rPr lang="en-GB" sz="1000" i="0" kern="1200" dirty="0" smtClean="0">
                          <a:solidFill>
                            <a:schemeClr val="dk1"/>
                          </a:solidFill>
                          <a:latin typeface="+mn-lt"/>
                          <a:ea typeface="+mn-ea"/>
                          <a:cs typeface="+mn-cs"/>
                        </a:rPr>
                        <a:t>. </a:t>
                      </a:r>
                      <a:endParaRPr lang="en-GB" sz="10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16931564"/>
                  </a:ext>
                </a:extLst>
              </a:tr>
              <a:tr h="12082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channel</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The course in the ground that a river or water flows through.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87290725"/>
                  </a:ext>
                </a:extLst>
              </a:tr>
              <a:tr h="22941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50" i="0" kern="1200" dirty="0" smtClean="0">
                          <a:solidFill>
                            <a:schemeClr val="dk1"/>
                          </a:solidFill>
                          <a:latin typeface="+mn-lt"/>
                          <a:ea typeface="+mn-ea"/>
                          <a:cs typeface="+mn-cs"/>
                        </a:rPr>
                        <a:t>condensation</a:t>
                      </a:r>
                      <a:endParaRPr lang="en-GB" sz="9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When a gas cools and changes to a liquid.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70161608"/>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dam</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dirty="0" smtClean="0"/>
                        <a:t>A barrier built to hold back water.</a:t>
                      </a:r>
                      <a:endParaRPr lang="en-GB" sz="10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10357475"/>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deposition/ deposit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When rocks and other materials that have been eroded are dropped off further along the river. </a:t>
                      </a:r>
                      <a:endParaRPr lang="en-GB" sz="10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26343761"/>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discharge</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The amount of water flowing along a river per second.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6915439"/>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erosion</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Rocks and other river materials are picked up by the water and moved to another place along the river.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36240738"/>
                  </a:ext>
                </a:extLst>
              </a:tr>
              <a:tr h="19131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evaporation</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Evaporation occurs when a liquid changes into a gas or water vapour.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67153690"/>
                  </a:ext>
                </a:extLst>
              </a:tr>
              <a:tr h="15318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fertiliser</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 substance that helps make plants grow.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81612636"/>
                  </a:ext>
                </a:extLst>
              </a:tr>
              <a:tr h="15318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mouth</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The point where a river joins the sea.</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23461244"/>
                  </a:ext>
                </a:extLst>
              </a:tr>
              <a:tr h="15318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particles</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Everything is made up of matter. Particles are tiny bits of matter. </a:t>
                      </a:r>
                      <a:endParaRPr lang="en-GB" sz="10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09626145"/>
                  </a:ext>
                </a:extLst>
              </a:tr>
              <a:tr h="15318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pesticides</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 substance used to destroy pests such as small animals, insects and weeds.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75067240"/>
                  </a:ext>
                </a:extLst>
              </a:tr>
              <a:tr h="22560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pollution</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Anything that is introduced into a habitat which has a harmful effect on plants and animals living there.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16761841"/>
                  </a:ext>
                </a:extLst>
              </a:tr>
              <a:tr h="15318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0" kern="1200" dirty="0" smtClean="0">
                          <a:solidFill>
                            <a:schemeClr val="dk1"/>
                          </a:solidFill>
                          <a:latin typeface="+mn-lt"/>
                          <a:ea typeface="+mn-ea"/>
                          <a:cs typeface="+mn-cs"/>
                        </a:rPr>
                        <a:t>precipitation</a:t>
                      </a:r>
                      <a:endParaRPr lang="en-GB" sz="10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Any liquid or frozen water that forms in the atmosphere and falls back to the earth</a:t>
                      </a:r>
                      <a:r>
                        <a:rPr lang="en-GB" sz="1000" i="0" kern="1200" baseline="0" dirty="0" smtClean="0">
                          <a:solidFill>
                            <a:schemeClr val="dk1"/>
                          </a:solidFill>
                          <a:latin typeface="+mn-lt"/>
                          <a:ea typeface="+mn-ea"/>
                          <a:cs typeface="+mn-cs"/>
                        </a:rPr>
                        <a:t> (rain, sleet)/</a:t>
                      </a:r>
                      <a:endParaRPr lang="en-GB" sz="1000" i="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70271951"/>
                  </a:ext>
                </a:extLst>
              </a:tr>
              <a:tr h="15318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reservoir</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Reservoir a man made lake that is used to store water.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518486753"/>
                  </a:ext>
                </a:extLst>
              </a:tr>
              <a:tr h="15318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source</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dirty="0" smtClean="0">
                          <a:solidFill>
                            <a:schemeClr val="dk1"/>
                          </a:solidFill>
                        </a:rPr>
                        <a:t>The place where a river begins.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3518496"/>
                  </a:ext>
                </a:extLst>
              </a:tr>
              <a:tr h="2027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tidal bore</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dirty="0" smtClean="0">
                          <a:solidFill>
                            <a:schemeClr val="dk1"/>
                          </a:solidFill>
                        </a:rPr>
                        <a:t>A strong tide from the coast that pushes the river against the current causing waves along the river.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05544563"/>
                  </a:ext>
                </a:extLst>
              </a:tr>
              <a:tr h="15318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tributaries</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dirty="0" smtClean="0">
                          <a:solidFill>
                            <a:schemeClr val="dk1"/>
                          </a:solidFill>
                        </a:rPr>
                        <a:t>Rivers that join up with another river.</a:t>
                      </a:r>
                      <a:endParaRPr lang="en-GB" sz="10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7729073"/>
                  </a:ext>
                </a:extLst>
              </a:tr>
              <a:tr h="15318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50" i="0" kern="1200" dirty="0" smtClean="0">
                          <a:solidFill>
                            <a:schemeClr val="dk1"/>
                          </a:solidFill>
                          <a:latin typeface="+mn-lt"/>
                          <a:ea typeface="+mn-ea"/>
                          <a:cs typeface="+mn-cs"/>
                        </a:rPr>
                        <a:t>valley</a:t>
                      </a:r>
                      <a:endParaRPr lang="en-GB" sz="10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dirty="0" smtClean="0">
                          <a:solidFill>
                            <a:schemeClr val="dk1"/>
                          </a:solidFill>
                        </a:rPr>
                        <a:t>A long ditch in the earth’s surface between ranges of hills or mountains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98794714"/>
                  </a:ext>
                </a:extLst>
              </a:tr>
              <a:tr h="15318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i="0" kern="1200" dirty="0" smtClean="0">
                          <a:solidFill>
                            <a:schemeClr val="dk1"/>
                          </a:solidFill>
                          <a:latin typeface="+mn-lt"/>
                          <a:ea typeface="+mn-ea"/>
                          <a:cs typeface="+mn-cs"/>
                        </a:rPr>
                        <a:t>water vapour</a:t>
                      </a:r>
                      <a:endParaRPr lang="en-GB" sz="9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 </a:t>
                      </a:r>
                      <a:r>
                        <a:rPr lang="en-GB" sz="1000" i="0" kern="1200" dirty="0" smtClean="0">
                          <a:solidFill>
                            <a:schemeClr val="dk1"/>
                          </a:solidFill>
                          <a:latin typeface="+mn-lt"/>
                          <a:ea typeface="+mn-ea"/>
                          <a:cs typeface="+mn-cs"/>
                        </a:rPr>
                        <a:t>Water that is in the form of a gas.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77022974"/>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733008663"/>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4 – Rivers and the Water Cycle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5" name="Table 4">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3223448246"/>
              </p:ext>
            </p:extLst>
          </p:nvPr>
        </p:nvGraphicFramePr>
        <p:xfrm>
          <a:off x="5668" y="625935"/>
          <a:ext cx="3503889" cy="3406921"/>
        </p:xfrm>
        <a:graphic>
          <a:graphicData uri="http://schemas.openxmlformats.org/drawingml/2006/table">
            <a:tbl>
              <a:tblPr firstRow="1" bandRow="1">
                <a:tableStyleId>{93296810-A885-4BE3-A3E7-6D5BEEA58F35}</a:tableStyleId>
              </a:tblPr>
              <a:tblGrid>
                <a:gridCol w="3503889">
                  <a:extLst>
                    <a:ext uri="{9D8B030D-6E8A-4147-A177-3AD203B41FA5}">
                      <a16:colId xmlns:a16="http://schemas.microsoft.com/office/drawing/2014/main" val="489748474"/>
                    </a:ext>
                  </a:extLst>
                </a:gridCol>
              </a:tblGrid>
              <a:tr h="14800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t>The Water Cycle</a:t>
                      </a:r>
                    </a:p>
                  </a:txBody>
                  <a:tcPr/>
                </a:tc>
                <a:extLst>
                  <a:ext uri="{0D108BD9-81ED-4DB2-BD59-A6C34878D82A}">
                    <a16:rowId xmlns:a16="http://schemas.microsoft.com/office/drawing/2014/main" val="1676012475"/>
                  </a:ext>
                </a:extLst>
              </a:tr>
              <a:tr h="3132601">
                <a:tc>
                  <a:txBody>
                    <a:bodyPr/>
                    <a:lstStyle/>
                    <a:p>
                      <a:pPr marL="171450" indent="-171450">
                        <a:buFont typeface="Arial" panose="020B0604020202020204" pitchFamily="34" charset="0"/>
                        <a:buChar char="•"/>
                      </a:pPr>
                      <a:r>
                        <a:rPr lang="en-GB" sz="1200" kern="1200" dirty="0">
                          <a:solidFill>
                            <a:schemeClr val="dk1"/>
                          </a:solidFill>
                          <a:effectLst/>
                          <a:latin typeface="+mn-lt"/>
                          <a:ea typeface="+mn-ea"/>
                          <a:cs typeface="+mn-cs"/>
                        </a:rPr>
                        <a:t>Clouds form when warm, moist air is cooled. </a:t>
                      </a:r>
                    </a:p>
                    <a:p>
                      <a:pPr marL="171450" indent="-171450">
                        <a:buFont typeface="Arial" panose="020B0604020202020204" pitchFamily="34" charset="0"/>
                        <a:buChar char="•"/>
                      </a:pPr>
                      <a:r>
                        <a:rPr lang="en-GB" sz="1200" kern="1200" dirty="0">
                          <a:solidFill>
                            <a:schemeClr val="dk1"/>
                          </a:solidFill>
                          <a:effectLst/>
                          <a:latin typeface="+mn-lt"/>
                          <a:ea typeface="+mn-ea"/>
                          <a:cs typeface="+mn-cs"/>
                        </a:rPr>
                        <a:t>When it is cooled, it condenses into tiny water droplets which appear as clouds.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effectLst/>
                          <a:latin typeface="+mn-lt"/>
                          <a:ea typeface="+mn-ea"/>
                          <a:cs typeface="+mn-cs"/>
                        </a:rPr>
                        <a:t>Heat from the sun evaporates water, which rises, condenses in the cool air and then falls back down to earth.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txBody>
                  <a:tcPr/>
                </a:tc>
                <a:extLst>
                  <a:ext uri="{0D108BD9-81ED-4DB2-BD59-A6C34878D82A}">
                    <a16:rowId xmlns:a16="http://schemas.microsoft.com/office/drawing/2014/main" val="160365821"/>
                  </a:ext>
                </a:extLst>
              </a:tr>
            </a:tbl>
          </a:graphicData>
        </a:graphic>
      </p:graphicFrame>
      <p:pic>
        <p:nvPicPr>
          <p:cNvPr id="4" name="Picture 3" descr="A diagram of water cycle&#10;&#10;Description automatically generated">
            <a:extLst>
              <a:ext uri="{FF2B5EF4-FFF2-40B4-BE49-F238E27FC236}">
                <a16:creationId xmlns:a16="http://schemas.microsoft.com/office/drawing/2014/main" id="{B83930A5-1363-017E-7962-EC1A579C931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881" y="2137862"/>
            <a:ext cx="2819688" cy="1818581"/>
          </a:xfrm>
          <a:prstGeom prst="rect">
            <a:avLst/>
          </a:prstGeom>
        </p:spPr>
      </p:pic>
      <p:graphicFrame>
        <p:nvGraphicFramePr>
          <p:cNvPr id="7" name="Table 6">
            <a:extLst>
              <a:ext uri="{FF2B5EF4-FFF2-40B4-BE49-F238E27FC236}">
                <a16:creationId xmlns:a16="http://schemas.microsoft.com/office/drawing/2014/main" id="{A028D18D-F1C5-ED7C-E21F-122FE63DF4AE}"/>
              </a:ext>
            </a:extLst>
          </p:cNvPr>
          <p:cNvGraphicFramePr>
            <a:graphicFrameLocks noGrp="1"/>
          </p:cNvGraphicFramePr>
          <p:nvPr>
            <p:extLst>
              <p:ext uri="{D42A27DB-BD31-4B8C-83A1-F6EECF244321}">
                <p14:modId xmlns:p14="http://schemas.microsoft.com/office/powerpoint/2010/main" val="1717110088"/>
              </p:ext>
            </p:extLst>
          </p:nvPr>
        </p:nvGraphicFramePr>
        <p:xfrm>
          <a:off x="9400" y="4076040"/>
          <a:ext cx="3501904" cy="1804592"/>
        </p:xfrm>
        <a:graphic>
          <a:graphicData uri="http://schemas.openxmlformats.org/drawingml/2006/table">
            <a:tbl>
              <a:tblPr firstRow="1" bandRow="1">
                <a:tableStyleId>{93296810-A885-4BE3-A3E7-6D5BEEA58F35}</a:tableStyleId>
              </a:tblPr>
              <a:tblGrid>
                <a:gridCol w="3501904">
                  <a:extLst>
                    <a:ext uri="{9D8B030D-6E8A-4147-A177-3AD203B41FA5}">
                      <a16:colId xmlns:a16="http://schemas.microsoft.com/office/drawing/2014/main" val="489748474"/>
                    </a:ext>
                  </a:extLst>
                </a:gridCol>
              </a:tblGrid>
              <a:tr h="267195">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t>Rivers</a:t>
                      </a:r>
                    </a:p>
                  </a:txBody>
                  <a:tcPr/>
                </a:tc>
                <a:extLst>
                  <a:ext uri="{0D108BD9-81ED-4DB2-BD59-A6C34878D82A}">
                    <a16:rowId xmlns:a16="http://schemas.microsoft.com/office/drawing/2014/main" val="1676012475"/>
                  </a:ext>
                </a:extLst>
              </a:tr>
              <a:tr h="1530272">
                <a:tc>
                  <a:txBody>
                    <a:bodyPr/>
                    <a:lstStyle/>
                    <a:p>
                      <a:pPr marL="171450" indent="-171450">
                        <a:buFont typeface="Arial" panose="020B0604020202020204" pitchFamily="34" charset="0"/>
                        <a:buChar char="•"/>
                      </a:pPr>
                      <a:r>
                        <a:rPr lang="en-GB" sz="1200" kern="1200" dirty="0">
                          <a:solidFill>
                            <a:schemeClr val="dk1"/>
                          </a:solidFill>
                          <a:effectLst/>
                          <a:latin typeface="+mn-lt"/>
                          <a:ea typeface="+mn-ea"/>
                          <a:cs typeface="+mn-cs"/>
                        </a:rPr>
                        <a:t>The source of most rivers is on high ground or in the mountains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effectLst/>
                          <a:latin typeface="+mn-lt"/>
                          <a:ea typeface="+mn-ea"/>
                          <a:cs typeface="+mn-cs"/>
                        </a:rPr>
                        <a:t>Some rivers join up with other rivers (tributaries). The point where they meet is called a confluence.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effectLst/>
                          <a:latin typeface="+mn-lt"/>
                          <a:ea typeface="+mn-ea"/>
                          <a:cs typeface="+mn-cs"/>
                        </a:rPr>
                        <a:t>Rivers in England, at their mouth, will flow into either the: North Sea, Irish Sea, English Channel or Atlantic Ocean. </a:t>
                      </a:r>
                    </a:p>
                  </a:txBody>
                  <a:tcPr/>
                </a:tc>
                <a:extLst>
                  <a:ext uri="{0D108BD9-81ED-4DB2-BD59-A6C34878D82A}">
                    <a16:rowId xmlns:a16="http://schemas.microsoft.com/office/drawing/2014/main" val="160365821"/>
                  </a:ext>
                </a:extLst>
              </a:tr>
            </a:tbl>
          </a:graphicData>
        </a:graphic>
      </p:graphicFrame>
      <p:pic>
        <p:nvPicPr>
          <p:cNvPr id="2050" name="Picture 2" descr="Geography for Kids: Upper and Lower Course of a Water Source">
            <a:extLst>
              <a:ext uri="{FF2B5EF4-FFF2-40B4-BE49-F238E27FC236}">
                <a16:creationId xmlns:a16="http://schemas.microsoft.com/office/drawing/2014/main" id="{5E401930-C953-8611-EC64-8506040305B9}"/>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073" t="6826" r="2090" b="21436"/>
          <a:stretch/>
        </p:blipFill>
        <p:spPr bwMode="auto">
          <a:xfrm>
            <a:off x="7414" y="5923815"/>
            <a:ext cx="3494231" cy="148663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 name="Table 11">
            <a:extLst>
              <a:ext uri="{FF2B5EF4-FFF2-40B4-BE49-F238E27FC236}">
                <a16:creationId xmlns:a16="http://schemas.microsoft.com/office/drawing/2014/main" id="{FC32D3CD-83E4-52EC-53FC-947C52DEA818}"/>
              </a:ext>
            </a:extLst>
          </p:cNvPr>
          <p:cNvGraphicFramePr>
            <a:graphicFrameLocks noGrp="1"/>
          </p:cNvGraphicFramePr>
          <p:nvPr>
            <p:extLst>
              <p:ext uri="{D42A27DB-BD31-4B8C-83A1-F6EECF244321}">
                <p14:modId xmlns:p14="http://schemas.microsoft.com/office/powerpoint/2010/main" val="1285588614"/>
              </p:ext>
            </p:extLst>
          </p:nvPr>
        </p:nvGraphicFramePr>
        <p:xfrm>
          <a:off x="3554504" y="625935"/>
          <a:ext cx="2779621" cy="4134979"/>
        </p:xfrm>
        <a:graphic>
          <a:graphicData uri="http://schemas.openxmlformats.org/drawingml/2006/table">
            <a:tbl>
              <a:tblPr firstRow="1" bandRow="1">
                <a:tableStyleId>{93296810-A885-4BE3-A3E7-6D5BEEA58F35}</a:tableStyleId>
              </a:tblPr>
              <a:tblGrid>
                <a:gridCol w="2779621">
                  <a:extLst>
                    <a:ext uri="{9D8B030D-6E8A-4147-A177-3AD203B41FA5}">
                      <a16:colId xmlns:a16="http://schemas.microsoft.com/office/drawing/2014/main" val="489748474"/>
                    </a:ext>
                  </a:extLst>
                </a:gridCol>
              </a:tblGrid>
              <a:tr h="282117">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t>The River Mole</a:t>
                      </a:r>
                    </a:p>
                  </a:txBody>
                  <a:tcPr/>
                </a:tc>
                <a:extLst>
                  <a:ext uri="{0D108BD9-81ED-4DB2-BD59-A6C34878D82A}">
                    <a16:rowId xmlns:a16="http://schemas.microsoft.com/office/drawing/2014/main" val="1676012475"/>
                  </a:ext>
                </a:extLst>
              </a:tr>
              <a:tr h="3852862">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u="none" strike="noStrike" kern="1200" dirty="0">
                          <a:solidFill>
                            <a:schemeClr val="dk1"/>
                          </a:solidFill>
                          <a:effectLst/>
                          <a:latin typeface="+mn-lt"/>
                          <a:ea typeface="+mn-ea"/>
                          <a:cs typeface="+mn-cs"/>
                        </a:rPr>
                        <a:t>The River Mole is a tributary of the River Thames in southern England. It rises in West Sussex near Gatwick Airport and flows northwest through Surrey for 80 km (50 miles) to the Thames at Hampton Court Palace.</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u="none" strike="noStrike"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p>
                  </a:txBody>
                  <a:tcPr/>
                </a:tc>
                <a:extLst>
                  <a:ext uri="{0D108BD9-81ED-4DB2-BD59-A6C34878D82A}">
                    <a16:rowId xmlns:a16="http://schemas.microsoft.com/office/drawing/2014/main" val="160365821"/>
                  </a:ext>
                </a:extLst>
              </a:tr>
            </a:tbl>
          </a:graphicData>
        </a:graphic>
      </p:graphicFrame>
      <p:graphicFrame>
        <p:nvGraphicFramePr>
          <p:cNvPr id="13" name="Table 12">
            <a:extLst>
              <a:ext uri="{FF2B5EF4-FFF2-40B4-BE49-F238E27FC236}">
                <a16:creationId xmlns:a16="http://schemas.microsoft.com/office/drawing/2014/main" id="{E5EC7A4E-97B1-8E9F-8229-576F7F32A221}"/>
              </a:ext>
            </a:extLst>
          </p:cNvPr>
          <p:cNvGraphicFramePr>
            <a:graphicFrameLocks noGrp="1"/>
          </p:cNvGraphicFramePr>
          <p:nvPr>
            <p:extLst>
              <p:ext uri="{D42A27DB-BD31-4B8C-83A1-F6EECF244321}">
                <p14:modId xmlns:p14="http://schemas.microsoft.com/office/powerpoint/2010/main" val="2731806269"/>
              </p:ext>
            </p:extLst>
          </p:nvPr>
        </p:nvGraphicFramePr>
        <p:xfrm>
          <a:off x="3554504" y="4760914"/>
          <a:ext cx="2779621" cy="2750170"/>
        </p:xfrm>
        <a:graphic>
          <a:graphicData uri="http://schemas.openxmlformats.org/drawingml/2006/table">
            <a:tbl>
              <a:tblPr firstRow="1" bandRow="1">
                <a:tableStyleId>{93296810-A885-4BE3-A3E7-6D5BEEA58F35}</a:tableStyleId>
              </a:tblPr>
              <a:tblGrid>
                <a:gridCol w="2779621">
                  <a:extLst>
                    <a:ext uri="{9D8B030D-6E8A-4147-A177-3AD203B41FA5}">
                      <a16:colId xmlns:a16="http://schemas.microsoft.com/office/drawing/2014/main" val="489748474"/>
                    </a:ext>
                  </a:extLst>
                </a:gridCol>
              </a:tblGrid>
              <a:tr h="28129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t>River Mole: Key Facts:</a:t>
                      </a:r>
                    </a:p>
                  </a:txBody>
                  <a:tcPr/>
                </a:tc>
                <a:extLst>
                  <a:ext uri="{0D108BD9-81ED-4DB2-BD59-A6C34878D82A}">
                    <a16:rowId xmlns:a16="http://schemas.microsoft.com/office/drawing/2014/main" val="1676012475"/>
                  </a:ext>
                </a:extLst>
              </a:tr>
              <a:tr h="2439343">
                <a:tc>
                  <a:txBody>
                    <a:bodyPr/>
                    <a:lstStyle/>
                    <a:p>
                      <a:pPr lvl="2"/>
                      <a:r>
                        <a:rPr lang="en-GB" sz="1200" b="1" i="0" u="none" strike="noStrike" kern="1200" dirty="0">
                          <a:solidFill>
                            <a:schemeClr val="dk1"/>
                          </a:solidFill>
                          <a:effectLst/>
                          <a:latin typeface="+mn-lt"/>
                          <a:ea typeface="+mn-ea"/>
                          <a:cs typeface="+mn-cs"/>
                        </a:rPr>
                        <a:t>Counties:</a:t>
                      </a:r>
                    </a:p>
                    <a:p>
                      <a:pPr marL="1007943" marR="0" lvl="2"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u="none" strike="noStrike" kern="1200" dirty="0">
                          <a:solidFill>
                            <a:schemeClr val="dk1"/>
                          </a:solidFill>
                          <a:effectLst/>
                          <a:latin typeface="+mn-lt"/>
                          <a:ea typeface="+mn-ea"/>
                          <a:cs typeface="+mn-cs"/>
                        </a:rPr>
                        <a:t>Surrey, West Sussex</a:t>
                      </a:r>
                    </a:p>
                    <a:p>
                      <a:pPr marL="1007943" marR="0" lvl="2"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i="0" u="none" strike="noStrike" kern="1200" dirty="0">
                          <a:solidFill>
                            <a:schemeClr val="dk1"/>
                          </a:solidFill>
                          <a:effectLst/>
                          <a:latin typeface="+mn-lt"/>
                          <a:ea typeface="+mn-ea"/>
                          <a:cs typeface="+mn-cs"/>
                        </a:rPr>
                        <a:t>Towns:</a:t>
                      </a:r>
                    </a:p>
                    <a:p>
                      <a:pPr marL="1007943" marR="0" lvl="2"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u="none" strike="noStrike" kern="1200" dirty="0">
                          <a:solidFill>
                            <a:schemeClr val="dk1"/>
                          </a:solidFill>
                          <a:effectLst/>
                          <a:latin typeface="+mn-lt"/>
                          <a:ea typeface="+mn-ea"/>
                          <a:cs typeface="+mn-cs"/>
                        </a:rPr>
                        <a:t>Crawley, Horley, Dorking, Leatherhead, Cobham, Surrey, Esher, Walton-on-Thames, Hersham.</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i="0" u="none" strike="noStrike" kern="1200" dirty="0">
                          <a:solidFill>
                            <a:schemeClr val="dk1"/>
                          </a:solidFill>
                          <a:effectLst/>
                          <a:latin typeface="+mn-lt"/>
                          <a:ea typeface="+mn-ea"/>
                          <a:cs typeface="+mn-cs"/>
                        </a:rPr>
                        <a:t>Main source:</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u="none" strike="noStrike" kern="1200" dirty="0" err="1">
                          <a:solidFill>
                            <a:schemeClr val="dk1"/>
                          </a:solidFill>
                          <a:effectLst/>
                          <a:latin typeface="+mn-lt"/>
                          <a:ea typeface="+mn-ea"/>
                          <a:cs typeface="+mn-cs"/>
                        </a:rPr>
                        <a:t>Baldhorns</a:t>
                      </a:r>
                      <a:r>
                        <a:rPr lang="en-GB" sz="1200" b="0" i="0" u="none" strike="noStrike" kern="1200" dirty="0">
                          <a:solidFill>
                            <a:schemeClr val="dk1"/>
                          </a:solidFill>
                          <a:effectLst/>
                          <a:latin typeface="+mn-lt"/>
                          <a:ea typeface="+mn-ea"/>
                          <a:cs typeface="+mn-cs"/>
                        </a:rPr>
                        <a:t> </a:t>
                      </a:r>
                      <a:r>
                        <a:rPr lang="en-GB" sz="1200" b="0" i="0" u="none" strike="noStrike" kern="1200" dirty="0" err="1">
                          <a:solidFill>
                            <a:schemeClr val="dk1"/>
                          </a:solidFill>
                          <a:effectLst/>
                          <a:latin typeface="+mn-lt"/>
                          <a:ea typeface="+mn-ea"/>
                          <a:cs typeface="+mn-cs"/>
                        </a:rPr>
                        <a:t>Copse</a:t>
                      </a:r>
                      <a:r>
                        <a:rPr lang="en-GB" sz="1200" b="0" i="0" u="none" strike="noStrike" kern="1200" dirty="0">
                          <a:solidFill>
                            <a:schemeClr val="dk1"/>
                          </a:solidFill>
                          <a:effectLst/>
                          <a:latin typeface="+mn-lt"/>
                          <a:ea typeface="+mn-ea"/>
                          <a:cs typeface="+mn-cs"/>
                        </a:rPr>
                        <a:t>, </a:t>
                      </a:r>
                      <a:r>
                        <a:rPr lang="en-GB" sz="1200" b="0" i="0" u="none" strike="noStrike" kern="1200" dirty="0" err="1">
                          <a:solidFill>
                            <a:schemeClr val="dk1"/>
                          </a:solidFill>
                          <a:effectLst/>
                          <a:latin typeface="+mn-lt"/>
                          <a:ea typeface="+mn-ea"/>
                          <a:cs typeface="+mn-cs"/>
                        </a:rPr>
                        <a:t>Rusper</a:t>
                      </a:r>
                      <a:r>
                        <a:rPr lang="en-GB" sz="1200" b="0" i="0" u="none" strike="noStrike" kern="1200" dirty="0">
                          <a:solidFill>
                            <a:schemeClr val="dk1"/>
                          </a:solidFill>
                          <a:effectLst/>
                          <a:latin typeface="+mn-lt"/>
                          <a:ea typeface="+mn-ea"/>
                          <a:cs typeface="+mn-cs"/>
                        </a:rPr>
                        <a:t>, Horsham, West Sussex</a:t>
                      </a:r>
                      <a:br>
                        <a:rPr lang="en-GB" sz="1200" b="0" i="0" u="none" strike="noStrike" kern="1200" dirty="0">
                          <a:solidFill>
                            <a:schemeClr val="dk1"/>
                          </a:solidFill>
                          <a:effectLst/>
                          <a:latin typeface="+mn-lt"/>
                          <a:ea typeface="+mn-ea"/>
                          <a:cs typeface="+mn-cs"/>
                        </a:rPr>
                      </a:br>
                      <a:r>
                        <a:rPr lang="en-GB" sz="1200" b="1" i="0" u="none" strike="noStrike" kern="1200" dirty="0">
                          <a:solidFill>
                            <a:schemeClr val="dk1"/>
                          </a:solidFill>
                          <a:effectLst/>
                          <a:latin typeface="+mn-lt"/>
                          <a:ea typeface="+mn-ea"/>
                          <a:cs typeface="+mn-cs"/>
                        </a:rPr>
                        <a:t>Mouth:</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u="none" strike="noStrike" kern="1200" dirty="0">
                          <a:solidFill>
                            <a:schemeClr val="dk1"/>
                          </a:solidFill>
                          <a:effectLst/>
                          <a:latin typeface="+mn-lt"/>
                          <a:ea typeface="+mn-ea"/>
                          <a:cs typeface="+mn-cs"/>
                        </a:rPr>
                        <a:t>River Thames, East Molesey, Elmbridge, Surrey </a:t>
                      </a:r>
                    </a:p>
                  </a:txBody>
                  <a:tcPr/>
                </a:tc>
                <a:extLst>
                  <a:ext uri="{0D108BD9-81ED-4DB2-BD59-A6C34878D82A}">
                    <a16:rowId xmlns:a16="http://schemas.microsoft.com/office/drawing/2014/main" val="160365821"/>
                  </a:ext>
                </a:extLst>
              </a:tr>
            </a:tbl>
          </a:graphicData>
        </a:graphic>
      </p:graphicFrame>
      <p:pic>
        <p:nvPicPr>
          <p:cNvPr id="14" name="Picture 13" descr="River Mole - Wikipedia">
            <a:extLst>
              <a:ext uri="{FF2B5EF4-FFF2-40B4-BE49-F238E27FC236}">
                <a16:creationId xmlns:a16="http://schemas.microsoft.com/office/drawing/2014/main" id="{74B7D9C2-D0DF-330B-FDFC-81981A19224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4620"/>
          <a:stretch/>
        </p:blipFill>
        <p:spPr bwMode="auto">
          <a:xfrm>
            <a:off x="3764770" y="2123779"/>
            <a:ext cx="2177392" cy="25241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B572E3E9-AE59-7BF1-62E6-7976F45FBDA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42384" y="5102994"/>
            <a:ext cx="959024" cy="1033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955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726573449"/>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Geography– Year 4 – Rivers and the Water Cycle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8" name="Table 7">
            <a:extLst>
              <a:ext uri="{FF2B5EF4-FFF2-40B4-BE49-F238E27FC236}">
                <a16:creationId xmlns:a16="http://schemas.microsoft.com/office/drawing/2014/main" id="{FC32D3CD-83E4-52EC-53FC-947C52DEA818}"/>
              </a:ext>
            </a:extLst>
          </p:cNvPr>
          <p:cNvGraphicFramePr>
            <a:graphicFrameLocks noGrp="1"/>
          </p:cNvGraphicFramePr>
          <p:nvPr>
            <p:extLst>
              <p:ext uri="{D42A27DB-BD31-4B8C-83A1-F6EECF244321}">
                <p14:modId xmlns:p14="http://schemas.microsoft.com/office/powerpoint/2010/main" val="3275834463"/>
              </p:ext>
            </p:extLst>
          </p:nvPr>
        </p:nvGraphicFramePr>
        <p:xfrm>
          <a:off x="3082587" y="4561873"/>
          <a:ext cx="3390900" cy="2912114"/>
        </p:xfrm>
        <a:graphic>
          <a:graphicData uri="http://schemas.openxmlformats.org/drawingml/2006/table">
            <a:tbl>
              <a:tblPr firstRow="1" bandRow="1">
                <a:tableStyleId>{93296810-A885-4BE3-A3E7-6D5BEEA58F35}</a:tableStyleId>
              </a:tblPr>
              <a:tblGrid>
                <a:gridCol w="3390900">
                  <a:extLst>
                    <a:ext uri="{9D8B030D-6E8A-4147-A177-3AD203B41FA5}">
                      <a16:colId xmlns:a16="http://schemas.microsoft.com/office/drawing/2014/main" val="489748474"/>
                    </a:ext>
                  </a:extLst>
                </a:gridCol>
              </a:tblGrid>
              <a:tr h="275614">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lt1"/>
                          </a:solidFill>
                          <a:latin typeface="+mn-lt"/>
                          <a:ea typeface="+mn-ea"/>
                          <a:cs typeface="+mn-cs"/>
                        </a:rPr>
                        <a:t>Features of rivers: </a:t>
                      </a:r>
                      <a:r>
                        <a:rPr lang="en-GB" sz="1200" b="1" kern="1200" dirty="0" smtClean="0">
                          <a:solidFill>
                            <a:schemeClr val="lt1"/>
                          </a:solidFill>
                          <a:latin typeface="+mn-lt"/>
                          <a:ea typeface="+mn-ea"/>
                          <a:cs typeface="+mn-cs"/>
                        </a:rPr>
                        <a:t>human geography: </a:t>
                      </a:r>
                      <a:r>
                        <a:rPr lang="en-GB" sz="1200" b="1" kern="1200" dirty="0">
                          <a:solidFill>
                            <a:schemeClr val="lt1"/>
                          </a:solidFill>
                          <a:latin typeface="+mn-lt"/>
                          <a:ea typeface="+mn-ea"/>
                          <a:cs typeface="+mn-cs"/>
                        </a:rPr>
                        <a:t>dam</a:t>
                      </a:r>
                    </a:p>
                  </a:txBody>
                  <a:tcPr/>
                </a:tc>
                <a:extLst>
                  <a:ext uri="{0D108BD9-81ED-4DB2-BD59-A6C34878D82A}">
                    <a16:rowId xmlns:a16="http://schemas.microsoft.com/office/drawing/2014/main" val="1676012475"/>
                  </a:ext>
                </a:extLst>
              </a:tr>
              <a:tr h="263650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Dams are built to hold water back</a:t>
                      </a:r>
                      <a:r>
                        <a:rPr lang="en-GB" sz="1200" kern="1200" dirty="0" smtClean="0">
                          <a:solidFill>
                            <a:schemeClr val="dk1"/>
                          </a:solidFill>
                          <a:effectLst/>
                          <a:latin typeface="+mn-lt"/>
                          <a:ea typeface="+mn-ea"/>
                          <a:cs typeface="+mn-cs"/>
                        </a:rPr>
                        <a:t>, </a:t>
                      </a:r>
                      <a:r>
                        <a:rPr lang="en-GB" sz="1200" kern="1200" dirty="0">
                          <a:solidFill>
                            <a:schemeClr val="dk1"/>
                          </a:solidFill>
                          <a:effectLst/>
                          <a:latin typeface="+mn-lt"/>
                          <a:ea typeface="+mn-ea"/>
                          <a:cs typeface="+mn-cs"/>
                        </a:rPr>
                        <a:t>usually in a reservoir. </a:t>
                      </a:r>
                      <a:endParaRPr lang="en-GB" sz="12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Dams might be built to:</a:t>
                      </a:r>
                      <a:br>
                        <a:rPr lang="en-GB" sz="1200" kern="1200" dirty="0">
                          <a:solidFill>
                            <a:schemeClr val="dk1"/>
                          </a:solidFill>
                          <a:effectLst/>
                          <a:latin typeface="+mn-lt"/>
                          <a:ea typeface="+mn-ea"/>
                          <a:cs typeface="+mn-cs"/>
                        </a:rPr>
                      </a:br>
                      <a:r>
                        <a:rPr lang="en-GB" sz="1200" kern="1200" dirty="0">
                          <a:solidFill>
                            <a:schemeClr val="dk1"/>
                          </a:solidFill>
                          <a:effectLst/>
                          <a:latin typeface="+mn-lt"/>
                          <a:ea typeface="+mn-ea"/>
                          <a:cs typeface="+mn-cs"/>
                        </a:rPr>
                        <a:t>• control the flow of a river to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prevent flooding.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 generate power.</a:t>
                      </a:r>
                    </a:p>
                  </a:txBody>
                  <a:tcPr/>
                </a:tc>
                <a:extLst>
                  <a:ext uri="{0D108BD9-81ED-4DB2-BD59-A6C34878D82A}">
                    <a16:rowId xmlns:a16="http://schemas.microsoft.com/office/drawing/2014/main" val="160365821"/>
                  </a:ext>
                </a:extLst>
              </a:tr>
            </a:tbl>
          </a:graphicData>
        </a:graphic>
      </p:graphicFrame>
      <p:graphicFrame>
        <p:nvGraphicFramePr>
          <p:cNvPr id="6" name="Table 5">
            <a:extLst>
              <a:ext uri="{FF2B5EF4-FFF2-40B4-BE49-F238E27FC236}">
                <a16:creationId xmlns:a16="http://schemas.microsoft.com/office/drawing/2014/main" id="{A3E82E47-1388-2946-200A-33A29A46B2DC}"/>
              </a:ext>
            </a:extLst>
          </p:cNvPr>
          <p:cNvGraphicFramePr>
            <a:graphicFrameLocks noGrp="1"/>
          </p:cNvGraphicFramePr>
          <p:nvPr>
            <p:extLst>
              <p:ext uri="{D42A27DB-BD31-4B8C-83A1-F6EECF244321}">
                <p14:modId xmlns:p14="http://schemas.microsoft.com/office/powerpoint/2010/main" val="1745020928"/>
              </p:ext>
            </p:extLst>
          </p:nvPr>
        </p:nvGraphicFramePr>
        <p:xfrm>
          <a:off x="29775" y="640135"/>
          <a:ext cx="10523926" cy="3840480"/>
        </p:xfrm>
        <a:graphic>
          <a:graphicData uri="http://schemas.openxmlformats.org/drawingml/2006/table">
            <a:tbl>
              <a:tblPr firstRow="1" bandRow="1">
                <a:tableStyleId>{93296810-A885-4BE3-A3E7-6D5BEEA58F35}</a:tableStyleId>
              </a:tblPr>
              <a:tblGrid>
                <a:gridCol w="6371025">
                  <a:extLst>
                    <a:ext uri="{9D8B030D-6E8A-4147-A177-3AD203B41FA5}">
                      <a16:colId xmlns:a16="http://schemas.microsoft.com/office/drawing/2014/main" val="489748474"/>
                    </a:ext>
                  </a:extLst>
                </a:gridCol>
                <a:gridCol w="1444487">
                  <a:extLst>
                    <a:ext uri="{9D8B030D-6E8A-4147-A177-3AD203B41FA5}">
                      <a16:colId xmlns:a16="http://schemas.microsoft.com/office/drawing/2014/main" val="3600078978"/>
                    </a:ext>
                  </a:extLst>
                </a:gridCol>
                <a:gridCol w="1205948">
                  <a:extLst>
                    <a:ext uri="{9D8B030D-6E8A-4147-A177-3AD203B41FA5}">
                      <a16:colId xmlns:a16="http://schemas.microsoft.com/office/drawing/2014/main" val="1782426001"/>
                    </a:ext>
                  </a:extLst>
                </a:gridCol>
                <a:gridCol w="1502466">
                  <a:extLst>
                    <a:ext uri="{9D8B030D-6E8A-4147-A177-3AD203B41FA5}">
                      <a16:colId xmlns:a16="http://schemas.microsoft.com/office/drawing/2014/main" val="713788218"/>
                    </a:ext>
                  </a:extLst>
                </a:gridCol>
              </a:tblGrid>
              <a:tr h="263739">
                <a:tc gridSpan="4">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t>Features of rivers: </a:t>
                      </a:r>
                      <a:r>
                        <a:rPr lang="en-GB" sz="1200" dirty="0" smtClean="0"/>
                        <a:t>physical</a:t>
                      </a:r>
                      <a:r>
                        <a:rPr lang="en-GB" sz="1200" baseline="0" dirty="0" smtClean="0"/>
                        <a:t> geography:</a:t>
                      </a:r>
                      <a:endParaRPr lang="en-GB" sz="1200" dirty="0"/>
                    </a:p>
                  </a:txBody>
                  <a:tcPr/>
                </a:tc>
                <a:tc hMerge="1">
                  <a:txBody>
                    <a:bodyPr/>
                    <a:lstStyle/>
                    <a:p>
                      <a:endParaRPr lang="en-GB"/>
                    </a:p>
                  </a:txBody>
                  <a:tcPr/>
                </a:tc>
                <a:tc hMerge="1">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p>
                  </a:txBody>
                  <a:tcPr/>
                </a:tc>
                <a:tc hMerge="1">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p>
                  </a:txBody>
                  <a:tcPr/>
                </a:tc>
                <a:extLst>
                  <a:ext uri="{0D108BD9-81ED-4DB2-BD59-A6C34878D82A}">
                    <a16:rowId xmlns:a16="http://schemas.microsoft.com/office/drawing/2014/main" val="1676012475"/>
                  </a:ext>
                </a:extLst>
              </a:tr>
              <a:tr h="2794114">
                <a:tc>
                  <a:txBody>
                    <a:bodyPr/>
                    <a:lstStyle/>
                    <a:p>
                      <a:pPr marL="3023829" marR="0" lvl="6"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t>The course of a river (physical features)</a:t>
                      </a:r>
                    </a:p>
                    <a:p>
                      <a:pPr marL="3023829" marR="0" lvl="6"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u="sng" dirty="0"/>
                        <a:t>The Upper Course </a:t>
                      </a:r>
                    </a:p>
                    <a:p>
                      <a:pPr marL="3195279" marR="0" lvl="6"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t>Rain falling on high ground collects in channels and flows downwards forming a stream. </a:t>
                      </a:r>
                      <a:endParaRPr lang="en-GB" sz="1200" b="0" dirty="0" smtClean="0"/>
                    </a:p>
                    <a:p>
                      <a:pPr marL="3195279" marR="0" lvl="6"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smtClean="0"/>
                        <a:t>Streams </a:t>
                      </a:r>
                      <a:r>
                        <a:rPr lang="en-GB" sz="1200" b="0" dirty="0"/>
                        <a:t>run downhill and join other streams, increasing in size and speed, forming a river. </a:t>
                      </a:r>
                      <a:endParaRPr lang="en-GB" sz="1200" b="0" dirty="0" smtClean="0"/>
                    </a:p>
                    <a:p>
                      <a:pPr marL="3195279" marR="0" lvl="6"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smtClean="0"/>
                        <a:t>The </a:t>
                      </a:r>
                      <a:r>
                        <a:rPr lang="en-GB" sz="1200" b="0" dirty="0"/>
                        <a:t>river here flows quickly and the channel has steep sides and runs through valleys. </a:t>
                      </a:r>
                      <a:endParaRPr lang="en-GB" sz="1200" b="0" dirty="0" smtClean="0"/>
                    </a:p>
                    <a:p>
                      <a:pPr marL="3195279" marR="0" lvl="6"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smtClean="0"/>
                        <a:t>Features </a:t>
                      </a:r>
                      <a:r>
                        <a:rPr lang="en-GB" sz="1200" b="0" dirty="0"/>
                        <a:t>include - waterfalls and rapids. </a:t>
                      </a:r>
                    </a:p>
                    <a:p>
                      <a:pPr lvl="6" algn="l"/>
                      <a:r>
                        <a:rPr lang="en-GB" sz="1200" b="0" u="sng" kern="1200" dirty="0">
                          <a:solidFill>
                            <a:schemeClr val="dk1"/>
                          </a:solidFill>
                          <a:effectLst/>
                          <a:latin typeface="+mn-lt"/>
                          <a:ea typeface="+mn-ea"/>
                          <a:cs typeface="+mn-cs"/>
                        </a:rPr>
                        <a:t>The Middle Course </a:t>
                      </a:r>
                    </a:p>
                    <a:p>
                      <a:pPr marL="3195279" lvl="6" indent="-171450" algn="l">
                        <a:buFont typeface="Arial" panose="020B0604020202020204" pitchFamily="34" charset="0"/>
                        <a:buChar char="•"/>
                      </a:pPr>
                      <a:r>
                        <a:rPr lang="en-GB" sz="1200" b="0" kern="1200" dirty="0">
                          <a:solidFill>
                            <a:schemeClr val="dk1"/>
                          </a:solidFill>
                          <a:effectLst/>
                          <a:latin typeface="+mn-lt"/>
                          <a:ea typeface="+mn-ea"/>
                          <a:cs typeface="+mn-cs"/>
                        </a:rPr>
                        <a:t>Fast flowing water causes erosion making the river deeper and wider.</a:t>
                      </a:r>
                      <a:br>
                        <a:rPr lang="en-GB" sz="1200" b="0" kern="1200" dirty="0">
                          <a:solidFill>
                            <a:schemeClr val="dk1"/>
                          </a:solidFill>
                          <a:effectLst/>
                          <a:latin typeface="+mn-lt"/>
                          <a:ea typeface="+mn-ea"/>
                          <a:cs typeface="+mn-cs"/>
                        </a:rPr>
                      </a:br>
                      <a:r>
                        <a:rPr lang="en-GB" sz="1200" b="0" kern="1200" dirty="0">
                          <a:solidFill>
                            <a:schemeClr val="dk1"/>
                          </a:solidFill>
                          <a:effectLst/>
                          <a:latin typeface="+mn-lt"/>
                          <a:ea typeface="+mn-ea"/>
                          <a:cs typeface="+mn-cs"/>
                        </a:rPr>
                        <a:t>Features include - meanders </a:t>
                      </a:r>
                      <a:endParaRPr lang="en-GB" sz="1200" b="0" dirty="0"/>
                    </a:p>
                    <a:p>
                      <a:pPr lvl="0" algn="l"/>
                      <a:r>
                        <a:rPr lang="en-GB" sz="1200" b="0" u="sng" kern="1200" dirty="0">
                          <a:solidFill>
                            <a:schemeClr val="dk1"/>
                          </a:solidFill>
                          <a:effectLst/>
                          <a:latin typeface="+mn-lt"/>
                          <a:ea typeface="+mn-ea"/>
                          <a:cs typeface="+mn-cs"/>
                        </a:rPr>
                        <a:t>The Lower Course </a:t>
                      </a:r>
                    </a:p>
                    <a:p>
                      <a:pPr marL="171450" lvl="0" indent="-171450" algn="l">
                        <a:buFont typeface="Arial" panose="020B0604020202020204" pitchFamily="34" charset="0"/>
                        <a:buChar char="•"/>
                      </a:pPr>
                      <a:r>
                        <a:rPr lang="en-GB" sz="1200" b="0" kern="1200" dirty="0">
                          <a:solidFill>
                            <a:schemeClr val="dk1"/>
                          </a:solidFill>
                          <a:effectLst/>
                          <a:latin typeface="+mn-lt"/>
                          <a:ea typeface="+mn-ea"/>
                          <a:cs typeface="+mn-cs"/>
                        </a:rPr>
                        <a:t>Rivers flow with less force due to being on flat land. The river deposits the eroded material that it has carried.</a:t>
                      </a:r>
                      <a:br>
                        <a:rPr lang="en-GB" sz="1200" b="0" kern="1200" dirty="0">
                          <a:solidFill>
                            <a:schemeClr val="dk1"/>
                          </a:solidFill>
                          <a:effectLst/>
                          <a:latin typeface="+mn-lt"/>
                          <a:ea typeface="+mn-ea"/>
                          <a:cs typeface="+mn-cs"/>
                        </a:rPr>
                      </a:br>
                      <a:r>
                        <a:rPr lang="en-GB" sz="1200" b="0" kern="1200" dirty="0">
                          <a:solidFill>
                            <a:schemeClr val="dk1"/>
                          </a:solidFill>
                          <a:effectLst/>
                          <a:latin typeface="+mn-lt"/>
                          <a:ea typeface="+mn-ea"/>
                          <a:cs typeface="+mn-cs"/>
                        </a:rPr>
                        <a:t>Riverbanks have shallower sides. </a:t>
                      </a:r>
                    </a:p>
                    <a:p>
                      <a:pPr marL="171450" lvl="0" indent="-171450" algn="l">
                        <a:buFont typeface="Arial" panose="020B0604020202020204" pitchFamily="34" charset="0"/>
                        <a:buChar char="•"/>
                      </a:pPr>
                      <a:r>
                        <a:rPr lang="en-GB" sz="1200" b="0" kern="1200" dirty="0">
                          <a:solidFill>
                            <a:schemeClr val="dk1"/>
                          </a:solidFill>
                          <a:effectLst/>
                          <a:latin typeface="+mn-lt"/>
                          <a:ea typeface="+mn-ea"/>
                          <a:cs typeface="+mn-cs"/>
                        </a:rPr>
                        <a:t>Features include - floodplains, deltas and estuaries </a:t>
                      </a:r>
                    </a:p>
                  </a:txBody>
                  <a:tcPr/>
                </a:tc>
                <a:tc>
                  <a:txBody>
                    <a:bodyPr/>
                    <a:lstStyle/>
                    <a:p>
                      <a:r>
                        <a:rPr lang="en-GB" sz="1200" b="1" kern="1200" dirty="0" smtClean="0">
                          <a:solidFill>
                            <a:schemeClr val="dk1"/>
                          </a:solidFill>
                          <a:effectLst/>
                          <a:latin typeface="+mn-lt"/>
                          <a:ea typeface="+mn-ea"/>
                          <a:cs typeface="+mn-cs"/>
                        </a:rPr>
                        <a:t>Meander</a:t>
                      </a:r>
                      <a:r>
                        <a:rPr lang="en-GB" sz="1200" kern="1200" dirty="0" smtClean="0">
                          <a:solidFill>
                            <a:schemeClr val="dk1"/>
                          </a:solidFill>
                          <a:effectLst/>
                          <a:latin typeface="+mn-lt"/>
                          <a:ea typeface="+mn-ea"/>
                          <a:cs typeface="+mn-cs"/>
                        </a:rPr>
                        <a:t> – a curve in the river.</a:t>
                      </a:r>
                    </a:p>
                    <a:p>
                      <a:endParaRPr lang="en-GB" sz="1200" kern="1200" dirty="0" smtClean="0">
                        <a:solidFill>
                          <a:schemeClr val="dk1"/>
                        </a:solidFill>
                        <a:effectLst/>
                        <a:latin typeface="+mn-lt"/>
                        <a:ea typeface="+mn-ea"/>
                        <a:cs typeface="+mn-cs"/>
                      </a:endParaRPr>
                    </a:p>
                    <a:p>
                      <a:endParaRPr lang="en-GB" sz="1200" kern="1200" dirty="0" smtClean="0">
                        <a:solidFill>
                          <a:schemeClr val="dk1"/>
                        </a:solidFill>
                        <a:effectLst/>
                        <a:latin typeface="+mn-lt"/>
                        <a:ea typeface="+mn-ea"/>
                        <a:cs typeface="+mn-cs"/>
                      </a:endParaRPr>
                    </a:p>
                    <a:p>
                      <a:endParaRPr lang="en-GB" sz="1200" kern="1200" dirty="0" smtClean="0">
                        <a:solidFill>
                          <a:schemeClr val="dk1"/>
                        </a:solidFill>
                        <a:effectLst/>
                        <a:latin typeface="+mn-lt"/>
                        <a:ea typeface="+mn-ea"/>
                        <a:cs typeface="+mn-cs"/>
                      </a:endParaRPr>
                    </a:p>
                    <a:p>
                      <a:endParaRPr lang="en-GB" sz="1200"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mn-lt"/>
                          <a:ea typeface="+mn-ea"/>
                          <a:cs typeface="+mn-cs"/>
                        </a:rPr>
                        <a:t>As meanders grow, two meanders can merge together through erosion. The water takes this newer, shorter course. The river deposits eroded materials which block off the old part of the river forming an oxbow lake. </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dk1"/>
                          </a:solidFill>
                          <a:effectLst/>
                          <a:latin typeface="+mn-lt"/>
                          <a:ea typeface="+mn-ea"/>
                          <a:cs typeface="+mn-cs"/>
                        </a:rPr>
                        <a:t>Oxbow lakes </a:t>
                      </a:r>
                      <a:r>
                        <a:rPr lang="en-GB" sz="1200" kern="1200" dirty="0" smtClean="0">
                          <a:solidFill>
                            <a:schemeClr val="dk1"/>
                          </a:solidFill>
                          <a:effectLst/>
                          <a:latin typeface="+mn-lt"/>
                          <a:ea typeface="+mn-ea"/>
                          <a:cs typeface="+mn-cs"/>
                        </a:rPr>
                        <a:t>– a U shaped lake.</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mn-lt"/>
                          <a:ea typeface="+mn-ea"/>
                          <a:cs typeface="+mn-cs"/>
                        </a:rPr>
                        <a:t>Eroded materials are carried by the river and released, building up the land on the inside of the bend where the water flows more slowly.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dk1"/>
                        </a:solidFill>
                        <a:effectLst/>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mn-lt"/>
                          <a:ea typeface="+mn-ea"/>
                          <a:cs typeface="+mn-cs"/>
                        </a:rPr>
                        <a:t>Delta</a:t>
                      </a:r>
                      <a:r>
                        <a:rPr lang="en-GB" sz="1200" b="1" kern="1200" baseline="0" dirty="0" smtClean="0">
                          <a:solidFill>
                            <a:schemeClr val="dk1"/>
                          </a:solidFill>
                          <a:effectLst/>
                          <a:latin typeface="+mn-lt"/>
                          <a:ea typeface="+mn-ea"/>
                          <a:cs typeface="+mn-cs"/>
                        </a:rPr>
                        <a:t> –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mn-lt"/>
                          <a:ea typeface="+mn-ea"/>
                          <a:cs typeface="+mn-cs"/>
                        </a:rPr>
                        <a:t>a landform shaped like a triangle.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baseline="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baseline="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mn-lt"/>
                          <a:ea typeface="+mn-ea"/>
                          <a:cs typeface="+mn-cs"/>
                        </a:rPr>
                        <a:t>It is where the mouth of a river flowers into an ocean or even into a desert. It is formed by sediment carried by the river being deposited in the wider mouth.</a:t>
                      </a:r>
                      <a:endParaRPr lang="en-GB" sz="1200" b="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60365821"/>
                  </a:ext>
                </a:extLst>
              </a:tr>
            </a:tbl>
          </a:graphicData>
        </a:graphic>
      </p:graphicFrame>
      <p:pic>
        <p:nvPicPr>
          <p:cNvPr id="7" name="Picture 6" descr="A drawing of a human ear&#10;&#10;Description automatically generated">
            <a:extLst>
              <a:ext uri="{FF2B5EF4-FFF2-40B4-BE49-F238E27FC236}">
                <a16:creationId xmlns:a16="http://schemas.microsoft.com/office/drawing/2014/main" id="{51F9F8A3-DA50-8D7A-0DFD-1BB759FB95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98743" y="1345607"/>
            <a:ext cx="703230" cy="659001"/>
          </a:xfrm>
          <a:prstGeom prst="rect">
            <a:avLst/>
          </a:prstGeom>
        </p:spPr>
      </p:pic>
      <p:pic>
        <p:nvPicPr>
          <p:cNvPr id="10" name="Picture 9" descr="A drawing of a snake&#10;&#10;Description automatically generated">
            <a:extLst>
              <a:ext uri="{FF2B5EF4-FFF2-40B4-BE49-F238E27FC236}">
                <a16:creationId xmlns:a16="http://schemas.microsoft.com/office/drawing/2014/main" id="{672C2C4F-4BCE-FD06-65E2-7FAA1E5A9DA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78208" y="1323778"/>
            <a:ext cx="866249" cy="563934"/>
          </a:xfrm>
          <a:prstGeom prst="rect">
            <a:avLst/>
          </a:prstGeom>
        </p:spPr>
      </p:pic>
      <p:graphicFrame>
        <p:nvGraphicFramePr>
          <p:cNvPr id="11" name="Table 10">
            <a:extLst>
              <a:ext uri="{FF2B5EF4-FFF2-40B4-BE49-F238E27FC236}">
                <a16:creationId xmlns:a16="http://schemas.microsoft.com/office/drawing/2014/main" id="{916474E8-F9CC-0E94-320D-A6F1E11396AB}"/>
              </a:ext>
            </a:extLst>
          </p:cNvPr>
          <p:cNvGraphicFramePr>
            <a:graphicFrameLocks noGrp="1"/>
          </p:cNvGraphicFramePr>
          <p:nvPr>
            <p:extLst>
              <p:ext uri="{D42A27DB-BD31-4B8C-83A1-F6EECF244321}">
                <p14:modId xmlns:p14="http://schemas.microsoft.com/office/powerpoint/2010/main" val="3512730726"/>
              </p:ext>
            </p:extLst>
          </p:nvPr>
        </p:nvGraphicFramePr>
        <p:xfrm>
          <a:off x="6473487" y="4556092"/>
          <a:ext cx="4080213" cy="2917895"/>
        </p:xfrm>
        <a:graphic>
          <a:graphicData uri="http://schemas.openxmlformats.org/drawingml/2006/table">
            <a:tbl>
              <a:tblPr firstRow="1" bandRow="1">
                <a:tableStyleId>{93296810-A885-4BE3-A3E7-6D5BEEA58F35}</a:tableStyleId>
              </a:tblPr>
              <a:tblGrid>
                <a:gridCol w="4080213">
                  <a:extLst>
                    <a:ext uri="{9D8B030D-6E8A-4147-A177-3AD203B41FA5}">
                      <a16:colId xmlns:a16="http://schemas.microsoft.com/office/drawing/2014/main" val="489748474"/>
                    </a:ext>
                  </a:extLst>
                </a:gridCol>
              </a:tblGrid>
              <a:tr h="276432">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lt1"/>
                          </a:solidFill>
                          <a:latin typeface="+mn-lt"/>
                          <a:ea typeface="+mn-ea"/>
                          <a:cs typeface="+mn-cs"/>
                        </a:rPr>
                        <a:t>Features of rivers: </a:t>
                      </a:r>
                      <a:r>
                        <a:rPr lang="en-GB" sz="1200" b="1" kern="1200" dirty="0" smtClean="0">
                          <a:solidFill>
                            <a:schemeClr val="lt1"/>
                          </a:solidFill>
                          <a:latin typeface="+mn-lt"/>
                          <a:ea typeface="+mn-ea"/>
                          <a:cs typeface="+mn-cs"/>
                        </a:rPr>
                        <a:t>human geography: </a:t>
                      </a:r>
                      <a:r>
                        <a:rPr lang="en-GB" sz="1200" b="1" kern="1200" dirty="0">
                          <a:solidFill>
                            <a:schemeClr val="lt1"/>
                          </a:solidFill>
                          <a:latin typeface="+mn-lt"/>
                          <a:ea typeface="+mn-ea"/>
                          <a:cs typeface="+mn-cs"/>
                        </a:rPr>
                        <a:t>hydroelectric power</a:t>
                      </a:r>
                    </a:p>
                  </a:txBody>
                  <a:tcPr/>
                </a:tc>
                <a:extLst>
                  <a:ext uri="{0D108BD9-81ED-4DB2-BD59-A6C34878D82A}">
                    <a16:rowId xmlns:a16="http://schemas.microsoft.com/office/drawing/2014/main" val="1676012475"/>
                  </a:ext>
                </a:extLst>
              </a:tr>
              <a:tr h="2641463">
                <a:tc>
                  <a:txBody>
                    <a:bodyPr/>
                    <a:lstStyle/>
                    <a:p>
                      <a:pPr marL="228600" marR="0" lvl="0" indent="-228600" algn="l" defTabSz="1007943" rtl="0" eaLnBrk="1" fontAlgn="auto" latinLnBrk="0" hangingPunct="1">
                        <a:lnSpc>
                          <a:spcPct val="100000"/>
                        </a:lnSpc>
                        <a:spcBef>
                          <a:spcPts val="0"/>
                        </a:spcBef>
                        <a:spcAft>
                          <a:spcPts val="0"/>
                        </a:spcAft>
                        <a:buClrTx/>
                        <a:buSzTx/>
                        <a:buFont typeface="+mj-lt"/>
                        <a:buAutoNum type="arabicPeriod"/>
                        <a:tabLst/>
                        <a:defRPr/>
                      </a:pPr>
                      <a:r>
                        <a:rPr lang="en-GB" sz="1200" kern="1200" dirty="0">
                          <a:solidFill>
                            <a:schemeClr val="dk1"/>
                          </a:solidFill>
                          <a:effectLst/>
                          <a:latin typeface="+mn-lt"/>
                          <a:ea typeface="+mn-ea"/>
                          <a:cs typeface="+mn-cs"/>
                        </a:rPr>
                        <a:t>Water is held behind a dam. </a:t>
                      </a:r>
                    </a:p>
                    <a:p>
                      <a:pPr marL="228600" marR="0" lvl="0" indent="-228600" algn="l" defTabSz="1007943" rtl="0" eaLnBrk="1" fontAlgn="auto" latinLnBrk="0" hangingPunct="1">
                        <a:lnSpc>
                          <a:spcPct val="100000"/>
                        </a:lnSpc>
                        <a:spcBef>
                          <a:spcPts val="0"/>
                        </a:spcBef>
                        <a:spcAft>
                          <a:spcPts val="0"/>
                        </a:spcAft>
                        <a:buClrTx/>
                        <a:buSzTx/>
                        <a:buFont typeface="+mj-lt"/>
                        <a:buAutoNum type="arabicPeriod"/>
                        <a:tabLst/>
                        <a:defRPr/>
                      </a:pPr>
                      <a:r>
                        <a:rPr lang="en-GB" sz="1200" kern="1200" dirty="0">
                          <a:solidFill>
                            <a:schemeClr val="dk1"/>
                          </a:solidFill>
                          <a:effectLst/>
                          <a:latin typeface="+mn-lt"/>
                          <a:ea typeface="+mn-ea"/>
                          <a:cs typeface="+mn-cs"/>
                        </a:rPr>
                        <a:t>When needed, some of the water is released and flows through a pipe (penstock). </a:t>
                      </a:r>
                    </a:p>
                    <a:p>
                      <a:pPr marL="228600" marR="0" lvl="0" indent="-228600" algn="l" defTabSz="1007943" rtl="0" eaLnBrk="1" fontAlgn="auto" latinLnBrk="0" hangingPunct="1">
                        <a:lnSpc>
                          <a:spcPct val="100000"/>
                        </a:lnSpc>
                        <a:spcBef>
                          <a:spcPts val="0"/>
                        </a:spcBef>
                        <a:spcAft>
                          <a:spcPts val="0"/>
                        </a:spcAft>
                        <a:buClrTx/>
                        <a:buSzTx/>
                        <a:buFont typeface="+mj-lt"/>
                        <a:buAutoNum type="arabicPeriod"/>
                        <a:tabLst/>
                        <a:defRPr/>
                      </a:pPr>
                      <a:r>
                        <a:rPr lang="en-GB" sz="1200" kern="1200" dirty="0">
                          <a:solidFill>
                            <a:schemeClr val="dk1"/>
                          </a:solidFill>
                          <a:effectLst/>
                          <a:latin typeface="+mn-lt"/>
                          <a:ea typeface="+mn-ea"/>
                          <a:cs typeface="+mn-cs"/>
                        </a:rPr>
                        <a:t>The falling water turns a water wheel (turbine) which is linked to a generator which produces electricity. </a:t>
                      </a:r>
                    </a:p>
                    <a:p>
                      <a:pPr marL="228600" marR="0" lvl="0" indent="-228600" algn="l" defTabSz="1007943" rtl="0" eaLnBrk="1" fontAlgn="auto" latinLnBrk="0" hangingPunct="1">
                        <a:lnSpc>
                          <a:spcPct val="100000"/>
                        </a:lnSpc>
                        <a:spcBef>
                          <a:spcPts val="0"/>
                        </a:spcBef>
                        <a:spcAft>
                          <a:spcPts val="0"/>
                        </a:spcAft>
                        <a:buClrTx/>
                        <a:buSzTx/>
                        <a:buFont typeface="+mj-lt"/>
                        <a:buAutoNum type="arabicPeriod"/>
                        <a:tabLst/>
                        <a:defRPr/>
                      </a:pPr>
                      <a:r>
                        <a:rPr lang="en-GB" sz="1200" kern="1200" dirty="0">
                          <a:solidFill>
                            <a:schemeClr val="dk1"/>
                          </a:solidFill>
                          <a:effectLst/>
                          <a:latin typeface="+mn-lt"/>
                          <a:ea typeface="+mn-ea"/>
                          <a:cs typeface="+mn-cs"/>
                        </a:rPr>
                        <a:t>The water continues into the river on the other side of the dam. </a:t>
                      </a:r>
                    </a:p>
                    <a:p>
                      <a:pPr marL="342900" marR="0" lvl="0" indent="-342900" algn="l" defTabSz="1007943" rtl="0" eaLnBrk="1" fontAlgn="auto" latinLnBrk="0" hangingPunct="1">
                        <a:lnSpc>
                          <a:spcPct val="100000"/>
                        </a:lnSpc>
                        <a:spcBef>
                          <a:spcPts val="0"/>
                        </a:spcBef>
                        <a:spcAft>
                          <a:spcPts val="0"/>
                        </a:spcAft>
                        <a:buClrTx/>
                        <a:buSzTx/>
                        <a:buFont typeface="+mj-lt"/>
                        <a:buAutoNum type="arabicPeriod"/>
                        <a:tabLst/>
                        <a:defRPr/>
                      </a:pPr>
                      <a:endParaRPr lang="en-GB" sz="1400" b="0" dirty="0"/>
                    </a:p>
                    <a:p>
                      <a:pPr marL="342900" marR="0" lvl="0" indent="-342900" algn="l" defTabSz="1007943" rtl="0" eaLnBrk="1" fontAlgn="auto" latinLnBrk="0" hangingPunct="1">
                        <a:lnSpc>
                          <a:spcPct val="100000"/>
                        </a:lnSpc>
                        <a:spcBef>
                          <a:spcPts val="0"/>
                        </a:spcBef>
                        <a:spcAft>
                          <a:spcPts val="0"/>
                        </a:spcAft>
                        <a:buClrTx/>
                        <a:buSzTx/>
                        <a:buFont typeface="+mj-lt"/>
                        <a:buAutoNum type="arabicPeriod"/>
                        <a:tabLst/>
                        <a:defRPr/>
                      </a:pPr>
                      <a:endParaRPr lang="en-GB" sz="1400" b="0" dirty="0"/>
                    </a:p>
                    <a:p>
                      <a:pPr marL="342900" marR="0" lvl="0" indent="-342900" algn="l" defTabSz="1007943" rtl="0" eaLnBrk="1" fontAlgn="auto" latinLnBrk="0" hangingPunct="1">
                        <a:lnSpc>
                          <a:spcPct val="100000"/>
                        </a:lnSpc>
                        <a:spcBef>
                          <a:spcPts val="0"/>
                        </a:spcBef>
                        <a:spcAft>
                          <a:spcPts val="0"/>
                        </a:spcAft>
                        <a:buClrTx/>
                        <a:buSzTx/>
                        <a:buFont typeface="+mj-lt"/>
                        <a:buAutoNum type="arabicPeriod"/>
                        <a:tabLst/>
                        <a:defRPr/>
                      </a:pPr>
                      <a:endParaRPr lang="en-GB" sz="1400" b="0" dirty="0"/>
                    </a:p>
                    <a:p>
                      <a:pPr marL="342900" marR="0" lvl="0" indent="-342900" algn="l" defTabSz="1007943" rtl="0" eaLnBrk="1" fontAlgn="auto" latinLnBrk="0" hangingPunct="1">
                        <a:lnSpc>
                          <a:spcPct val="100000"/>
                        </a:lnSpc>
                        <a:spcBef>
                          <a:spcPts val="0"/>
                        </a:spcBef>
                        <a:spcAft>
                          <a:spcPts val="0"/>
                        </a:spcAft>
                        <a:buClrTx/>
                        <a:buSzTx/>
                        <a:buFont typeface="+mj-lt"/>
                        <a:buAutoNum type="arabicPeriod"/>
                        <a:tabLst/>
                        <a:defRPr/>
                      </a:pPr>
                      <a:endParaRPr lang="en-GB" sz="1400" b="0" dirty="0"/>
                    </a:p>
                    <a:p>
                      <a:pPr marL="342900" marR="0" lvl="0" indent="-342900" algn="l" defTabSz="1007943" rtl="0" eaLnBrk="1" fontAlgn="auto" latinLnBrk="0" hangingPunct="1">
                        <a:lnSpc>
                          <a:spcPct val="100000"/>
                        </a:lnSpc>
                        <a:spcBef>
                          <a:spcPts val="0"/>
                        </a:spcBef>
                        <a:spcAft>
                          <a:spcPts val="0"/>
                        </a:spcAft>
                        <a:buClrTx/>
                        <a:buSzTx/>
                        <a:buFont typeface="+mj-lt"/>
                        <a:buAutoNum type="arabicPeriod"/>
                        <a:tabLst/>
                        <a:defRPr/>
                      </a:pPr>
                      <a:endParaRPr lang="en-GB" sz="1400" b="0" dirty="0"/>
                    </a:p>
                  </a:txBody>
                  <a:tcPr/>
                </a:tc>
                <a:extLst>
                  <a:ext uri="{0D108BD9-81ED-4DB2-BD59-A6C34878D82A}">
                    <a16:rowId xmlns:a16="http://schemas.microsoft.com/office/drawing/2014/main" val="160365821"/>
                  </a:ext>
                </a:extLst>
              </a:tr>
            </a:tbl>
          </a:graphicData>
        </a:graphic>
      </p:graphicFrame>
      <p:pic>
        <p:nvPicPr>
          <p:cNvPr id="15" name="Picture 14" descr="A collage of a dam&#10;&#10;Description automatically generated">
            <a:extLst>
              <a:ext uri="{FF2B5EF4-FFF2-40B4-BE49-F238E27FC236}">
                <a16:creationId xmlns:a16="http://schemas.microsoft.com/office/drawing/2014/main" id="{AF2DF52B-CB0B-EF41-3932-1E71BC8EA7E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61624" y="5244315"/>
            <a:ext cx="2372401" cy="1182743"/>
          </a:xfrm>
          <a:prstGeom prst="rect">
            <a:avLst/>
          </a:prstGeom>
        </p:spPr>
      </p:pic>
      <p:pic>
        <p:nvPicPr>
          <p:cNvPr id="13" name="Picture 12">
            <a:extLst>
              <a:ext uri="{FF2B5EF4-FFF2-40B4-BE49-F238E27FC236}">
                <a16:creationId xmlns:a16="http://schemas.microsoft.com/office/drawing/2014/main" id="{E7367910-0C70-E71B-006D-685BCB69FEE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31343" y="6015039"/>
            <a:ext cx="2435618" cy="1366836"/>
          </a:xfrm>
          <a:prstGeom prst="rect">
            <a:avLst/>
          </a:prstGeom>
        </p:spPr>
      </p:pic>
      <p:graphicFrame>
        <p:nvGraphicFramePr>
          <p:cNvPr id="22" name="Table 21">
            <a:extLst>
              <a:ext uri="{FF2B5EF4-FFF2-40B4-BE49-F238E27FC236}">
                <a16:creationId xmlns:a16="http://schemas.microsoft.com/office/drawing/2014/main" id="{DD2B5F34-4F5F-413C-8666-87177888E865}"/>
              </a:ext>
            </a:extLst>
          </p:cNvPr>
          <p:cNvGraphicFramePr>
            <a:graphicFrameLocks noGrp="1"/>
          </p:cNvGraphicFramePr>
          <p:nvPr>
            <p:extLst>
              <p:ext uri="{D42A27DB-BD31-4B8C-83A1-F6EECF244321}">
                <p14:modId xmlns:p14="http://schemas.microsoft.com/office/powerpoint/2010/main" val="3545230589"/>
              </p:ext>
            </p:extLst>
          </p:nvPr>
        </p:nvGraphicFramePr>
        <p:xfrm>
          <a:off x="29776" y="4561873"/>
          <a:ext cx="3052811" cy="2917895"/>
        </p:xfrm>
        <a:graphic>
          <a:graphicData uri="http://schemas.openxmlformats.org/drawingml/2006/table">
            <a:tbl>
              <a:tblPr firstRow="1" bandRow="1">
                <a:tableStyleId>{93296810-A885-4BE3-A3E7-6D5BEEA58F35}</a:tableStyleId>
              </a:tblPr>
              <a:tblGrid>
                <a:gridCol w="3052811">
                  <a:extLst>
                    <a:ext uri="{9D8B030D-6E8A-4147-A177-3AD203B41FA5}">
                      <a16:colId xmlns:a16="http://schemas.microsoft.com/office/drawing/2014/main" val="489748474"/>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Human geography: how </a:t>
                      </a:r>
                      <a:r>
                        <a:rPr lang="en-GB" sz="1200" dirty="0"/>
                        <a:t>humans use rivers:</a:t>
                      </a:r>
                    </a:p>
                  </a:txBody>
                  <a:tcPr/>
                </a:tc>
                <a:extLst>
                  <a:ext uri="{0D108BD9-81ED-4DB2-BD59-A6C34878D82A}">
                    <a16:rowId xmlns:a16="http://schemas.microsoft.com/office/drawing/2014/main" val="1676012475"/>
                  </a:ext>
                </a:extLst>
              </a:tr>
              <a:tr h="264357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Humans use rivers in a variety of ways, but there can be positives and negatives impacts from our usage:</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Leisure e.g. fishing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sym typeface="Wingdings" pitchFamily="2" charset="2"/>
                        </a:rPr>
                        <a:t> Controlled population of fish</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sym typeface="Wingdings" pitchFamily="2" charset="2"/>
                        </a:rPr>
                        <a:t> May leave litters and pollute the water</a:t>
                      </a:r>
                      <a:endParaRPr lang="en-GB" sz="1200"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Industry e.g. factories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sym typeface="Wingdings" pitchFamily="2" charset="2"/>
                        </a:rPr>
                        <a:t> Sections of rivers maintained</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sym typeface="Wingdings" pitchFamily="2" charset="2"/>
                        </a:rPr>
                        <a:t> Chemicals pollute the water and habitats</a:t>
                      </a:r>
                      <a:endParaRPr lang="en-GB" sz="1200" kern="1200" dirty="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Tourism e.g. walking routes </a:t>
                      </a:r>
                    </a:p>
                    <a:p>
                      <a:r>
                        <a:rPr lang="en-GB" sz="1200" kern="1200" dirty="0">
                          <a:solidFill>
                            <a:schemeClr val="dk1"/>
                          </a:solidFill>
                          <a:effectLst/>
                          <a:latin typeface="+mn-lt"/>
                          <a:ea typeface="+mn-ea"/>
                          <a:cs typeface="+mn-cs"/>
                          <a:sym typeface="Wingdings" pitchFamily="2" charset="2"/>
                        </a:rPr>
                        <a:t> Conservation and education about local wildlife</a:t>
                      </a:r>
                    </a:p>
                    <a:p>
                      <a:r>
                        <a:rPr lang="en-GB" sz="1200" kern="1200" dirty="0">
                          <a:solidFill>
                            <a:schemeClr val="dk1"/>
                          </a:solidFill>
                          <a:effectLst/>
                          <a:latin typeface="+mn-lt"/>
                          <a:ea typeface="+mn-ea"/>
                          <a:cs typeface="+mn-cs"/>
                          <a:sym typeface="Wingdings" pitchFamily="2" charset="2"/>
                        </a:rPr>
                        <a:t> Too many people near wildlife habitats.</a:t>
                      </a: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160365821"/>
                  </a:ext>
                </a:extLst>
              </a:tr>
            </a:tbl>
          </a:graphicData>
        </a:graphic>
      </p:graphicFrame>
      <p:pic>
        <p:nvPicPr>
          <p:cNvPr id="16" name="Picture 4" descr="Rivers are part of the water cycle. Learn about river processes and  landforms in this geography guide for students aged 11 to 14 from BBC  Bitesize. - BBC Bitesize">
            <a:extLst>
              <a:ext uri="{FF2B5EF4-FFF2-40B4-BE49-F238E27FC236}">
                <a16:creationId xmlns:a16="http://schemas.microsoft.com/office/drawing/2014/main" id="{0BC7527B-4A21-4021-F484-03CCF588054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2041" y="987714"/>
            <a:ext cx="2880734" cy="224126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9"/>
          <a:stretch>
            <a:fillRect/>
          </a:stretch>
        </p:blipFill>
        <p:spPr>
          <a:xfrm>
            <a:off x="9156260" y="1569806"/>
            <a:ext cx="768790" cy="635811"/>
          </a:xfrm>
          <a:prstGeom prst="rect">
            <a:avLst/>
          </a:prstGeom>
        </p:spPr>
      </p:pic>
    </p:spTree>
    <p:extLst>
      <p:ext uri="{BB962C8B-B14F-4D97-AF65-F5344CB8AC3E}">
        <p14:creationId xmlns:p14="http://schemas.microsoft.com/office/powerpoint/2010/main" val="16175305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4177</TotalTime>
  <Words>912</Words>
  <Application>Microsoft Office PowerPoint</Application>
  <PresentationFormat>Custom</PresentationFormat>
  <Paragraphs>134</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Arial</vt:lpstr>
      <vt:lpstr>Calibri</vt:lpstr>
      <vt:lpstr>Calibri Light</vt:lpstr>
      <vt:lpstr>Times New Roman</vt:lpstr>
      <vt:lpstr>Wingdings</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47</cp:revision>
  <dcterms:created xsi:type="dcterms:W3CDTF">2023-11-14T15:55:26Z</dcterms:created>
  <dcterms:modified xsi:type="dcterms:W3CDTF">2024-07-16T15:57:43Z</dcterms:modified>
</cp:coreProperties>
</file>