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0" autoAdjust="0"/>
    <p:restoredTop sz="94660"/>
  </p:normalViewPr>
  <p:slideViewPr>
    <p:cSldViewPr snapToGrid="0">
      <p:cViewPr varScale="1">
        <p:scale>
          <a:sx n="77" d="100"/>
          <a:sy n="77" d="100"/>
        </p:scale>
        <p:origin x="137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10/12/2024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biblegateway.com/passage/?search=John+19%3A28&amp;version=NIV" TargetMode="External"/><Relationship Id="rId13" Type="http://schemas.openxmlformats.org/officeDocument/2006/relationships/image" Target="../media/image4.png"/><Relationship Id="rId3" Type="http://schemas.microsoft.com/office/2007/relationships/hdphoto" Target="../media/hdphoto1.wdp"/><Relationship Id="rId7" Type="http://schemas.openxmlformats.org/officeDocument/2006/relationships/hyperlink" Target="https://www.biblegateway.com/passage/?search=Mark+15%3A34&amp;version=NIV" TargetMode="External"/><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biblegateway.com/passage/?search=John+19%3A26&amp;version=NIV" TargetMode="External"/><Relationship Id="rId11" Type="http://schemas.openxmlformats.org/officeDocument/2006/relationships/image" Target="../media/image2.jpeg"/><Relationship Id="rId5" Type="http://schemas.openxmlformats.org/officeDocument/2006/relationships/hyperlink" Target="https://www.biblegateway.com/passage/?search=Luke+23%3A43&amp;version=NIV" TargetMode="External"/><Relationship Id="rId10" Type="http://schemas.openxmlformats.org/officeDocument/2006/relationships/hyperlink" Target="https://www.biblegateway.com/passage/?search=Luke+23%3A46&amp;version=NIV" TargetMode="External"/><Relationship Id="rId4" Type="http://schemas.openxmlformats.org/officeDocument/2006/relationships/hyperlink" Target="https://www.biblegateway.com/passage/?search=Luke%2023%3A34&amp;version=NIV" TargetMode="External"/><Relationship Id="rId9" Type="http://schemas.openxmlformats.org/officeDocument/2006/relationships/hyperlink" Target="https://www.biblegateway.com/passage/?search=John+19%3A30&amp;version=NIV" TargetMode="External"/><Relationship Id="rId14" Type="http://schemas.openxmlformats.org/officeDocument/2006/relationships/hyperlink" Target="https://www.pngall.com/catholic-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649641585"/>
              </p:ext>
            </p:extLst>
          </p:nvPr>
        </p:nvGraphicFramePr>
        <p:xfrm>
          <a:off x="6177516" y="663986"/>
          <a:ext cx="4514297" cy="4844324"/>
        </p:xfrm>
        <a:graphic>
          <a:graphicData uri="http://schemas.openxmlformats.org/drawingml/2006/table">
            <a:tbl>
              <a:tblPr firstRow="1" bandRow="1">
                <a:tableStyleId>{93296810-A885-4BE3-A3E7-6D5BEEA58F35}</a:tableStyleId>
              </a:tblPr>
              <a:tblGrid>
                <a:gridCol w="1067336">
                  <a:extLst>
                    <a:ext uri="{9D8B030D-6E8A-4147-A177-3AD203B41FA5}">
                      <a16:colId xmlns:a16="http://schemas.microsoft.com/office/drawing/2014/main" val="1630223619"/>
                    </a:ext>
                  </a:extLst>
                </a:gridCol>
                <a:gridCol w="3446961">
                  <a:extLst>
                    <a:ext uri="{9D8B030D-6E8A-4147-A177-3AD203B41FA5}">
                      <a16:colId xmlns:a16="http://schemas.microsoft.com/office/drawing/2014/main" val="1922709769"/>
                    </a:ext>
                  </a:extLst>
                </a:gridCol>
              </a:tblGrid>
              <a:tr h="27167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636006">
                <a:tc>
                  <a:txBody>
                    <a:bodyPr/>
                    <a:lstStyle/>
                    <a:p>
                      <a:r>
                        <a:rPr lang="en-GB" sz="1300" i="0" dirty="0"/>
                        <a:t>atonement</a:t>
                      </a:r>
                    </a:p>
                    <a:p>
                      <a:r>
                        <a:rPr lang="en-GB" sz="1300" i="0" dirty="0"/>
                        <a:t>(at-one-</a:t>
                      </a:r>
                      <a:r>
                        <a:rPr lang="en-GB" sz="1300" i="0" dirty="0" err="1"/>
                        <a:t>ment</a:t>
                      </a:r>
                      <a:r>
                        <a:rPr lang="en-GB" sz="1300" i="0" dirty="0"/>
                        <a: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300" i="1" dirty="0"/>
                        <a:t>noun. </a:t>
                      </a:r>
                      <a:r>
                        <a:rPr lang="en-GB" sz="1300" i="0" dirty="0"/>
                        <a:t>The reconciliation of God and humankind through the sacrificial death of Jesus Christ suffering.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820993">
                <a:tc>
                  <a:txBody>
                    <a:bodyPr/>
                    <a:lstStyle/>
                    <a:p>
                      <a:r>
                        <a:rPr lang="en-GB" sz="1300" i="0"/>
                        <a:t>Gethsemane</a:t>
                      </a:r>
                      <a:endParaRPr lang="en-GB" sz="13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300" i="1" dirty="0"/>
                        <a:t>noun</a:t>
                      </a:r>
                      <a:r>
                        <a:rPr lang="en-GB" sz="1300" i="0" dirty="0"/>
                        <a:t>. </a:t>
                      </a:r>
                      <a:r>
                        <a:rPr lang="en-GB" sz="1300" i="0" dirty="0">
                          <a:solidFill>
                            <a:srgbClr val="000000"/>
                          </a:solidFill>
                          <a:effectLst/>
                          <a:latin typeface="Calibri" panose="020F0502020204030204" pitchFamily="34" charset="0"/>
                        </a:rPr>
                        <a:t>T</a:t>
                      </a:r>
                      <a:r>
                        <a:rPr lang="en-GB" sz="1300" dirty="0">
                          <a:solidFill>
                            <a:srgbClr val="000000"/>
                          </a:solidFill>
                          <a:effectLst/>
                          <a:latin typeface="Calibri" panose="020F0502020204030204" pitchFamily="34" charset="0"/>
                          <a:ea typeface="Times New Roman" panose="02020603050405020304" pitchFamily="18" charset="0"/>
                        </a:rPr>
                        <a:t>he garden outside Jerusalem mentioned in Mark 14 as the scene of the agony and arrest of </a:t>
                      </a:r>
                      <a:r>
                        <a:rPr lang="en-GB" sz="1300" dirty="0" err="1">
                          <a:solidFill>
                            <a:srgbClr val="000000"/>
                          </a:solidFill>
                          <a:effectLst/>
                          <a:latin typeface="Calibri" panose="020F0502020204030204" pitchFamily="34" charset="0"/>
                          <a:ea typeface="Times New Roman" panose="02020603050405020304" pitchFamily="18" charset="0"/>
                        </a:rPr>
                        <a:t>Jesusalem</a:t>
                      </a:r>
                      <a:r>
                        <a:rPr lang="en-GB" sz="1300" dirty="0">
                          <a:solidFill>
                            <a:srgbClr val="000000"/>
                          </a:solidFill>
                          <a:effectLst/>
                          <a:latin typeface="Calibri" panose="020F0502020204030204" pitchFamily="34" charset="0"/>
                          <a:ea typeface="Times New Roman" panose="02020603050405020304" pitchFamily="18" charset="0"/>
                        </a:rPr>
                        <a:t>. A place or occasion of great mental or spiritual suffering.</a:t>
                      </a:r>
                      <a:endParaRPr lang="en-GB" sz="1300" dirty="0">
                        <a:effectLst/>
                        <a:latin typeface="Times New Roman" panose="02020603050405020304" pitchFamily="18" charset="0"/>
                        <a:ea typeface="Times New Roman" panose="02020603050405020304" pitchFamily="18"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7354577"/>
                  </a:ext>
                </a:extLst>
              </a:tr>
              <a:tr h="636006">
                <a:tc>
                  <a:txBody>
                    <a:bodyPr/>
                    <a:lstStyle/>
                    <a:p>
                      <a:r>
                        <a:rPr lang="en-GB" sz="1300" i="0" dirty="0"/>
                        <a:t>Passover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300" i="1" dirty="0"/>
                        <a:t>noun.</a:t>
                      </a:r>
                      <a:r>
                        <a:rPr lang="en-GB" sz="1300" i="0" dirty="0"/>
                        <a:t> </a:t>
                      </a:r>
                      <a:r>
                        <a:rPr lang="en-GB" sz="1300" i="0" dirty="0">
                          <a:solidFill>
                            <a:srgbClr val="000000"/>
                          </a:solidFill>
                          <a:effectLst/>
                          <a:latin typeface="Calibri" panose="020F0502020204030204" pitchFamily="34" charset="0"/>
                        </a:rPr>
                        <a:t>A</a:t>
                      </a:r>
                      <a:r>
                        <a:rPr lang="en-GB" sz="1300" dirty="0">
                          <a:solidFill>
                            <a:srgbClr val="000000"/>
                          </a:solidFill>
                          <a:effectLst/>
                          <a:latin typeface="Calibri" panose="020F0502020204030204" pitchFamily="34" charset="0"/>
                          <a:ea typeface="Times New Roman" panose="02020603050405020304" pitchFamily="18" charset="0"/>
                        </a:rPr>
                        <a:t> Jewish holiday beginning on the 14th of Nisan and commemorating the Hebrews' liberation from slavery in Egypt.</a:t>
                      </a:r>
                      <a:endParaRPr lang="en-GB" sz="1300" dirty="0">
                        <a:effectLst/>
                        <a:latin typeface="Times New Roman" panose="02020603050405020304" pitchFamily="18" charset="0"/>
                        <a:ea typeface="Times New Roman" panose="02020603050405020304" pitchFamily="18"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636006">
                <a:tc>
                  <a:txBody>
                    <a:bodyPr/>
                    <a:lstStyle/>
                    <a:p>
                      <a:r>
                        <a:rPr lang="en-GB" sz="1300" i="0" dirty="0"/>
                        <a:t>reconciliation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300" i="1" dirty="0"/>
                        <a:t>noun. </a:t>
                      </a:r>
                      <a:r>
                        <a:rPr lang="en-GB" sz="1300" i="0" dirty="0"/>
                        <a:t>The action of reconciling. The state of being reconciled (to restore to friendship or harmony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717259">
                <a:tc>
                  <a:txBody>
                    <a:bodyPr/>
                    <a:lstStyle/>
                    <a:p>
                      <a:r>
                        <a:rPr lang="en-GB" sz="1300" i="0" dirty="0"/>
                        <a:t>sacrifice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300" i="1" dirty="0"/>
                        <a:t>noun. </a:t>
                      </a:r>
                      <a:r>
                        <a:rPr lang="en-GB" sz="1300" i="0" dirty="0"/>
                        <a:t>S</a:t>
                      </a:r>
                      <a:r>
                        <a:rPr lang="en-GB" sz="1300" dirty="0">
                          <a:solidFill>
                            <a:srgbClr val="000000"/>
                          </a:solidFill>
                          <a:effectLst/>
                          <a:latin typeface="Calibri" panose="020F0502020204030204" pitchFamily="34" charset="0"/>
                          <a:ea typeface="Times New Roman" panose="02020603050405020304" pitchFamily="18" charset="0"/>
                        </a:rPr>
                        <a:t>omething offered in sacrifice or a surrender of something for the sake of something else</a:t>
                      </a:r>
                      <a:endParaRPr lang="en-GB" sz="13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286615">
                <a:tc>
                  <a:txBody>
                    <a:bodyPr/>
                    <a:lstStyle/>
                    <a:p>
                      <a:r>
                        <a:rPr lang="en-GB" sz="1300" i="0" dirty="0"/>
                        <a:t>salvation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300" i="1" dirty="0"/>
                        <a:t>noun. The saving of a person from sin.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19241512"/>
                  </a:ext>
                </a:extLst>
              </a:tr>
              <a:tr h="621865">
                <a:tc>
                  <a:txBody>
                    <a:bodyPr/>
                    <a:lstStyle/>
                    <a:p>
                      <a:r>
                        <a:rPr lang="en-GB" sz="1300" i="0" dirty="0"/>
                        <a:t>sin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300" i="1" dirty="0"/>
                        <a:t>noun. </a:t>
                      </a:r>
                      <a:r>
                        <a:rPr lang="en-GB" sz="1300" i="0" dirty="0"/>
                        <a:t>an offense against religious or moral law.</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7590790"/>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6 – Why is the idea of rescue so important to Christians?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53" name="Table 52">
            <a:extLst>
              <a:ext uri="{FF2B5EF4-FFF2-40B4-BE49-F238E27FC236}">
                <a16:creationId xmlns:a16="http://schemas.microsoft.com/office/drawing/2014/main" id="{B211F8B7-49B9-795E-55F4-2BC185F0C3FD}"/>
              </a:ext>
            </a:extLst>
          </p:cNvPr>
          <p:cNvGraphicFramePr>
            <a:graphicFrameLocks noGrp="1"/>
          </p:cNvGraphicFramePr>
          <p:nvPr>
            <p:extLst>
              <p:ext uri="{D42A27DB-BD31-4B8C-83A1-F6EECF244321}">
                <p14:modId xmlns:p14="http://schemas.microsoft.com/office/powerpoint/2010/main" val="1957981480"/>
              </p:ext>
            </p:extLst>
          </p:nvPr>
        </p:nvGraphicFramePr>
        <p:xfrm>
          <a:off x="118432" y="663987"/>
          <a:ext cx="5931493" cy="2589353"/>
        </p:xfrm>
        <a:graphic>
          <a:graphicData uri="http://schemas.openxmlformats.org/drawingml/2006/table">
            <a:tbl>
              <a:tblPr firstRow="1" bandRow="1">
                <a:tableStyleId>{93296810-A885-4BE3-A3E7-6D5BEEA58F35}</a:tableStyleId>
              </a:tblPr>
              <a:tblGrid>
                <a:gridCol w="5931493">
                  <a:extLst>
                    <a:ext uri="{9D8B030D-6E8A-4147-A177-3AD203B41FA5}">
                      <a16:colId xmlns:a16="http://schemas.microsoft.com/office/drawing/2014/main" val="2162848466"/>
                    </a:ext>
                  </a:extLst>
                </a:gridCol>
              </a:tblGrid>
              <a:tr h="268518">
                <a:tc>
                  <a:txBody>
                    <a:bodyPr/>
                    <a:lstStyle/>
                    <a:p>
                      <a:r>
                        <a:rPr lang="en-GB" sz="1300" dirty="0"/>
                        <a:t>Atonement and reconciliation</a:t>
                      </a:r>
                    </a:p>
                  </a:txBody>
                  <a:tcPr/>
                </a:tc>
                <a:extLst>
                  <a:ext uri="{0D108BD9-81ED-4DB2-BD59-A6C34878D82A}">
                    <a16:rowId xmlns:a16="http://schemas.microsoft.com/office/drawing/2014/main" val="1027895621"/>
                  </a:ext>
                </a:extLst>
              </a:tr>
              <a:tr h="2299793">
                <a:tc>
                  <a:txBody>
                    <a:bodyPr/>
                    <a:lstStyle/>
                    <a:p>
                      <a:r>
                        <a:rPr lang="en-GB" sz="1300" dirty="0"/>
                        <a:t>For Christians, Jesus’ death was part of a divine plan to save humanity. </a:t>
                      </a:r>
                    </a:p>
                    <a:p>
                      <a:r>
                        <a:rPr lang="en-GB" sz="1300" dirty="0"/>
                        <a:t>It is through Jesus's death that people's broken relationship with </a:t>
                      </a:r>
                      <a:r>
                        <a:rPr lang="en-GB" sz="1300" baseline="0" dirty="0"/>
                        <a:t> </a:t>
                      </a:r>
                      <a:r>
                        <a:rPr lang="en-GB" sz="1300" dirty="0"/>
                        <a:t>God is restored. This is known as the Atonement (at-one-</a:t>
                      </a:r>
                      <a:r>
                        <a:rPr lang="en-GB" sz="1300" dirty="0" err="1"/>
                        <a:t>ment</a:t>
                      </a:r>
                      <a:r>
                        <a:rPr lang="en-GB" sz="1300" dirty="0"/>
                        <a:t>).</a:t>
                      </a:r>
                    </a:p>
                    <a:p>
                      <a:r>
                        <a:rPr lang="en-GB" sz="1300" dirty="0"/>
                        <a:t>But why was reconciliation needed? </a:t>
                      </a:r>
                    </a:p>
                    <a:p>
                      <a:r>
                        <a:rPr lang="en-GB" sz="1300" dirty="0"/>
                        <a:t>According to the Bible, Adam and Eve were separated from God when they were cast out of the Garden of Eden and so everybody carries this original sin with them which separates them from God. John the Baptist describes Jesus as "the lamb of God that takes away the sins of the world". (John 1:29)</a:t>
                      </a:r>
                    </a:p>
                    <a:p>
                      <a:r>
                        <a:rPr lang="en-GB" sz="1300" dirty="0"/>
                        <a:t>So, Jesus chose to die (and sacrifice himself) to reconcile everyone with God.)</a:t>
                      </a:r>
                    </a:p>
                    <a:p>
                      <a:r>
                        <a:rPr lang="en-GB" sz="1300" dirty="0"/>
                        <a:t>Jesus’s death shows how much God loves people and wants to be reconciled with them.</a:t>
                      </a:r>
                    </a:p>
                  </a:txBody>
                  <a:tcPr/>
                </a:tc>
                <a:extLst>
                  <a:ext uri="{0D108BD9-81ED-4DB2-BD59-A6C34878D82A}">
                    <a16:rowId xmlns:a16="http://schemas.microsoft.com/office/drawing/2014/main" val="1824788777"/>
                  </a:ext>
                </a:extLst>
              </a:tr>
            </a:tbl>
          </a:graphicData>
        </a:graphic>
      </p:graphicFrame>
      <p:graphicFrame>
        <p:nvGraphicFramePr>
          <p:cNvPr id="54" name="Table 53">
            <a:extLst>
              <a:ext uri="{FF2B5EF4-FFF2-40B4-BE49-F238E27FC236}">
                <a16:creationId xmlns:a16="http://schemas.microsoft.com/office/drawing/2014/main" id="{80024F6A-521B-F128-BEE0-BA6EFA1DE03F}"/>
              </a:ext>
            </a:extLst>
          </p:cNvPr>
          <p:cNvGraphicFramePr>
            <a:graphicFrameLocks noGrp="1"/>
          </p:cNvGraphicFramePr>
          <p:nvPr>
            <p:extLst>
              <p:ext uri="{D42A27DB-BD31-4B8C-83A1-F6EECF244321}">
                <p14:modId xmlns:p14="http://schemas.microsoft.com/office/powerpoint/2010/main" val="3118837868"/>
              </p:ext>
            </p:extLst>
          </p:nvPr>
        </p:nvGraphicFramePr>
        <p:xfrm>
          <a:off x="100085" y="3288094"/>
          <a:ext cx="5949840" cy="1950720"/>
        </p:xfrm>
        <a:graphic>
          <a:graphicData uri="http://schemas.openxmlformats.org/drawingml/2006/table">
            <a:tbl>
              <a:tblPr firstRow="1" bandRow="1">
                <a:tableStyleId>{93296810-A885-4BE3-A3E7-6D5BEEA58F35}</a:tableStyleId>
              </a:tblPr>
              <a:tblGrid>
                <a:gridCol w="5949840">
                  <a:extLst>
                    <a:ext uri="{9D8B030D-6E8A-4147-A177-3AD203B41FA5}">
                      <a16:colId xmlns:a16="http://schemas.microsoft.com/office/drawing/2014/main" val="1098298890"/>
                    </a:ext>
                  </a:extLst>
                </a:gridCol>
              </a:tblGrid>
              <a:tr h="636357">
                <a:tc>
                  <a:txBody>
                    <a:bodyPr/>
                    <a:lstStyle/>
                    <a:p>
                      <a:r>
                        <a:rPr lang="en-GB" sz="1300" dirty="0"/>
                        <a:t>Jesus</a:t>
                      </a:r>
                      <a:r>
                        <a:rPr lang="en-GB" sz="1300" baseline="0" dirty="0"/>
                        <a:t>’ s</a:t>
                      </a:r>
                      <a:r>
                        <a:rPr lang="en-GB" sz="1300" dirty="0"/>
                        <a:t>even last sayings (last words)</a:t>
                      </a:r>
                      <a:endParaRPr lang="en-GB" sz="1300" b="0" baseline="0" dirty="0"/>
                    </a:p>
                    <a:p>
                      <a:r>
                        <a:rPr lang="en-GB" sz="1300" b="0" dirty="0"/>
                        <a:t> As Jesus hung on the Cross</a:t>
                      </a:r>
                      <a:r>
                        <a:rPr lang="en-GB" sz="1300" b="0"/>
                        <a:t>, he made </a:t>
                      </a:r>
                      <a:r>
                        <a:rPr lang="en-GB" sz="1300" b="0" dirty="0"/>
                        <a:t>seven statements (from the Gospel</a:t>
                      </a:r>
                      <a:r>
                        <a:rPr lang="en-GB" sz="1300" b="0" baseline="0" dirty="0"/>
                        <a:t> accounts)</a:t>
                      </a:r>
                      <a:r>
                        <a:rPr lang="en-GB" sz="1300" b="0" dirty="0"/>
                        <a:t> ,each teaching us more about Jesus and His character. </a:t>
                      </a:r>
                    </a:p>
                  </a:txBody>
                  <a:tcPr/>
                </a:tc>
                <a:extLst>
                  <a:ext uri="{0D108BD9-81ED-4DB2-BD59-A6C34878D82A}">
                    <a16:rowId xmlns:a16="http://schemas.microsoft.com/office/drawing/2014/main" val="1282675969"/>
                  </a:ext>
                </a:extLst>
              </a:tr>
              <a:tr h="1252201">
                <a:tc>
                  <a:txBody>
                    <a:bodyPr/>
                    <a:lstStyle/>
                    <a:p>
                      <a:pPr marL="171450" indent="-171450">
                        <a:buFont typeface="Arial" panose="020B0604020202020204" pitchFamily="34" charset="0"/>
                        <a:buChar char="•"/>
                      </a:pPr>
                      <a:r>
                        <a:rPr lang="en-GB" sz="1100" b="0" i="1" kern="1200" dirty="0">
                          <a:solidFill>
                            <a:schemeClr val="tx1"/>
                          </a:solidFill>
                          <a:effectLst/>
                          <a:latin typeface="+mn-lt"/>
                          <a:ea typeface="+mn-ea"/>
                          <a:cs typeface="+mn-cs"/>
                        </a:rPr>
                        <a:t>“Father, forgive them, for they know not what they do.” — </a:t>
                      </a:r>
                      <a:r>
                        <a:rPr lang="en-GB" sz="1100" b="0" i="0" kern="1200" dirty="0">
                          <a:solidFill>
                            <a:schemeClr val="tx1"/>
                          </a:solidFill>
                          <a:effectLst/>
                          <a:latin typeface="+mn-lt"/>
                          <a:ea typeface="+mn-ea"/>
                          <a:cs typeface="+mn-cs"/>
                          <a:hlinkClick r:id="rId4" tooltip="Luke 23:34"/>
                        </a:rPr>
                        <a:t>Luke 23:34</a:t>
                      </a:r>
                      <a:endParaRPr lang="en-GB" sz="11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100" b="0" i="1" kern="1200" dirty="0">
                          <a:solidFill>
                            <a:schemeClr val="tx1"/>
                          </a:solidFill>
                          <a:effectLst/>
                          <a:latin typeface="+mn-lt"/>
                          <a:ea typeface="+mn-ea"/>
                          <a:cs typeface="+mn-cs"/>
                        </a:rPr>
                        <a:t>“Today shalt thou be with Me in paradise.” — </a:t>
                      </a:r>
                      <a:r>
                        <a:rPr lang="en-GB" sz="1100" b="0" i="0" kern="1200" dirty="0">
                          <a:solidFill>
                            <a:schemeClr val="tx1"/>
                          </a:solidFill>
                          <a:effectLst/>
                          <a:latin typeface="+mn-lt"/>
                          <a:ea typeface="+mn-ea"/>
                          <a:cs typeface="+mn-cs"/>
                          <a:hlinkClick r:id="rId5" tooltip="Luke 23:43"/>
                        </a:rPr>
                        <a:t>Luke 23:43</a:t>
                      </a:r>
                      <a:endParaRPr lang="en-GB" sz="11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100" b="0" i="1" kern="1200" dirty="0">
                          <a:solidFill>
                            <a:schemeClr val="tx1"/>
                          </a:solidFill>
                          <a:effectLst/>
                          <a:latin typeface="+mn-lt"/>
                          <a:ea typeface="+mn-ea"/>
                          <a:cs typeface="+mn-cs"/>
                        </a:rPr>
                        <a:t>“Woman, behold thy Son.” —</a:t>
                      </a:r>
                      <a:r>
                        <a:rPr lang="en-GB" sz="1100" b="0" i="0" kern="1200" dirty="0">
                          <a:solidFill>
                            <a:schemeClr val="tx1"/>
                          </a:solidFill>
                          <a:effectLst/>
                          <a:latin typeface="+mn-lt"/>
                          <a:ea typeface="+mn-ea"/>
                          <a:cs typeface="+mn-cs"/>
                        </a:rPr>
                        <a:t> </a:t>
                      </a:r>
                      <a:r>
                        <a:rPr lang="en-GB" sz="1100" b="0" i="0" kern="1200" dirty="0">
                          <a:solidFill>
                            <a:schemeClr val="tx1"/>
                          </a:solidFill>
                          <a:effectLst/>
                          <a:latin typeface="+mn-lt"/>
                          <a:ea typeface="+mn-ea"/>
                          <a:cs typeface="+mn-cs"/>
                          <a:hlinkClick r:id="rId6" tooltip="John 19:26"/>
                        </a:rPr>
                        <a:t>John 19:26</a:t>
                      </a:r>
                      <a:endParaRPr lang="en-GB" sz="11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100" b="0" i="1" kern="1200" dirty="0">
                          <a:solidFill>
                            <a:schemeClr val="tx1"/>
                          </a:solidFill>
                          <a:effectLst/>
                          <a:latin typeface="+mn-lt"/>
                          <a:ea typeface="+mn-ea"/>
                          <a:cs typeface="+mn-cs"/>
                        </a:rPr>
                        <a:t>“My God, my God, why hast Thou forsaken Me?” — </a:t>
                      </a:r>
                      <a:r>
                        <a:rPr lang="en-GB" sz="1100" b="0" i="0" kern="1200" dirty="0">
                          <a:solidFill>
                            <a:schemeClr val="tx1"/>
                          </a:solidFill>
                          <a:effectLst/>
                          <a:latin typeface="+mn-lt"/>
                          <a:ea typeface="+mn-ea"/>
                          <a:cs typeface="+mn-cs"/>
                          <a:hlinkClick r:id="rId7" tooltip="Mark 15:34"/>
                        </a:rPr>
                        <a:t>Mark 15:34</a:t>
                      </a:r>
                      <a:endParaRPr lang="en-GB" sz="11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100" b="0" i="1" kern="1200" dirty="0">
                          <a:solidFill>
                            <a:schemeClr val="tx1"/>
                          </a:solidFill>
                          <a:effectLst/>
                          <a:latin typeface="+mn-lt"/>
                          <a:ea typeface="+mn-ea"/>
                          <a:cs typeface="+mn-cs"/>
                        </a:rPr>
                        <a:t>“I thirst.” — </a:t>
                      </a:r>
                      <a:r>
                        <a:rPr lang="en-GB" sz="1100" b="0" i="0" kern="1200" dirty="0">
                          <a:solidFill>
                            <a:schemeClr val="tx1"/>
                          </a:solidFill>
                          <a:effectLst/>
                          <a:latin typeface="+mn-lt"/>
                          <a:ea typeface="+mn-ea"/>
                          <a:cs typeface="+mn-cs"/>
                          <a:hlinkClick r:id="rId8" tooltip="John 19:28"/>
                        </a:rPr>
                        <a:t>John 19:28</a:t>
                      </a:r>
                      <a:endParaRPr lang="en-GB" sz="11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100" b="0" i="1" kern="1200" dirty="0">
                          <a:solidFill>
                            <a:schemeClr val="tx1"/>
                          </a:solidFill>
                          <a:effectLst/>
                          <a:latin typeface="+mn-lt"/>
                          <a:ea typeface="+mn-ea"/>
                          <a:cs typeface="+mn-cs"/>
                        </a:rPr>
                        <a:t>“It is finished.” — </a:t>
                      </a:r>
                      <a:r>
                        <a:rPr lang="en-GB" sz="1100" b="0" i="0" kern="1200" dirty="0">
                          <a:solidFill>
                            <a:schemeClr val="tx1"/>
                          </a:solidFill>
                          <a:effectLst/>
                          <a:latin typeface="+mn-lt"/>
                          <a:ea typeface="+mn-ea"/>
                          <a:cs typeface="+mn-cs"/>
                          <a:hlinkClick r:id="rId9" tooltip="John 19:30"/>
                        </a:rPr>
                        <a:t>John 19:30</a:t>
                      </a:r>
                      <a:endParaRPr lang="en-GB" sz="11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100" b="0" i="1" kern="1200" dirty="0">
                          <a:solidFill>
                            <a:schemeClr val="tx1"/>
                          </a:solidFill>
                          <a:effectLst/>
                          <a:latin typeface="+mn-lt"/>
                          <a:ea typeface="+mn-ea"/>
                          <a:cs typeface="+mn-cs"/>
                        </a:rPr>
                        <a:t>“Father, into Thy hands I commend My spirit.” — </a:t>
                      </a:r>
                      <a:r>
                        <a:rPr lang="en-GB" sz="1100" b="0" i="0" kern="1200" dirty="0">
                          <a:solidFill>
                            <a:schemeClr val="tx1"/>
                          </a:solidFill>
                          <a:effectLst/>
                          <a:latin typeface="+mn-lt"/>
                          <a:ea typeface="+mn-ea"/>
                          <a:cs typeface="+mn-cs"/>
                          <a:hlinkClick r:id="rId10" tooltip="Luke 23:46"/>
                        </a:rPr>
                        <a:t>Luke 23:46</a:t>
                      </a:r>
                      <a:endParaRPr lang="en-GB" sz="1100" b="0" i="0" kern="1200" dirty="0">
                        <a:solidFill>
                          <a:schemeClr val="tx1"/>
                        </a:solidFill>
                        <a:effectLst/>
                        <a:latin typeface="+mn-lt"/>
                        <a:ea typeface="+mn-ea"/>
                        <a:cs typeface="+mn-cs"/>
                      </a:endParaRPr>
                    </a:p>
                  </a:txBody>
                  <a:tcPr/>
                </a:tc>
                <a:extLst>
                  <a:ext uri="{0D108BD9-81ED-4DB2-BD59-A6C34878D82A}">
                    <a16:rowId xmlns:a16="http://schemas.microsoft.com/office/drawing/2014/main" val="3275025561"/>
                  </a:ext>
                </a:extLst>
              </a:tr>
            </a:tbl>
          </a:graphicData>
        </a:graphic>
      </p:graphicFrame>
      <p:sp>
        <p:nvSpPr>
          <p:cNvPr id="82" name="Round Same-side Corner of Rectangle 81">
            <a:extLst>
              <a:ext uri="{FF2B5EF4-FFF2-40B4-BE49-F238E27FC236}">
                <a16:creationId xmlns:a16="http://schemas.microsoft.com/office/drawing/2014/main" id="{C101135A-BB9F-BD2D-001E-5BBB8EC37CE4}"/>
              </a:ext>
            </a:extLst>
          </p:cNvPr>
          <p:cNvSpPr/>
          <p:nvPr/>
        </p:nvSpPr>
        <p:spPr>
          <a:xfrm>
            <a:off x="6177516" y="5589545"/>
            <a:ext cx="1594544" cy="1081165"/>
          </a:xfrm>
          <a:prstGeom prst="round2SameRect">
            <a:avLst>
              <a:gd name="adj1" fmla="val 8000"/>
              <a:gd name="adj2" fmla="val 1369"/>
            </a:avLst>
          </a:prstGeom>
          <a:blipFill rotWithShape="0">
            <a:blip r:embed="rId11" cstate="print">
              <a:extLst>
                <a:ext uri="{28A0092B-C50C-407E-A947-70E740481C1C}">
                  <a14:useLocalDpi xmlns:a14="http://schemas.microsoft.com/office/drawing/2010/main" val="0"/>
                </a:ext>
              </a:extLst>
            </a:blip>
            <a:srcRect/>
            <a:stretch>
              <a:fillRect t="-44000" b="-44000"/>
            </a:stretch>
          </a:blipFill>
          <a:ln>
            <a:solidFill>
              <a:schemeClr val="accent6">
                <a:lumMod val="50000"/>
              </a:schemeClr>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grpSp>
        <p:nvGrpSpPr>
          <p:cNvPr id="83" name="Group 82">
            <a:extLst>
              <a:ext uri="{FF2B5EF4-FFF2-40B4-BE49-F238E27FC236}">
                <a16:creationId xmlns:a16="http://schemas.microsoft.com/office/drawing/2014/main" id="{26766D9F-DB9F-F388-7C85-FE847F95629F}"/>
              </a:ext>
            </a:extLst>
          </p:cNvPr>
          <p:cNvGrpSpPr/>
          <p:nvPr/>
        </p:nvGrpSpPr>
        <p:grpSpPr>
          <a:xfrm>
            <a:off x="6179879" y="6670101"/>
            <a:ext cx="1589818" cy="583931"/>
            <a:chOff x="2437704" y="2735404"/>
            <a:chExt cx="2080772" cy="667898"/>
          </a:xfrm>
        </p:grpSpPr>
        <p:sp>
          <p:nvSpPr>
            <p:cNvPr id="84" name="Rectangle 83">
              <a:extLst>
                <a:ext uri="{FF2B5EF4-FFF2-40B4-BE49-F238E27FC236}">
                  <a16:creationId xmlns:a16="http://schemas.microsoft.com/office/drawing/2014/main" id="{A6A3271E-F9A6-D294-C12D-31AA98CA96A2}"/>
                </a:ext>
              </a:extLst>
            </p:cNvPr>
            <p:cNvSpPr/>
            <p:nvPr/>
          </p:nvSpPr>
          <p:spPr>
            <a:xfrm>
              <a:off x="2437705" y="2735404"/>
              <a:ext cx="2080771" cy="667898"/>
            </a:xfrm>
            <a:prstGeom prst="rect">
              <a:avLst/>
            </a:prstGeom>
            <a:solidFill>
              <a:schemeClr val="accent6">
                <a:lumMod val="20000"/>
                <a:lumOff val="80000"/>
              </a:schemeClr>
            </a:solidFill>
            <a:ln>
              <a:solidFill>
                <a:srgbClr val="71AD47"/>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85" name="TextBox 84">
              <a:extLst>
                <a:ext uri="{FF2B5EF4-FFF2-40B4-BE49-F238E27FC236}">
                  <a16:creationId xmlns:a16="http://schemas.microsoft.com/office/drawing/2014/main" id="{10B7F1B4-3942-4B3B-00D5-1C7A0FAF2B67}"/>
                </a:ext>
              </a:extLst>
            </p:cNvPr>
            <p:cNvSpPr txBox="1"/>
            <p:nvPr/>
          </p:nvSpPr>
          <p:spPr>
            <a:xfrm>
              <a:off x="2437704" y="2735404"/>
              <a:ext cx="1971795" cy="6678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0" rIns="15240" bIns="0" numCol="1" spcCol="1270" anchor="ctr"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solidFill>
                    <a:schemeClr val="dk1"/>
                  </a:solidFill>
                </a:rPr>
                <a:t>Christ in Gethsemane, </a:t>
              </a:r>
              <a:r>
                <a:rPr lang="en-GB" sz="1200" kern="1200" dirty="0" err="1">
                  <a:solidFill>
                    <a:schemeClr val="dk1"/>
                  </a:solidFill>
                </a:rPr>
                <a:t>Timoteo</a:t>
              </a:r>
              <a:r>
                <a:rPr lang="en-GB" sz="1200" kern="1200" dirty="0">
                  <a:solidFill>
                    <a:schemeClr val="dk1"/>
                  </a:solidFill>
                </a:rPr>
                <a:t> Viti (1469–1523)</a:t>
              </a:r>
              <a:endParaRPr lang="en-GB" sz="1200" kern="1200" dirty="0"/>
            </a:p>
          </p:txBody>
        </p:sp>
      </p:grpSp>
      <p:sp>
        <p:nvSpPr>
          <p:cNvPr id="86" name="Round Same-side Corner of Rectangle 85">
            <a:extLst>
              <a:ext uri="{FF2B5EF4-FFF2-40B4-BE49-F238E27FC236}">
                <a16:creationId xmlns:a16="http://schemas.microsoft.com/office/drawing/2014/main" id="{2B9D4254-50A8-B6B8-032A-C570BAB6592B}"/>
              </a:ext>
            </a:extLst>
          </p:cNvPr>
          <p:cNvSpPr/>
          <p:nvPr/>
        </p:nvSpPr>
        <p:spPr>
          <a:xfrm>
            <a:off x="7899654" y="5589545"/>
            <a:ext cx="1589818" cy="1124532"/>
          </a:xfrm>
          <a:prstGeom prst="round2SameRect">
            <a:avLst>
              <a:gd name="adj1" fmla="val 8000"/>
              <a:gd name="adj2" fmla="val 0"/>
            </a:avLst>
          </a:prstGeom>
          <a:blipFill rotWithShape="0">
            <a:blip r:embed="rId12" cstate="print">
              <a:extLst>
                <a:ext uri="{28A0092B-C50C-407E-A947-70E740481C1C}">
                  <a14:useLocalDpi xmlns:a14="http://schemas.microsoft.com/office/drawing/2010/main" val="0"/>
                </a:ext>
              </a:extLst>
            </a:blip>
            <a:srcRect/>
            <a:stretch>
              <a:fillRect t="-34000" b="-34000"/>
            </a:stretch>
          </a:blipFill>
          <a:ln>
            <a:solidFill>
              <a:schemeClr val="accent6">
                <a:lumMod val="50000"/>
              </a:schemeClr>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grpSp>
        <p:nvGrpSpPr>
          <p:cNvPr id="87" name="Group 86">
            <a:extLst>
              <a:ext uri="{FF2B5EF4-FFF2-40B4-BE49-F238E27FC236}">
                <a16:creationId xmlns:a16="http://schemas.microsoft.com/office/drawing/2014/main" id="{140959C4-A075-C664-3CB3-929F2E45DD8B}"/>
              </a:ext>
            </a:extLst>
          </p:cNvPr>
          <p:cNvGrpSpPr/>
          <p:nvPr/>
        </p:nvGrpSpPr>
        <p:grpSpPr>
          <a:xfrm>
            <a:off x="7899651" y="6714077"/>
            <a:ext cx="1589817" cy="554457"/>
            <a:chOff x="4870592" y="2735404"/>
            <a:chExt cx="2080772" cy="667898"/>
          </a:xfrm>
        </p:grpSpPr>
        <p:sp>
          <p:nvSpPr>
            <p:cNvPr id="88" name="Rectangle 87">
              <a:extLst>
                <a:ext uri="{FF2B5EF4-FFF2-40B4-BE49-F238E27FC236}">
                  <a16:creationId xmlns:a16="http://schemas.microsoft.com/office/drawing/2014/main" id="{D23EEF76-F7D5-D032-3F9D-1709FE0B6BA7}"/>
                </a:ext>
              </a:extLst>
            </p:cNvPr>
            <p:cNvSpPr/>
            <p:nvPr/>
          </p:nvSpPr>
          <p:spPr>
            <a:xfrm>
              <a:off x="4870593" y="2735404"/>
              <a:ext cx="2080771" cy="667898"/>
            </a:xfrm>
            <a:prstGeom prst="rect">
              <a:avLst/>
            </a:prstGeom>
            <a:solidFill>
              <a:schemeClr val="accent6">
                <a:lumMod val="20000"/>
                <a:lumOff val="80000"/>
              </a:schemeClr>
            </a:solidFill>
            <a:ln>
              <a:solidFill>
                <a:schemeClr val="accent6">
                  <a:lumMod val="50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89" name="TextBox 88">
              <a:extLst>
                <a:ext uri="{FF2B5EF4-FFF2-40B4-BE49-F238E27FC236}">
                  <a16:creationId xmlns:a16="http://schemas.microsoft.com/office/drawing/2014/main" id="{C8D34D29-2680-1A37-429D-435C4E88CF31}"/>
                </a:ext>
              </a:extLst>
            </p:cNvPr>
            <p:cNvSpPr txBox="1"/>
            <p:nvPr/>
          </p:nvSpPr>
          <p:spPr>
            <a:xfrm>
              <a:off x="4870592" y="2735404"/>
              <a:ext cx="2080769" cy="6678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0" rIns="15240" bIns="0" numCol="1" spcCol="1270" anchor="ctr"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solidFill>
                    <a:schemeClr val="dk1"/>
                  </a:solidFill>
                </a:rPr>
                <a:t>Gethsemane 1873,  Carl Bloch</a:t>
              </a:r>
              <a:endParaRPr lang="en-GB" sz="1200" kern="1200" dirty="0"/>
            </a:p>
          </p:txBody>
        </p:sp>
      </p:grpSp>
      <p:pic>
        <p:nvPicPr>
          <p:cNvPr id="95" name="Picture 94" descr="A cross with a crown of thorns&#10;&#10;Description automatically generated">
            <a:extLst>
              <a:ext uri="{FF2B5EF4-FFF2-40B4-BE49-F238E27FC236}">
                <a16:creationId xmlns:a16="http://schemas.microsoft.com/office/drawing/2014/main" id="{90679F96-4E8A-9B70-C051-0636833B1A1E}"/>
              </a:ext>
            </a:extLst>
          </p:cNvPr>
          <p:cNvPicPr>
            <a:picLocks noChangeAspect="1"/>
          </p:cNvPicPr>
          <p:nvPr/>
        </p:nvPicPr>
        <p:blipFill>
          <a:blip r:embed="rId13" cstate="print">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9617060" y="5644654"/>
            <a:ext cx="936640" cy="140830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029543746"/>
              </p:ext>
            </p:extLst>
          </p:nvPr>
        </p:nvGraphicFramePr>
        <p:xfrm>
          <a:off x="122781" y="5290407"/>
          <a:ext cx="5927144" cy="2219513"/>
        </p:xfrm>
        <a:graphic>
          <a:graphicData uri="http://schemas.openxmlformats.org/drawingml/2006/table">
            <a:tbl>
              <a:tblPr firstRow="1" bandRow="1">
                <a:tableStyleId>{10A1B5D5-9B99-4C35-A422-299274C87663}</a:tableStyleId>
              </a:tblPr>
              <a:tblGrid>
                <a:gridCol w="5927144">
                  <a:extLst>
                    <a:ext uri="{9D8B030D-6E8A-4147-A177-3AD203B41FA5}">
                      <a16:colId xmlns:a16="http://schemas.microsoft.com/office/drawing/2014/main" val="3421922149"/>
                    </a:ext>
                  </a:extLst>
                </a:gridCol>
              </a:tblGrid>
              <a:tr h="284033">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00" b="1" kern="1200" dirty="0">
                          <a:solidFill>
                            <a:schemeClr val="bg1"/>
                          </a:solidFill>
                          <a:latin typeface="+mn-lt"/>
                          <a:ea typeface="+mn-ea"/>
                          <a:cs typeface="+mn-cs"/>
                        </a:rPr>
                        <a:t>What are we looking for when we want to atone?</a:t>
                      </a:r>
                    </a:p>
                  </a:txBody>
                  <a:tcPr/>
                </a:tc>
                <a:extLst>
                  <a:ext uri="{0D108BD9-81ED-4DB2-BD59-A6C34878D82A}">
                    <a16:rowId xmlns:a16="http://schemas.microsoft.com/office/drawing/2014/main" val="224078083"/>
                  </a:ext>
                </a:extLst>
              </a:tr>
              <a:tr h="1881715">
                <a:tc>
                  <a:txBody>
                    <a:bodyPr/>
                    <a:lstStyle/>
                    <a:p>
                      <a:r>
                        <a:rPr lang="en-GB" sz="1100" b="0" kern="1200" dirty="0">
                          <a:solidFill>
                            <a:schemeClr val="tx1"/>
                          </a:solidFill>
                          <a:latin typeface="+mn-lt"/>
                          <a:ea typeface="+mn-ea"/>
                          <a:cs typeface="+mn-cs"/>
                        </a:rPr>
                        <a:t>What do you feel when you make a mistake, and you hurt someone - especially someone you love? You feel bad, right? And you feel guilty and sometimes ashamed. You know you made a mistake.</a:t>
                      </a:r>
                      <a:r>
                        <a:rPr lang="en-GB" sz="1100" b="0" kern="1200" baseline="0" dirty="0">
                          <a:solidFill>
                            <a:schemeClr val="tx1"/>
                          </a:solidFill>
                          <a:latin typeface="+mn-lt"/>
                          <a:ea typeface="+mn-ea"/>
                          <a:cs typeface="+mn-cs"/>
                        </a:rPr>
                        <a:t> </a:t>
                      </a:r>
                      <a:r>
                        <a:rPr lang="en-GB" sz="1100" b="0" kern="1200" dirty="0">
                          <a:solidFill>
                            <a:schemeClr val="tx1"/>
                          </a:solidFill>
                          <a:latin typeface="+mn-lt"/>
                          <a:ea typeface="+mn-ea"/>
                          <a:cs typeface="+mn-cs"/>
                        </a:rPr>
                        <a:t>So, you get angry at yourself. Sometimes, you even lecture yourself.</a:t>
                      </a:r>
                      <a:r>
                        <a:rPr lang="en-GB" sz="1100" b="0" kern="1200" baseline="0" dirty="0">
                          <a:solidFill>
                            <a:schemeClr val="tx1"/>
                          </a:solidFill>
                          <a:latin typeface="+mn-lt"/>
                          <a:ea typeface="+mn-ea"/>
                          <a:cs typeface="+mn-cs"/>
                        </a:rPr>
                        <a:t> </a:t>
                      </a:r>
                      <a:r>
                        <a:rPr lang="en-GB" sz="1100" b="0" kern="1200" dirty="0">
                          <a:solidFill>
                            <a:schemeClr val="tx1"/>
                          </a:solidFill>
                          <a:latin typeface="+mn-lt"/>
                          <a:ea typeface="+mn-ea"/>
                          <a:cs typeface="+mn-cs"/>
                        </a:rPr>
                        <a:t>But the only way to really be at peace again is to make it better. Not just for yourself but for the other person too.</a:t>
                      </a:r>
                      <a:r>
                        <a:rPr lang="en-GB" sz="1100" b="0" kern="1200" baseline="0" dirty="0">
                          <a:solidFill>
                            <a:schemeClr val="tx1"/>
                          </a:solidFill>
                          <a:latin typeface="+mn-lt"/>
                          <a:ea typeface="+mn-ea"/>
                          <a:cs typeface="+mn-cs"/>
                        </a:rPr>
                        <a:t> </a:t>
                      </a:r>
                      <a:r>
                        <a:rPr lang="en-GB" sz="1100" b="0" kern="1200" dirty="0">
                          <a:solidFill>
                            <a:schemeClr val="tx1"/>
                          </a:solidFill>
                          <a:latin typeface="+mn-lt"/>
                          <a:ea typeface="+mn-ea"/>
                          <a:cs typeface="+mn-cs"/>
                        </a:rPr>
                        <a:t>You want to repair the relationship you've broken. You need to repair the relationship, or you will never be at ease again.</a:t>
                      </a:r>
                    </a:p>
                    <a:p>
                      <a:r>
                        <a:rPr lang="en-GB" sz="1100" b="0" kern="1200" dirty="0">
                          <a:solidFill>
                            <a:schemeClr val="tx1"/>
                          </a:solidFill>
                          <a:latin typeface="+mn-lt"/>
                          <a:ea typeface="+mn-ea"/>
                          <a:cs typeface="+mn-cs"/>
                        </a:rPr>
                        <a:t>This is Atonement.</a:t>
                      </a:r>
                    </a:p>
                    <a:p>
                      <a:r>
                        <a:rPr lang="en-GB" sz="1100" b="0" kern="1200" dirty="0">
                          <a:solidFill>
                            <a:schemeClr val="tx1"/>
                          </a:solidFill>
                          <a:latin typeface="+mn-lt"/>
                          <a:ea typeface="+mn-ea"/>
                          <a:cs typeface="+mn-cs"/>
                        </a:rPr>
                        <a:t>This desire that propels you to make things right and the action you take to actually make things right - this is what atonement essentially is. Sometimes, simply saying sorry is all you need. Other times, you need to make a grander gesture. However you choose to atone for your mistake, it's often essential to the reparation of the broken relationship.</a:t>
                      </a:r>
                    </a:p>
                  </a:txBody>
                  <a:tcPr/>
                </a:tc>
                <a:extLst>
                  <a:ext uri="{0D108BD9-81ED-4DB2-BD59-A6C34878D82A}">
                    <a16:rowId xmlns:a16="http://schemas.microsoft.com/office/drawing/2014/main" val="232312883"/>
                  </a:ext>
                </a:extLst>
              </a:tr>
            </a:tbl>
          </a:graphicData>
        </a:graphic>
      </p:graphicFrame>
    </p:spTree>
    <p:extLst>
      <p:ext uri="{BB962C8B-B14F-4D97-AF65-F5344CB8AC3E}">
        <p14:creationId xmlns:p14="http://schemas.microsoft.com/office/powerpoint/2010/main" val="7264918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4183</TotalTime>
  <Words>625</Words>
  <Application>Microsoft Office PowerPoint</Application>
  <PresentationFormat>Custom</PresentationFormat>
  <Paragraphs>39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Ashley Welham</cp:lastModifiedBy>
  <cp:revision>53</cp:revision>
  <dcterms:created xsi:type="dcterms:W3CDTF">2023-11-14T15:55:26Z</dcterms:created>
  <dcterms:modified xsi:type="dcterms:W3CDTF">2024-12-10T16:53:45Z</dcterms:modified>
</cp:coreProperties>
</file>