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61" r:id="rId3"/>
  </p:sldIdLst>
  <p:sldSz cx="10691813" cy="7559675"/>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1AD47"/>
    <a:srgbClr val="D6E3D0"/>
    <a:srgbClr val="EBF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3" autoAdjust="0"/>
    <p:restoredTop sz="94660"/>
  </p:normalViewPr>
  <p:slideViewPr>
    <p:cSldViewPr snapToGrid="0">
      <p:cViewPr varScale="1">
        <p:scale>
          <a:sx n="77" d="100"/>
          <a:sy n="77" d="100"/>
        </p:scale>
        <p:origin x="113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07/05/2025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07/05/2025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07/05/2025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07/05/2025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07/05/2025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07/05/2025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07/05/2025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07/05/2025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07/05/2025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07/05/2025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07/05/2025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07/05/2025</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google.com/search?sca_esv=44f1fb0a97cf7ff0&amp;sca_upv=1&amp;rlz=1C1GCEA_en&amp;q=deity&amp;si=AKbGX_oRjcCPa5QPMQwD2ABTMArQOojHdfOX56HZgFCPxzRXfFGkJVyKCb9KTZ17VfLmM8asJkd0M7PSkAb0aFQ9De1PhsqC1w%3D%3D&amp;expnd=1&amp;sa=X&amp;ved=2ahUKEwiDv4b93cGFAxWaS0EAHXvQBkoQyecJegQIGRAO" TargetMode="External"/><Relationship Id="rId1" Type="http://schemas.openxmlformats.org/officeDocument/2006/relationships/slideLayout" Target="../slideLayouts/slideLayout2.xml"/><Relationship Id="rId5" Type="http://schemas.openxmlformats.org/officeDocument/2006/relationships/image" Target="../media/image2.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png"/><Relationship Id="rId7"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5.png"/><Relationship Id="rId5" Type="http://schemas.microsoft.com/office/2007/relationships/hdphoto" Target="../media/hdphoto1.wdp"/><Relationship Id="rId10" Type="http://schemas.openxmlformats.org/officeDocument/2006/relationships/image" Target="../media/image9.png"/><Relationship Id="rId4" Type="http://schemas.openxmlformats.org/officeDocument/2006/relationships/image" Target="../media/image1.pn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651982016"/>
              </p:ext>
            </p:extLst>
          </p:nvPr>
        </p:nvGraphicFramePr>
        <p:xfrm>
          <a:off x="6867851" y="630091"/>
          <a:ext cx="3685849" cy="6742477"/>
        </p:xfrm>
        <a:graphic>
          <a:graphicData uri="http://schemas.openxmlformats.org/drawingml/2006/table">
            <a:tbl>
              <a:tblPr firstRow="1" bandRow="1">
                <a:tableStyleId>{93296810-A885-4BE3-A3E7-6D5BEEA58F35}</a:tableStyleId>
              </a:tblPr>
              <a:tblGrid>
                <a:gridCol w="1040372">
                  <a:extLst>
                    <a:ext uri="{9D8B030D-6E8A-4147-A177-3AD203B41FA5}">
                      <a16:colId xmlns:a16="http://schemas.microsoft.com/office/drawing/2014/main" val="1630223619"/>
                    </a:ext>
                  </a:extLst>
                </a:gridCol>
                <a:gridCol w="2645477">
                  <a:extLst>
                    <a:ext uri="{9D8B030D-6E8A-4147-A177-3AD203B41FA5}">
                      <a16:colId xmlns:a16="http://schemas.microsoft.com/office/drawing/2014/main" val="1922709769"/>
                    </a:ext>
                  </a:extLst>
                </a:gridCol>
              </a:tblGrid>
              <a:tr h="259291">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3292632100"/>
                  </a:ext>
                </a:extLst>
              </a:tr>
              <a:tr h="432152">
                <a:tc>
                  <a:txBody>
                    <a:bodyPr/>
                    <a:lstStyle/>
                    <a:p>
                      <a:r>
                        <a:rPr lang="en-GB" sz="1200" dirty="0"/>
                        <a:t>Allah</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a:t>noun. </a:t>
                      </a:r>
                      <a:r>
                        <a:rPr lang="en-GB" sz="1200" i="0" dirty="0"/>
                        <a:t>t</a:t>
                      </a:r>
                      <a:r>
                        <a:rPr lang="en-GB" sz="1200" dirty="0"/>
                        <a:t>he Arabic name that Muslims use for God.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63338563"/>
                  </a:ext>
                </a:extLst>
              </a:tr>
              <a:tr h="432152">
                <a:tc>
                  <a:txBody>
                    <a:bodyPr/>
                    <a:lstStyle/>
                    <a:p>
                      <a:r>
                        <a:rPr lang="en-GB" sz="1200" dirty="0">
                          <a:latin typeface="Calibri" panose="020F0502020204030204" pitchFamily="34" charset="0"/>
                          <a:ea typeface="Calibri" panose="020F0502020204030204" pitchFamily="34" charset="0"/>
                          <a:cs typeface="Times New Roman" panose="02020603050405020304" pitchFamily="18" charset="0"/>
                        </a:rPr>
                        <a:t>alms</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a:t>noun. </a:t>
                      </a:r>
                      <a:r>
                        <a:rPr lang="en-GB" sz="1200" i="0" kern="1200" dirty="0">
                          <a:solidFill>
                            <a:schemeClr val="dk1"/>
                          </a:solidFill>
                          <a:effectLst/>
                          <a:latin typeface="+mn-lt"/>
                          <a:ea typeface="+mn-ea"/>
                          <a:cs typeface="+mn-cs"/>
                        </a:rPr>
                        <a:t>m</a:t>
                      </a:r>
                      <a:r>
                        <a:rPr lang="en-GB" sz="1200" kern="1200" dirty="0">
                          <a:solidFill>
                            <a:schemeClr val="dk1"/>
                          </a:solidFill>
                          <a:effectLst/>
                          <a:latin typeface="+mn-lt"/>
                          <a:ea typeface="+mn-ea"/>
                          <a:cs typeface="+mn-cs"/>
                        </a:rPr>
                        <a:t>oney or food given to poor people.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186661274"/>
                  </a:ext>
                </a:extLst>
              </a:tr>
              <a:tr h="1469316">
                <a:tc>
                  <a:txBody>
                    <a:bodyPr/>
                    <a:lstStyle/>
                    <a:p>
                      <a:r>
                        <a:rPr lang="en-GB" sz="1200" kern="1200" dirty="0">
                          <a:solidFill>
                            <a:schemeClr val="dk1"/>
                          </a:solidFill>
                          <a:effectLst/>
                          <a:latin typeface="+mn-lt"/>
                          <a:ea typeface="+mn-ea"/>
                          <a:cs typeface="+mn-cs"/>
                        </a:rPr>
                        <a:t>angels</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a:t>noun. </a:t>
                      </a:r>
                      <a:r>
                        <a:rPr lang="en-GB" sz="1200" i="0" kern="1200" dirty="0">
                          <a:solidFill>
                            <a:schemeClr val="dk1"/>
                          </a:solidFill>
                          <a:effectLst/>
                          <a:latin typeface="+mn-lt"/>
                          <a:ea typeface="+mn-ea"/>
                          <a:cs typeface="+mn-cs"/>
                        </a:rPr>
                        <a:t>M</a:t>
                      </a:r>
                      <a:r>
                        <a:rPr lang="en-GB" altLang="en-US" sz="1200" kern="1200" dirty="0">
                          <a:solidFill>
                            <a:schemeClr val="dk1"/>
                          </a:solidFill>
                          <a:effectLst/>
                          <a:latin typeface="+mn-lt"/>
                          <a:ea typeface="+mn-ea"/>
                          <a:cs typeface="+mn-cs"/>
                        </a:rPr>
                        <a:t>uslims believe that angels are with them at all times. They have two angels, which sit on either shoulder and are known as Al-</a:t>
                      </a:r>
                      <a:r>
                        <a:rPr lang="en-GB" altLang="en-US" sz="1200" kern="1200" dirty="0" err="1">
                          <a:solidFill>
                            <a:schemeClr val="dk1"/>
                          </a:solidFill>
                          <a:effectLst/>
                          <a:latin typeface="+mn-lt"/>
                          <a:ea typeface="+mn-ea"/>
                          <a:cs typeface="+mn-cs"/>
                        </a:rPr>
                        <a:t>Kiram</a:t>
                      </a:r>
                      <a:r>
                        <a:rPr lang="en-GB" altLang="en-US" sz="1200" kern="1200" dirty="0">
                          <a:solidFill>
                            <a:schemeClr val="dk1"/>
                          </a:solidFill>
                          <a:effectLst/>
                          <a:latin typeface="+mn-lt"/>
                          <a:ea typeface="+mn-ea"/>
                          <a:cs typeface="+mn-cs"/>
                        </a:rPr>
                        <a:t> and Al-</a:t>
                      </a:r>
                      <a:r>
                        <a:rPr lang="en-GB" altLang="en-US" sz="1200" kern="1200" dirty="0" err="1">
                          <a:solidFill>
                            <a:schemeClr val="dk1"/>
                          </a:solidFill>
                          <a:effectLst/>
                          <a:latin typeface="+mn-lt"/>
                          <a:ea typeface="+mn-ea"/>
                          <a:cs typeface="+mn-cs"/>
                        </a:rPr>
                        <a:t>Katibun</a:t>
                      </a:r>
                      <a:r>
                        <a:rPr lang="en-GB" altLang="en-US" sz="1200" kern="1200" dirty="0">
                          <a:solidFill>
                            <a:schemeClr val="dk1"/>
                          </a:solidFill>
                          <a:effectLst/>
                          <a:latin typeface="+mn-lt"/>
                          <a:ea typeface="+mn-ea"/>
                          <a:cs typeface="+mn-cs"/>
                        </a:rPr>
                        <a:t>. One of the angels records the good things the person has done and the other records the bad things the person has done.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87354577"/>
                  </a:ext>
                </a:extLst>
              </a:tr>
              <a:tr h="432152">
                <a:tc>
                  <a:txBody>
                    <a:bodyPr/>
                    <a:lstStyle/>
                    <a:p>
                      <a:r>
                        <a:rPr lang="en-GB" sz="1200" dirty="0">
                          <a:latin typeface="Calibri" panose="020F0502020204030204" pitchFamily="34" charset="0"/>
                          <a:ea typeface="Calibri" panose="020F0502020204030204" pitchFamily="34" charset="0"/>
                          <a:cs typeface="Times New Roman" panose="02020603050405020304" pitchFamily="18" charset="0"/>
                        </a:rPr>
                        <a:t>eternal</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a:t>adjective. </a:t>
                      </a:r>
                      <a:r>
                        <a:rPr lang="en-GB" sz="1200" b="0" i="0" kern="1200" dirty="0">
                          <a:solidFill>
                            <a:schemeClr val="dk1"/>
                          </a:solidFill>
                          <a:effectLst/>
                          <a:latin typeface="+mn-lt"/>
                          <a:ea typeface="+mn-ea"/>
                          <a:cs typeface="+mn-cs"/>
                        </a:rPr>
                        <a:t>lasting or existing forever; without end.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87510914"/>
                  </a:ext>
                </a:extLst>
              </a:tr>
              <a:tr h="432152">
                <a:tc>
                  <a:txBody>
                    <a:bodyPr/>
                    <a:lstStyle/>
                    <a:p>
                      <a:r>
                        <a:rPr lang="en-GB" sz="1200" dirty="0">
                          <a:latin typeface="Calibri" panose="020F0502020204030204" pitchFamily="34" charset="0"/>
                          <a:ea typeface="Calibri" panose="020F0502020204030204" pitchFamily="34" charset="0"/>
                          <a:cs typeface="Times New Roman" panose="02020603050405020304" pitchFamily="18" charset="0"/>
                        </a:rPr>
                        <a:t>fast</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a:t>noun. </a:t>
                      </a:r>
                      <a:r>
                        <a:rPr lang="en-GB" sz="1200" i="0" dirty="0"/>
                        <a:t>a</a:t>
                      </a:r>
                      <a:r>
                        <a:rPr lang="en-GB" sz="1200" dirty="0"/>
                        <a:t> period of time when Muslims do not eat.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239670696"/>
                  </a:ext>
                </a:extLst>
              </a:tr>
              <a:tr h="432152">
                <a:tc>
                  <a:txBody>
                    <a:bodyPr/>
                    <a:lstStyle/>
                    <a:p>
                      <a:r>
                        <a:rPr lang="en-GB" sz="1200" dirty="0">
                          <a:latin typeface="Calibri" panose="020F0502020204030204" pitchFamily="34" charset="0"/>
                          <a:ea typeface="Calibri" panose="020F0502020204030204" pitchFamily="34" charset="0"/>
                          <a:cs typeface="Times New Roman" panose="02020603050405020304" pitchFamily="18" charset="0"/>
                        </a:rPr>
                        <a:t>The Five</a:t>
                      </a:r>
                      <a:r>
                        <a:rPr lang="en-GB" sz="1200" baseline="0" dirty="0">
                          <a:latin typeface="Calibri" panose="020F0502020204030204" pitchFamily="34" charset="0"/>
                          <a:ea typeface="Calibri" panose="020F0502020204030204" pitchFamily="34" charset="0"/>
                          <a:cs typeface="Times New Roman" panose="02020603050405020304" pitchFamily="18" charset="0"/>
                        </a:rPr>
                        <a:t> </a:t>
                      </a:r>
                      <a:r>
                        <a:rPr lang="en-GB" sz="1200" dirty="0">
                          <a:latin typeface="Calibri" panose="020F0502020204030204" pitchFamily="34" charset="0"/>
                          <a:ea typeface="Calibri" panose="020F0502020204030204" pitchFamily="34" charset="0"/>
                          <a:cs typeface="Times New Roman" panose="02020603050405020304" pitchFamily="18" charset="0"/>
                        </a:rPr>
                        <a:t>Pillars of Islam</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a:t>noun. </a:t>
                      </a:r>
                      <a:r>
                        <a:rPr lang="en-GB" sz="1200" i="0" dirty="0"/>
                        <a:t>t</a:t>
                      </a:r>
                      <a:r>
                        <a:rPr lang="en-GB" sz="1200" dirty="0"/>
                        <a:t>he five things that Muslims are expected to do.</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444698110"/>
                  </a:ext>
                </a:extLst>
              </a:tr>
              <a:tr h="432152">
                <a:tc>
                  <a:txBody>
                    <a:bodyPr/>
                    <a:lstStyle/>
                    <a:p>
                      <a:r>
                        <a:rPr lang="en-GB" sz="1200" dirty="0">
                          <a:latin typeface="Calibri" panose="020F0502020204030204" pitchFamily="34" charset="0"/>
                          <a:ea typeface="Calibri" panose="020F0502020204030204" pitchFamily="34" charset="0"/>
                          <a:cs typeface="Times New Roman" panose="02020603050405020304" pitchFamily="18" charset="0"/>
                        </a:rPr>
                        <a:t>monotheistic</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a:t>adjective. </a:t>
                      </a:r>
                      <a:r>
                        <a:rPr lang="en-GB" sz="1200" b="0" i="0" kern="1200" dirty="0">
                          <a:solidFill>
                            <a:schemeClr val="dk1"/>
                          </a:solidFill>
                          <a:effectLst/>
                          <a:latin typeface="+mn-lt"/>
                          <a:ea typeface="+mn-ea"/>
                          <a:cs typeface="+mn-cs"/>
                        </a:rPr>
                        <a:t>relating to or characterized by the belief that there is only one God.</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21946835"/>
                  </a:ext>
                </a:extLst>
              </a:tr>
              <a:tr h="432152">
                <a:tc>
                  <a:txBody>
                    <a:bodyPr/>
                    <a:lstStyle/>
                    <a:p>
                      <a:r>
                        <a:rPr lang="en-GB" sz="1200" dirty="0">
                          <a:latin typeface="Calibri" panose="020F0502020204030204" pitchFamily="34" charset="0"/>
                          <a:ea typeface="Calibri" panose="020F0502020204030204" pitchFamily="34" charset="0"/>
                          <a:cs typeface="Times New Roman" panose="02020603050405020304" pitchFamily="18" charset="0"/>
                        </a:rPr>
                        <a:t>omnipotent</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a:t>adjective. </a:t>
                      </a:r>
                      <a:r>
                        <a:rPr lang="en-GB" sz="1200" b="0" i="0" kern="1200" dirty="0">
                          <a:solidFill>
                            <a:schemeClr val="dk1"/>
                          </a:solidFill>
                          <a:effectLst/>
                          <a:latin typeface="+mn-lt"/>
                          <a:ea typeface="+mn-ea"/>
                          <a:cs typeface="+mn-cs"/>
                        </a:rPr>
                        <a:t>(of a </a:t>
                      </a:r>
                      <a:r>
                        <a:rPr lang="en-GB" sz="1200" b="0" i="0" u="none" strike="noStrike" kern="1200" dirty="0">
                          <a:solidFill>
                            <a:schemeClr val="dk1"/>
                          </a:solidFill>
                          <a:effectLst/>
                          <a:latin typeface="+mn-lt"/>
                          <a:ea typeface="+mn-ea"/>
                          <a:cs typeface="+mn-cs"/>
                          <a:hlinkClick r:id="rId2"/>
                        </a:rPr>
                        <a:t>deity</a:t>
                      </a:r>
                      <a:r>
                        <a:rPr lang="en-GB" sz="1200" b="0" i="0" kern="1200" dirty="0">
                          <a:solidFill>
                            <a:schemeClr val="dk1"/>
                          </a:solidFill>
                          <a:effectLst/>
                          <a:latin typeface="+mn-lt"/>
                          <a:ea typeface="+mn-ea"/>
                          <a:cs typeface="+mn-cs"/>
                        </a:rPr>
                        <a:t>) having unlimited power.</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64327178"/>
                  </a:ext>
                </a:extLst>
              </a:tr>
              <a:tr h="259291">
                <a:tc>
                  <a:txBody>
                    <a:bodyPr/>
                    <a:lstStyle/>
                    <a:p>
                      <a:r>
                        <a:rPr lang="en-GB" sz="1200" dirty="0">
                          <a:latin typeface="Calibri" panose="020F0502020204030204" pitchFamily="34" charset="0"/>
                          <a:ea typeface="Calibri" panose="020F0502020204030204" pitchFamily="34" charset="0"/>
                          <a:cs typeface="Times New Roman" panose="02020603050405020304" pitchFamily="18" charset="0"/>
                        </a:rPr>
                        <a:t>omniscient</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a:t>adjective. </a:t>
                      </a:r>
                      <a:r>
                        <a:rPr lang="en-GB" sz="1200" i="0" dirty="0"/>
                        <a:t>kn</a:t>
                      </a:r>
                      <a:r>
                        <a:rPr lang="en-GB" sz="1200" b="0" i="0" kern="1200" dirty="0">
                          <a:solidFill>
                            <a:schemeClr val="dk1"/>
                          </a:solidFill>
                          <a:effectLst/>
                          <a:latin typeface="+mn-lt"/>
                          <a:ea typeface="+mn-ea"/>
                          <a:cs typeface="+mn-cs"/>
                        </a:rPr>
                        <a:t>owing everything.</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19241512"/>
                  </a:ext>
                </a:extLst>
              </a:tr>
              <a:tr h="605013">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a:latin typeface="Calibri" panose="020F0502020204030204" pitchFamily="34" charset="0"/>
                          <a:ea typeface="Calibri" panose="020F0502020204030204" pitchFamily="34" charset="0"/>
                          <a:cs typeface="Times New Roman" panose="02020603050405020304" pitchFamily="18" charset="0"/>
                        </a:rPr>
                        <a:t>prayer</a:t>
                      </a:r>
                    </a:p>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a:t>noun. </a:t>
                      </a:r>
                      <a:r>
                        <a:rPr lang="en-GB" sz="1200" i="0" dirty="0"/>
                        <a:t>Muslim</a:t>
                      </a:r>
                      <a:r>
                        <a:rPr lang="en-GB" sz="1200" dirty="0"/>
                        <a:t>s pray Salah, make </a:t>
                      </a:r>
                      <a:r>
                        <a:rPr lang="en-GB" sz="1200" dirty="0" err="1"/>
                        <a:t>duas</a:t>
                      </a:r>
                      <a:r>
                        <a:rPr lang="en-GB" sz="1200" dirty="0"/>
                        <a:t> (genuine requests) and perform dhikr (praises of Allah)</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41020156"/>
                  </a:ext>
                </a:extLst>
              </a:tr>
              <a:tr h="61599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a:latin typeface="Calibri" panose="020F0502020204030204" pitchFamily="34" charset="0"/>
                          <a:ea typeface="Calibri" panose="020F0502020204030204" pitchFamily="34" charset="0"/>
                          <a:cs typeface="Times New Roman" panose="02020603050405020304" pitchFamily="18" charset="0"/>
                        </a:rPr>
                        <a:t>Qur’an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a:t>noun. </a:t>
                      </a:r>
                      <a:r>
                        <a:rPr lang="en-GB" sz="1200" i="0" dirty="0"/>
                        <a:t>t</a:t>
                      </a:r>
                      <a:r>
                        <a:rPr lang="en-GB" sz="1200" dirty="0"/>
                        <a:t>he holy book of Islam.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426844880"/>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1498322591"/>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a:solidFill>
                            <a:srgbClr val="000000"/>
                          </a:solidFill>
                          <a:latin typeface="Aptos" panose="020B0004020202020204" pitchFamily="34" charset="0"/>
                          <a:ea typeface="Calibri" panose="020F0502020204030204" pitchFamily="34" charset="0"/>
                          <a:cs typeface="Times New Roman" panose="02020603050405020304" pitchFamily="18" charset="0"/>
                        </a:rPr>
                        <a:t>RE – Year 6 – What helps Muslims</a:t>
                      </a:r>
                      <a:r>
                        <a:rPr lang="en-GB" sz="1800" b="0" baseline="0">
                          <a:solidFill>
                            <a:srgbClr val="000000"/>
                          </a:solidFill>
                          <a:latin typeface="Aptos" panose="020B0004020202020204" pitchFamily="34" charset="0"/>
                          <a:ea typeface="Calibri" panose="020F0502020204030204" pitchFamily="34" charset="0"/>
                          <a:cs typeface="Times New Roman" panose="02020603050405020304" pitchFamily="18" charset="0"/>
                        </a:rPr>
                        <a:t> to live a good life?</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3" cstate="print">
            <a:extLst>
              <a:ext uri="{BEBA8EAE-BF5A-486C-A8C5-ECC9F3942E4B}">
                <a14:imgProps xmlns:a14="http://schemas.microsoft.com/office/drawing/2010/main">
                  <a14:imgLayer r:embed="rId4">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23" name="Table 22"/>
          <p:cNvGraphicFramePr>
            <a:graphicFrameLocks noGrp="1"/>
          </p:cNvGraphicFramePr>
          <p:nvPr>
            <p:extLst>
              <p:ext uri="{D42A27DB-BD31-4B8C-83A1-F6EECF244321}">
                <p14:modId xmlns:p14="http://schemas.microsoft.com/office/powerpoint/2010/main" val="1386129416"/>
              </p:ext>
            </p:extLst>
          </p:nvPr>
        </p:nvGraphicFramePr>
        <p:xfrm>
          <a:off x="57150" y="631123"/>
          <a:ext cx="6757842" cy="2037380"/>
        </p:xfrm>
        <a:graphic>
          <a:graphicData uri="http://schemas.openxmlformats.org/drawingml/2006/table">
            <a:tbl>
              <a:tblPr firstRow="1" bandRow="1">
                <a:tableStyleId>{93296810-A885-4BE3-A3E7-6D5BEEA58F35}</a:tableStyleId>
              </a:tblPr>
              <a:tblGrid>
                <a:gridCol w="6757842">
                  <a:extLst>
                    <a:ext uri="{9D8B030D-6E8A-4147-A177-3AD203B41FA5}">
                      <a16:colId xmlns:a16="http://schemas.microsoft.com/office/drawing/2014/main" val="1859504901"/>
                    </a:ext>
                  </a:extLst>
                </a:gridCol>
              </a:tblGrid>
              <a:tr h="300020">
                <a:tc>
                  <a:txBody>
                    <a:bodyPr/>
                    <a:lstStyle/>
                    <a:p>
                      <a:r>
                        <a:rPr lang="en-GB" sz="1200" dirty="0"/>
                        <a:t>Key</a:t>
                      </a:r>
                      <a:r>
                        <a:rPr lang="en-GB" sz="1200" baseline="0" dirty="0"/>
                        <a:t> beliefs</a:t>
                      </a:r>
                      <a:endParaRPr lang="en-GB" sz="1200" dirty="0"/>
                    </a:p>
                  </a:txBody>
                  <a:tcPr/>
                </a:tc>
                <a:extLst>
                  <a:ext uri="{0D108BD9-81ED-4DB2-BD59-A6C34878D82A}">
                    <a16:rowId xmlns:a16="http://schemas.microsoft.com/office/drawing/2014/main" val="1225438212"/>
                  </a:ext>
                </a:extLst>
              </a:tr>
              <a:tr h="1476493">
                <a:tc>
                  <a:txBody>
                    <a:bodyPr/>
                    <a:lstStyle/>
                    <a:p>
                      <a:pPr marL="171450" lvl="0" indent="-171450">
                        <a:buFont typeface="Arial" panose="020B0604020202020204" pitchFamily="34" charset="0"/>
                        <a:buChar char="•"/>
                      </a:pPr>
                      <a:r>
                        <a:rPr lang="en-GB" sz="1200" dirty="0"/>
                        <a:t>Muslims believe that there is only one God called Allah. They believe Allah is the only ruler of the universe. The word ‘Islam’ means submission and obedience to Allah. </a:t>
                      </a:r>
                    </a:p>
                    <a:p>
                      <a:pPr marL="171450" lvl="0" indent="-171450">
                        <a:buFont typeface="Arial" panose="020B0604020202020204" pitchFamily="34" charset="0"/>
                        <a:buChar char="•"/>
                      </a:pPr>
                      <a:r>
                        <a:rPr lang="en-GB" sz="1200" dirty="0"/>
                        <a:t>Muslims believe that Allah has</a:t>
                      </a:r>
                      <a:r>
                        <a:rPr lang="en-GB" sz="1200" baseline="0" dirty="0"/>
                        <a:t> 99 names/ qualities.</a:t>
                      </a:r>
                    </a:p>
                    <a:p>
                      <a:pPr marL="171450" lvl="0" indent="-171450">
                        <a:buFont typeface="Arial" panose="020B0604020202020204" pitchFamily="34" charset="0"/>
                        <a:buChar char="•"/>
                      </a:pPr>
                      <a:r>
                        <a:rPr lang="en-GB" sz="1200" baseline="0" dirty="0"/>
                        <a:t>They believe he is omniscient, omnipotent and eternal.</a:t>
                      </a:r>
                    </a:p>
                    <a:p>
                      <a:pPr marL="171450" lvl="0" indent="-171450">
                        <a:buFont typeface="Arial" panose="020B0604020202020204" pitchFamily="34" charset="0"/>
                        <a:buChar char="•"/>
                      </a:pPr>
                      <a:r>
                        <a:rPr lang="en-GB" sz="1200" dirty="0"/>
                        <a:t>Muhammad (</a:t>
                      </a:r>
                      <a:r>
                        <a:rPr lang="en-GB" sz="1200" dirty="0" err="1"/>
                        <a:t>pbuh</a:t>
                      </a:r>
                      <a:r>
                        <a:rPr lang="en-GB" sz="1200" dirty="0"/>
                        <a:t>)</a:t>
                      </a:r>
                      <a:r>
                        <a:rPr lang="en-GB" sz="1200" baseline="0" dirty="0"/>
                        <a:t> i</a:t>
                      </a:r>
                      <a:r>
                        <a:rPr lang="en-GB" sz="1200" dirty="0"/>
                        <a:t>s so highly respected by Muslims that they will say “peace be upon him” after his name is spoken.</a:t>
                      </a:r>
                      <a:endParaRPr lang="en-GB" sz="1200" kern="1200" dirty="0">
                        <a:solidFill>
                          <a:schemeClr val="dk1"/>
                        </a:solidFill>
                        <a:latin typeface="+mn-lt"/>
                        <a:ea typeface="+mn-ea"/>
                        <a:cs typeface="+mn-cs"/>
                      </a:endParaRPr>
                    </a:p>
                    <a:p>
                      <a:pPr marL="171450" lvl="0" indent="-171450">
                        <a:buFont typeface="Arial" panose="020B0604020202020204" pitchFamily="34" charset="0"/>
                        <a:buChar char="•"/>
                      </a:pPr>
                      <a:r>
                        <a:rPr lang="en-GB" altLang="en-US" sz="1200" kern="1200" dirty="0">
                          <a:solidFill>
                            <a:schemeClr val="dk1"/>
                          </a:solidFill>
                          <a:latin typeface="+mn-lt"/>
                          <a:ea typeface="+mn-ea"/>
                          <a:cs typeface="+mn-cs"/>
                        </a:rPr>
                        <a:t>Muhammad (</a:t>
                      </a:r>
                      <a:r>
                        <a:rPr lang="en-GB" altLang="en-US" sz="1200" kern="1200" dirty="0" err="1">
                          <a:solidFill>
                            <a:schemeClr val="dk1"/>
                          </a:solidFill>
                          <a:latin typeface="+mn-lt"/>
                          <a:ea typeface="+mn-ea"/>
                          <a:cs typeface="+mn-cs"/>
                        </a:rPr>
                        <a:t>pbuh</a:t>
                      </a:r>
                      <a:r>
                        <a:rPr lang="en-GB" altLang="en-US" sz="1200" kern="1200" dirty="0">
                          <a:solidFill>
                            <a:schemeClr val="dk1"/>
                          </a:solidFill>
                          <a:latin typeface="+mn-lt"/>
                          <a:ea typeface="+mn-ea"/>
                          <a:cs typeface="+mn-cs"/>
                        </a:rPr>
                        <a:t>) was born in the city of Mecca in Saudi Arabia.  </a:t>
                      </a:r>
                    </a:p>
                    <a:p>
                      <a:pPr marL="171450" lvl="0" indent="-171450">
                        <a:buFont typeface="Arial" panose="020B0604020202020204" pitchFamily="34" charset="0"/>
                        <a:buChar char="•"/>
                      </a:pPr>
                      <a:r>
                        <a:rPr lang="en-GB" altLang="en-US" sz="1200" kern="1200" dirty="0">
                          <a:solidFill>
                            <a:schemeClr val="dk1"/>
                          </a:solidFill>
                          <a:latin typeface="+mn-lt"/>
                          <a:ea typeface="+mn-ea"/>
                          <a:cs typeface="+mn-cs"/>
                        </a:rPr>
                        <a:t>Muslims believe that he is the last prophet, or messenger, of Allah.  Others included Moses and Jesus.</a:t>
                      </a:r>
                    </a:p>
                    <a:p>
                      <a:pPr marL="171450" lvl="0" indent="-171450">
                        <a:buFont typeface="Arial" panose="020B0604020202020204" pitchFamily="34" charset="0"/>
                        <a:buChar char="•"/>
                      </a:pPr>
                      <a:r>
                        <a:rPr lang="en-GB" altLang="en-US" sz="1200" kern="1200" dirty="0">
                          <a:solidFill>
                            <a:schemeClr val="dk1"/>
                          </a:solidFill>
                          <a:latin typeface="+mn-lt"/>
                          <a:ea typeface="+mn-ea"/>
                          <a:cs typeface="+mn-cs"/>
                        </a:rPr>
                        <a:t>Muslims do</a:t>
                      </a:r>
                      <a:r>
                        <a:rPr lang="en-GB" altLang="en-US" sz="1200" kern="1200" baseline="0" dirty="0">
                          <a:solidFill>
                            <a:schemeClr val="dk1"/>
                          </a:solidFill>
                          <a:latin typeface="+mn-lt"/>
                          <a:ea typeface="+mn-ea"/>
                          <a:cs typeface="+mn-cs"/>
                        </a:rPr>
                        <a:t> not draw images of Allah or Muhammad (</a:t>
                      </a:r>
                      <a:r>
                        <a:rPr lang="en-GB" altLang="en-US" sz="1200" kern="1200" baseline="0" dirty="0" err="1">
                          <a:solidFill>
                            <a:schemeClr val="dk1"/>
                          </a:solidFill>
                          <a:latin typeface="+mn-lt"/>
                          <a:ea typeface="+mn-ea"/>
                          <a:cs typeface="+mn-cs"/>
                        </a:rPr>
                        <a:t>pbuh</a:t>
                      </a:r>
                      <a:r>
                        <a:rPr lang="en-GB" altLang="en-US" sz="1200" kern="1200" baseline="0" dirty="0">
                          <a:solidFill>
                            <a:schemeClr val="dk1"/>
                          </a:solidFill>
                          <a:latin typeface="+mn-lt"/>
                          <a:ea typeface="+mn-ea"/>
                          <a:cs typeface="+mn-cs"/>
                        </a:rPr>
                        <a:t>).</a:t>
                      </a:r>
                      <a:endParaRPr lang="en-GB" altLang="en-US" sz="1200" kern="1200" dirty="0">
                        <a:solidFill>
                          <a:schemeClr val="dk1"/>
                        </a:solidFill>
                        <a:latin typeface="+mn-lt"/>
                        <a:ea typeface="+mn-ea"/>
                        <a:cs typeface="+mn-cs"/>
                      </a:endParaRPr>
                    </a:p>
                  </a:txBody>
                  <a:tcPr/>
                </a:tc>
                <a:extLst>
                  <a:ext uri="{0D108BD9-81ED-4DB2-BD59-A6C34878D82A}">
                    <a16:rowId xmlns:a16="http://schemas.microsoft.com/office/drawing/2014/main" val="308260390"/>
                  </a:ext>
                </a:extLst>
              </a:tr>
            </a:tbl>
          </a:graphicData>
        </a:graphic>
      </p:graphicFrame>
      <p:graphicFrame>
        <p:nvGraphicFramePr>
          <p:cNvPr id="24" name="Table 23"/>
          <p:cNvGraphicFramePr>
            <a:graphicFrameLocks noGrp="1"/>
          </p:cNvGraphicFramePr>
          <p:nvPr>
            <p:extLst>
              <p:ext uri="{D42A27DB-BD31-4B8C-83A1-F6EECF244321}">
                <p14:modId xmlns:p14="http://schemas.microsoft.com/office/powerpoint/2010/main" val="2204101325"/>
              </p:ext>
            </p:extLst>
          </p:nvPr>
        </p:nvGraphicFramePr>
        <p:xfrm>
          <a:off x="57150" y="2679642"/>
          <a:ext cx="6757842" cy="2011680"/>
        </p:xfrm>
        <a:graphic>
          <a:graphicData uri="http://schemas.openxmlformats.org/drawingml/2006/table">
            <a:tbl>
              <a:tblPr firstRow="1" bandRow="1">
                <a:tableStyleId>{93296810-A885-4BE3-A3E7-6D5BEEA58F35}</a:tableStyleId>
              </a:tblPr>
              <a:tblGrid>
                <a:gridCol w="6757842">
                  <a:extLst>
                    <a:ext uri="{9D8B030D-6E8A-4147-A177-3AD203B41FA5}">
                      <a16:colId xmlns:a16="http://schemas.microsoft.com/office/drawing/2014/main" val="1859504901"/>
                    </a:ext>
                  </a:extLst>
                </a:gridCol>
              </a:tblGrid>
              <a:tr h="242081">
                <a:tc>
                  <a:txBody>
                    <a:bodyPr/>
                    <a:lstStyle/>
                    <a:p>
                      <a:r>
                        <a:rPr lang="en-GB" sz="1200" dirty="0"/>
                        <a:t>Six Main beliefs </a:t>
                      </a:r>
                    </a:p>
                  </a:txBody>
                  <a:tcPr/>
                </a:tc>
                <a:extLst>
                  <a:ext uri="{0D108BD9-81ED-4DB2-BD59-A6C34878D82A}">
                    <a16:rowId xmlns:a16="http://schemas.microsoft.com/office/drawing/2014/main" val="1225438212"/>
                  </a:ext>
                </a:extLst>
              </a:tr>
              <a:tr h="481449">
                <a:tc>
                  <a:txBody>
                    <a:bodyPr/>
                    <a:lstStyle/>
                    <a:p>
                      <a:pPr>
                        <a:lnSpc>
                          <a:spcPct val="100000"/>
                        </a:lnSpc>
                        <a:spcBef>
                          <a:spcPct val="0"/>
                        </a:spcBef>
                        <a:buFont typeface="Arial" panose="020B0604020202020204" pitchFamily="34" charset="0"/>
                        <a:buNone/>
                        <a:defRPr/>
                      </a:pPr>
                      <a:r>
                        <a:rPr lang="en-GB" altLang="en-US" sz="1200" kern="1200" dirty="0">
                          <a:solidFill>
                            <a:schemeClr val="dk1"/>
                          </a:solidFill>
                          <a:latin typeface="+mn-lt"/>
                          <a:ea typeface="+mn-ea"/>
                          <a:cs typeface="+mn-cs"/>
                        </a:rPr>
                        <a:t>Muslims have 6 main beliefs: </a:t>
                      </a:r>
                    </a:p>
                    <a:p>
                      <a:pPr marL="228600" indent="-228600">
                        <a:lnSpc>
                          <a:spcPct val="100000"/>
                        </a:lnSpc>
                        <a:spcBef>
                          <a:spcPct val="0"/>
                        </a:spcBef>
                        <a:buFont typeface="+mj-lt"/>
                        <a:buAutoNum type="arabicPeriod"/>
                        <a:defRPr/>
                      </a:pPr>
                      <a:r>
                        <a:rPr lang="en-GB" altLang="en-US" sz="1200" kern="1200" dirty="0">
                          <a:solidFill>
                            <a:schemeClr val="dk1"/>
                          </a:solidFill>
                          <a:latin typeface="+mn-lt"/>
                          <a:ea typeface="+mn-ea"/>
                          <a:cs typeface="+mn-cs"/>
                        </a:rPr>
                        <a:t>Muslims believe that Allah is the one and only God. </a:t>
                      </a:r>
                    </a:p>
                    <a:p>
                      <a:pPr marL="228600" indent="-228600">
                        <a:lnSpc>
                          <a:spcPct val="100000"/>
                        </a:lnSpc>
                        <a:spcBef>
                          <a:spcPct val="0"/>
                        </a:spcBef>
                        <a:buFont typeface="+mj-lt"/>
                        <a:buAutoNum type="arabicPeriod"/>
                        <a:defRPr/>
                      </a:pPr>
                      <a:r>
                        <a:rPr lang="en-GB" altLang="en-US" sz="1200" kern="1200" dirty="0">
                          <a:solidFill>
                            <a:schemeClr val="dk1"/>
                          </a:solidFill>
                          <a:latin typeface="+mn-lt"/>
                          <a:ea typeface="+mn-ea"/>
                          <a:cs typeface="+mn-cs"/>
                        </a:rPr>
                        <a:t>Muslims believe in angels. </a:t>
                      </a:r>
                    </a:p>
                    <a:p>
                      <a:pPr marL="228600" indent="-228600">
                        <a:lnSpc>
                          <a:spcPct val="100000"/>
                        </a:lnSpc>
                        <a:spcBef>
                          <a:spcPct val="0"/>
                        </a:spcBef>
                        <a:buFont typeface="+mj-lt"/>
                        <a:buAutoNum type="arabicPeriod"/>
                        <a:defRPr/>
                      </a:pPr>
                      <a:r>
                        <a:rPr lang="en-GB" altLang="en-US" sz="1200" kern="1200" dirty="0">
                          <a:solidFill>
                            <a:schemeClr val="dk1"/>
                          </a:solidFill>
                          <a:latin typeface="+mn-lt"/>
                          <a:ea typeface="+mn-ea"/>
                          <a:cs typeface="+mn-cs"/>
                        </a:rPr>
                        <a:t>They believe in the Qur’an (the holy book).</a:t>
                      </a:r>
                    </a:p>
                    <a:p>
                      <a:pPr marL="228600" indent="-228600">
                        <a:lnSpc>
                          <a:spcPct val="100000"/>
                        </a:lnSpc>
                        <a:spcBef>
                          <a:spcPct val="0"/>
                        </a:spcBef>
                        <a:buFont typeface="+mj-lt"/>
                        <a:buAutoNum type="arabicPeriod"/>
                        <a:defRPr/>
                      </a:pPr>
                      <a:r>
                        <a:rPr lang="en-GB" altLang="en-US" sz="1200" kern="1200" dirty="0">
                          <a:solidFill>
                            <a:schemeClr val="dk1"/>
                          </a:solidFill>
                          <a:latin typeface="+mn-lt"/>
                          <a:ea typeface="+mn-ea"/>
                          <a:cs typeface="+mn-cs"/>
                        </a:rPr>
                        <a:t>Muslims believe in the Prophets, special messengers between Allah and the people.  </a:t>
                      </a:r>
                    </a:p>
                    <a:p>
                      <a:pPr marL="228600" indent="-228600">
                        <a:lnSpc>
                          <a:spcPct val="100000"/>
                        </a:lnSpc>
                        <a:spcBef>
                          <a:spcPct val="0"/>
                        </a:spcBef>
                        <a:buFont typeface="+mj-lt"/>
                        <a:buAutoNum type="arabicPeriod"/>
                        <a:defRPr/>
                      </a:pPr>
                      <a:r>
                        <a:rPr lang="en-GB" altLang="en-US" sz="1200" kern="1200" dirty="0">
                          <a:solidFill>
                            <a:schemeClr val="dk1"/>
                          </a:solidFill>
                          <a:latin typeface="+mn-lt"/>
                          <a:ea typeface="+mn-ea"/>
                          <a:cs typeface="+mn-cs"/>
                        </a:rPr>
                        <a:t>They believe in the Day of Judgement. This is the day when it is decided if a person will go to heaven by looking back at what that person has done in their life. </a:t>
                      </a:r>
                    </a:p>
                    <a:p>
                      <a:pPr marL="228600" indent="-228600">
                        <a:lnSpc>
                          <a:spcPct val="100000"/>
                        </a:lnSpc>
                        <a:spcBef>
                          <a:spcPct val="0"/>
                        </a:spcBef>
                        <a:buFont typeface="+mj-lt"/>
                        <a:buAutoNum type="arabicPeriod"/>
                        <a:defRPr/>
                      </a:pPr>
                      <a:r>
                        <a:rPr lang="en-GB" altLang="en-US" sz="1200" kern="1200" dirty="0">
                          <a:solidFill>
                            <a:schemeClr val="dk1"/>
                          </a:solidFill>
                          <a:latin typeface="+mn-lt"/>
                          <a:ea typeface="+mn-ea"/>
                          <a:cs typeface="+mn-cs"/>
                        </a:rPr>
                        <a:t>Muslims believe that Allah already knows what will happen in their lives. </a:t>
                      </a:r>
                    </a:p>
                    <a:p>
                      <a:pPr marL="0" indent="0">
                        <a:buFont typeface="+mj-lt"/>
                        <a:buNone/>
                      </a:pPr>
                      <a:endParaRPr lang="en-GB" sz="1200" dirty="0"/>
                    </a:p>
                  </a:txBody>
                  <a:tcPr/>
                </a:tc>
                <a:extLst>
                  <a:ext uri="{0D108BD9-81ED-4DB2-BD59-A6C34878D82A}">
                    <a16:rowId xmlns:a16="http://schemas.microsoft.com/office/drawing/2014/main" val="308260390"/>
                  </a:ext>
                </a:extLst>
              </a:tr>
            </a:tbl>
          </a:graphicData>
        </a:graphic>
      </p:graphicFrame>
      <p:graphicFrame>
        <p:nvGraphicFramePr>
          <p:cNvPr id="26" name="Table 25"/>
          <p:cNvGraphicFramePr>
            <a:graphicFrameLocks noGrp="1"/>
          </p:cNvGraphicFramePr>
          <p:nvPr>
            <p:extLst>
              <p:ext uri="{D42A27DB-BD31-4B8C-83A1-F6EECF244321}">
                <p14:modId xmlns:p14="http://schemas.microsoft.com/office/powerpoint/2010/main" val="315340991"/>
              </p:ext>
            </p:extLst>
          </p:nvPr>
        </p:nvGraphicFramePr>
        <p:xfrm>
          <a:off x="57150" y="4702462"/>
          <a:ext cx="6757842" cy="2782484"/>
        </p:xfrm>
        <a:graphic>
          <a:graphicData uri="http://schemas.openxmlformats.org/drawingml/2006/table">
            <a:tbl>
              <a:tblPr firstRow="1" bandRow="1">
                <a:tableStyleId>{93296810-A885-4BE3-A3E7-6D5BEEA58F35}</a:tableStyleId>
              </a:tblPr>
              <a:tblGrid>
                <a:gridCol w="6757842">
                  <a:extLst>
                    <a:ext uri="{9D8B030D-6E8A-4147-A177-3AD203B41FA5}">
                      <a16:colId xmlns:a16="http://schemas.microsoft.com/office/drawing/2014/main" val="1859504901"/>
                    </a:ext>
                  </a:extLst>
                </a:gridCol>
              </a:tblGrid>
              <a:tr h="261592">
                <a:tc>
                  <a:txBody>
                    <a:bodyPr/>
                    <a:lstStyle/>
                    <a:p>
                      <a:r>
                        <a:rPr lang="en-GB" sz="1200" dirty="0"/>
                        <a:t>The Five Pillars of Islam</a:t>
                      </a:r>
                    </a:p>
                  </a:txBody>
                  <a:tcPr/>
                </a:tc>
                <a:extLst>
                  <a:ext uri="{0D108BD9-81ED-4DB2-BD59-A6C34878D82A}">
                    <a16:rowId xmlns:a16="http://schemas.microsoft.com/office/drawing/2014/main" val="1225438212"/>
                  </a:ext>
                </a:extLst>
              </a:tr>
              <a:tr h="2508164">
                <a:tc>
                  <a:txBody>
                    <a:bodyPr/>
                    <a:lstStyle/>
                    <a:p>
                      <a:pPr marL="2519858" lvl="5" indent="0">
                        <a:buFont typeface="+mj-lt"/>
                        <a:buNone/>
                      </a:pPr>
                      <a:r>
                        <a:rPr lang="en-GB" sz="1200" dirty="0"/>
                        <a:t>As well as the six main beliefs, there are Five Pillars of Islam. </a:t>
                      </a:r>
                    </a:p>
                    <a:p>
                      <a:pPr marL="2748458" lvl="5" indent="-228600">
                        <a:buFont typeface="+mj-lt"/>
                        <a:buAutoNum type="arabicPeriod"/>
                      </a:pPr>
                      <a:r>
                        <a:rPr lang="en-GB" sz="1200" dirty="0" err="1"/>
                        <a:t>Shahadah</a:t>
                      </a:r>
                      <a:r>
                        <a:rPr lang="en-GB" sz="1200" dirty="0"/>
                        <a:t>: The main belief of all Muslims. This pillar declares a Muslim’s faith in Allah. There is a special statement that Muslims say. This is: “There is no god but Allah, and Muhammad (Peace Be Upon Him) is the Messenger of Allah.” </a:t>
                      </a:r>
                    </a:p>
                    <a:p>
                      <a:pPr marL="2748458" lvl="5" indent="-228600">
                        <a:buFont typeface="+mj-lt"/>
                        <a:buAutoNum type="arabicPeriod"/>
                      </a:pPr>
                      <a:r>
                        <a:rPr lang="en-GB" sz="1200" dirty="0"/>
                        <a:t>Salah: Muslims pray five times a day. Before prayer, they must wash themselves and then face Mecca whilst praying. The five</a:t>
                      </a:r>
                      <a:r>
                        <a:rPr lang="en-GB" sz="1200" baseline="0" dirty="0"/>
                        <a:t> prayers are called: </a:t>
                      </a:r>
                      <a:r>
                        <a:rPr lang="en-GB" sz="1200" baseline="0" dirty="0" err="1"/>
                        <a:t>Fajr</a:t>
                      </a:r>
                      <a:r>
                        <a:rPr lang="en-GB" sz="1200" baseline="0" dirty="0"/>
                        <a:t>, </a:t>
                      </a:r>
                      <a:r>
                        <a:rPr lang="en-GB" sz="1200" baseline="0" dirty="0" err="1"/>
                        <a:t>Zuhr</a:t>
                      </a:r>
                      <a:r>
                        <a:rPr lang="en-GB" sz="1200" baseline="0" dirty="0"/>
                        <a:t>, </a:t>
                      </a:r>
                      <a:r>
                        <a:rPr lang="en-GB" sz="1200" baseline="0" dirty="0" err="1"/>
                        <a:t>Asr</a:t>
                      </a:r>
                      <a:r>
                        <a:rPr lang="en-GB" sz="1200" baseline="0" dirty="0"/>
                        <a:t>, </a:t>
                      </a:r>
                      <a:r>
                        <a:rPr lang="en-GB" sz="1200" baseline="0" dirty="0" err="1"/>
                        <a:t>Maghrib</a:t>
                      </a:r>
                      <a:r>
                        <a:rPr lang="en-GB" sz="1200" baseline="0" dirty="0"/>
                        <a:t>, </a:t>
                      </a:r>
                      <a:r>
                        <a:rPr lang="en-GB" sz="1200" baseline="0" dirty="0" err="1"/>
                        <a:t>Isha</a:t>
                      </a:r>
                      <a:r>
                        <a:rPr lang="en-GB" sz="1200" baseline="0" dirty="0"/>
                        <a:t>.</a:t>
                      </a:r>
                      <a:endParaRPr lang="en-GB" sz="1200" dirty="0"/>
                    </a:p>
                    <a:p>
                      <a:pPr marL="2748458" lvl="5" indent="-228600">
                        <a:buFont typeface="+mj-lt"/>
                        <a:buAutoNum type="arabicPeriod"/>
                      </a:pPr>
                      <a:r>
                        <a:rPr lang="en-GB" sz="1200" dirty="0"/>
                        <a:t>Zakat: Muslims must donate to charities. </a:t>
                      </a:r>
                    </a:p>
                    <a:p>
                      <a:pPr marL="2748458" lvl="5" indent="-228600">
                        <a:buFont typeface="+mj-lt"/>
                        <a:buAutoNum type="arabicPeriod"/>
                      </a:pPr>
                      <a:r>
                        <a:rPr lang="en-GB" sz="1200" dirty="0" err="1"/>
                        <a:t>Sawm</a:t>
                      </a:r>
                      <a:r>
                        <a:rPr lang="en-GB" sz="1200" dirty="0"/>
                        <a:t>: Muslims fast for one month during a time called Ramadan. </a:t>
                      </a:r>
                    </a:p>
                    <a:p>
                      <a:pPr marL="2748458" lvl="5" indent="-228600">
                        <a:buFont typeface="+mj-lt"/>
                        <a:buAutoNum type="arabicPeriod"/>
                      </a:pPr>
                      <a:r>
                        <a:rPr lang="en-GB" sz="1200" dirty="0"/>
                        <a:t>Hajj: Muslims have to travel to Makkah once in their lifetime, if they can afford to.</a:t>
                      </a:r>
                    </a:p>
                  </a:txBody>
                  <a:tcPr/>
                </a:tc>
                <a:extLst>
                  <a:ext uri="{0D108BD9-81ED-4DB2-BD59-A6C34878D82A}">
                    <a16:rowId xmlns:a16="http://schemas.microsoft.com/office/drawing/2014/main" val="308260390"/>
                  </a:ext>
                </a:extLst>
              </a:tr>
            </a:tbl>
          </a:graphicData>
        </a:graphic>
      </p:graphicFrame>
      <p:pic>
        <p:nvPicPr>
          <p:cNvPr id="2" name="Picture 1"/>
          <p:cNvPicPr>
            <a:picLocks noChangeAspect="1"/>
          </p:cNvPicPr>
          <p:nvPr/>
        </p:nvPicPr>
        <p:blipFill>
          <a:blip r:embed="rId5"/>
          <a:stretch>
            <a:fillRect/>
          </a:stretch>
        </p:blipFill>
        <p:spPr>
          <a:xfrm>
            <a:off x="169345" y="5198166"/>
            <a:ext cx="2214910" cy="1870256"/>
          </a:xfrm>
          <a:prstGeom prst="rect">
            <a:avLst/>
          </a:prstGeom>
        </p:spPr>
      </p:pic>
    </p:spTree>
    <p:extLst>
      <p:ext uri="{BB962C8B-B14F-4D97-AF65-F5344CB8AC3E}">
        <p14:creationId xmlns:p14="http://schemas.microsoft.com/office/powerpoint/2010/main" val="528273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23" name="Table 22"/>
          <p:cNvGraphicFramePr>
            <a:graphicFrameLocks noGrp="1"/>
          </p:cNvGraphicFramePr>
          <p:nvPr>
            <p:extLst>
              <p:ext uri="{D42A27DB-BD31-4B8C-83A1-F6EECF244321}">
                <p14:modId xmlns:p14="http://schemas.microsoft.com/office/powerpoint/2010/main" val="2238201621"/>
              </p:ext>
            </p:extLst>
          </p:nvPr>
        </p:nvGraphicFramePr>
        <p:xfrm>
          <a:off x="38873" y="4519975"/>
          <a:ext cx="5287645" cy="2941596"/>
        </p:xfrm>
        <a:graphic>
          <a:graphicData uri="http://schemas.openxmlformats.org/drawingml/2006/table">
            <a:tbl>
              <a:tblPr firstRow="1" bandRow="1">
                <a:tableStyleId>{93296810-A885-4BE3-A3E7-6D5BEEA58F35}</a:tableStyleId>
              </a:tblPr>
              <a:tblGrid>
                <a:gridCol w="5287645">
                  <a:extLst>
                    <a:ext uri="{9D8B030D-6E8A-4147-A177-3AD203B41FA5}">
                      <a16:colId xmlns:a16="http://schemas.microsoft.com/office/drawing/2014/main" val="1859504901"/>
                    </a:ext>
                  </a:extLst>
                </a:gridCol>
              </a:tblGrid>
              <a:tr h="258124">
                <a:tc>
                  <a:txBody>
                    <a:bodyPr/>
                    <a:lstStyle/>
                    <a:p>
                      <a:r>
                        <a:rPr lang="en-GB" sz="1200" dirty="0"/>
                        <a:t>Mosques</a:t>
                      </a:r>
                    </a:p>
                  </a:txBody>
                  <a:tcPr/>
                </a:tc>
                <a:extLst>
                  <a:ext uri="{0D108BD9-81ED-4DB2-BD59-A6C34878D82A}">
                    <a16:rowId xmlns:a16="http://schemas.microsoft.com/office/drawing/2014/main" val="1225438212"/>
                  </a:ext>
                </a:extLst>
              </a:tr>
              <a:tr h="2667276">
                <a:tc>
                  <a:txBody>
                    <a:bodyPr/>
                    <a:lstStyle/>
                    <a:p>
                      <a:r>
                        <a:rPr lang="en-GB" sz="1200" dirty="0"/>
                        <a:t>The Muslim place of worship is called a mosque. Services are held in mosques every day. The most important service for Muslims is on a Friday. </a:t>
                      </a:r>
                    </a:p>
                    <a:p>
                      <a:r>
                        <a:rPr lang="en-GB" sz="1200" dirty="0"/>
                        <a:t>Mosques often have a domed roof. There are no images of people or animals in mosques. They are decorated with patterns and words from the Qur’an. </a:t>
                      </a:r>
                    </a:p>
                    <a:p>
                      <a:r>
                        <a:rPr lang="en-GB" sz="1200" dirty="0"/>
                        <a:t>Muslims take off their shoes before going into the mosque and wash before they pray. </a:t>
                      </a:r>
                    </a:p>
                    <a:p>
                      <a:r>
                        <a:rPr lang="en-GB" sz="1200" dirty="0"/>
                        <a:t>Muslims pray kneeling on the floor on a prayer mat. </a:t>
                      </a:r>
                    </a:p>
                    <a:p>
                      <a:r>
                        <a:rPr lang="en-GB" sz="1200" dirty="0"/>
                        <a:t>The wall of the mosque which faces Makkah is called the </a:t>
                      </a:r>
                      <a:r>
                        <a:rPr lang="en-GB" sz="1200" dirty="0" err="1"/>
                        <a:t>qibla</a:t>
                      </a:r>
                      <a:r>
                        <a:rPr lang="en-GB" sz="1200" dirty="0"/>
                        <a:t> wall. It has an empty arch to show the direction of Makkah.</a:t>
                      </a:r>
                    </a:p>
                    <a:p>
                      <a:endParaRPr lang="en-GB" sz="1200" dirty="0"/>
                    </a:p>
                    <a:p>
                      <a:endParaRPr lang="en-GB" sz="1200" dirty="0"/>
                    </a:p>
                    <a:p>
                      <a:endParaRPr lang="en-GB" sz="1200" dirty="0"/>
                    </a:p>
                    <a:p>
                      <a:endParaRPr lang="en-GB" sz="1200" dirty="0"/>
                    </a:p>
                    <a:p>
                      <a:endParaRPr lang="en-GB" sz="1200" dirty="0"/>
                    </a:p>
                  </a:txBody>
                  <a:tcPr/>
                </a:tc>
                <a:extLst>
                  <a:ext uri="{0D108BD9-81ED-4DB2-BD59-A6C34878D82A}">
                    <a16:rowId xmlns:a16="http://schemas.microsoft.com/office/drawing/2014/main" val="308260390"/>
                  </a:ext>
                </a:extLst>
              </a:tr>
            </a:tbl>
          </a:graphicData>
        </a:graphic>
      </p:graphicFrame>
      <p:grpSp>
        <p:nvGrpSpPr>
          <p:cNvPr id="18" name="Group 17">
            <a:extLst>
              <a:ext uri="{FF2B5EF4-FFF2-40B4-BE49-F238E27FC236}">
                <a16:creationId xmlns:a16="http://schemas.microsoft.com/office/drawing/2014/main" id="{D446ED59-8C91-FC62-846C-4EE282D47F26}"/>
              </a:ext>
            </a:extLst>
          </p:cNvPr>
          <p:cNvGrpSpPr/>
          <p:nvPr/>
        </p:nvGrpSpPr>
        <p:grpSpPr>
          <a:xfrm>
            <a:off x="5172443" y="-1904071"/>
            <a:ext cx="4591502" cy="1870742"/>
            <a:chOff x="457198" y="3642611"/>
            <a:chExt cx="8220074" cy="3053460"/>
          </a:xfrm>
        </p:grpSpPr>
        <p:pic>
          <p:nvPicPr>
            <p:cNvPr id="21" name="Picture 20">
              <a:extLst>
                <a:ext uri="{FF2B5EF4-FFF2-40B4-BE49-F238E27FC236}">
                  <a16:creationId xmlns:a16="http://schemas.microsoft.com/office/drawing/2014/main" id="{FEE37EBA-4F45-1EA5-2169-1366F036C02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2128" t="64067" b="24339"/>
            <a:stretch/>
          </p:blipFill>
          <p:spPr>
            <a:xfrm>
              <a:off x="457198" y="5372852"/>
              <a:ext cx="8220074" cy="992874"/>
            </a:xfrm>
            <a:custGeom>
              <a:avLst/>
              <a:gdLst>
                <a:gd name="connsiteX0" fmla="*/ 0 w 8220074"/>
                <a:gd name="connsiteY0" fmla="*/ 0 h 992874"/>
                <a:gd name="connsiteX1" fmla="*/ 8220074 w 8220074"/>
                <a:gd name="connsiteY1" fmla="*/ 0 h 992874"/>
                <a:gd name="connsiteX2" fmla="*/ 8220074 w 8220074"/>
                <a:gd name="connsiteY2" fmla="*/ 835050 h 992874"/>
                <a:gd name="connsiteX3" fmla="*/ 8062250 w 8220074"/>
                <a:gd name="connsiteY3" fmla="*/ 992874 h 992874"/>
                <a:gd name="connsiteX4" fmla="*/ 157823 w 8220074"/>
                <a:gd name="connsiteY4" fmla="*/ 992874 h 992874"/>
                <a:gd name="connsiteX5" fmla="*/ 12402 w 8220074"/>
                <a:gd name="connsiteY5" fmla="*/ 896482 h 992874"/>
                <a:gd name="connsiteX6" fmla="*/ 0 w 8220074"/>
                <a:gd name="connsiteY6" fmla="*/ 835056 h 992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4" h="992874">
                  <a:moveTo>
                    <a:pt x="0" y="0"/>
                  </a:moveTo>
                  <a:lnTo>
                    <a:pt x="8220074" y="0"/>
                  </a:lnTo>
                  <a:lnTo>
                    <a:pt x="8220074" y="835050"/>
                  </a:lnTo>
                  <a:cubicBezTo>
                    <a:pt x="8220074" y="922214"/>
                    <a:pt x="8149414" y="992874"/>
                    <a:pt x="8062250" y="992874"/>
                  </a:cubicBezTo>
                  <a:lnTo>
                    <a:pt x="157823" y="992874"/>
                  </a:lnTo>
                  <a:cubicBezTo>
                    <a:pt x="92450" y="992874"/>
                    <a:pt x="36361" y="953128"/>
                    <a:pt x="12402" y="896482"/>
                  </a:cubicBezTo>
                  <a:lnTo>
                    <a:pt x="0" y="835056"/>
                  </a:lnTo>
                  <a:close/>
                </a:path>
              </a:pathLst>
            </a:custGeom>
          </p:spPr>
        </p:pic>
        <p:pic>
          <p:nvPicPr>
            <p:cNvPr id="22" name="Google Shape;69;p4">
              <a:extLst>
                <a:ext uri="{FF2B5EF4-FFF2-40B4-BE49-F238E27FC236}">
                  <a16:creationId xmlns:a16="http://schemas.microsoft.com/office/drawing/2014/main" id="{A718DFDD-5B7E-CDAF-D937-212AEFBED2D9}"/>
                </a:ext>
              </a:extLst>
            </p:cNvPr>
            <p:cNvPicPr preferRelativeResize="0"/>
            <p:nvPr/>
          </p:nvPicPr>
          <p:blipFill>
            <a:blip r:embed="rId3" cstate="print">
              <a:extLst>
                <a:ext uri="{28A0092B-C50C-407E-A947-70E740481C1C}">
                  <a14:useLocalDpi xmlns:a14="http://schemas.microsoft.com/office/drawing/2010/main" val="0"/>
                </a:ext>
              </a:extLst>
            </a:blip>
            <a:srcRect/>
            <a:stretch/>
          </p:blipFill>
          <p:spPr>
            <a:xfrm>
              <a:off x="603115" y="3642611"/>
              <a:ext cx="3856786" cy="3053460"/>
            </a:xfrm>
            <a:prstGeom prst="rect">
              <a:avLst/>
            </a:prstGeom>
            <a:noFill/>
            <a:ln>
              <a:noFill/>
            </a:ln>
          </p:spPr>
        </p:pic>
      </p:grpSp>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481298946"/>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RE – Year 6 – What helps Muslims</a:t>
                      </a:r>
                      <a:r>
                        <a:rPr lang="en-GB" sz="1800" b="0" baseline="0" dirty="0">
                          <a:solidFill>
                            <a:srgbClr val="000000"/>
                          </a:solidFill>
                          <a:latin typeface="Aptos" panose="020B0004020202020204" pitchFamily="34" charset="0"/>
                          <a:ea typeface="Calibri" panose="020F0502020204030204" pitchFamily="34" charset="0"/>
                          <a:cs typeface="Times New Roman" panose="02020603050405020304" pitchFamily="18" charset="0"/>
                        </a:rPr>
                        <a:t> to live a good life?</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4" cstate="print">
            <a:extLst>
              <a:ext uri="{BEBA8EAE-BF5A-486C-A8C5-ECC9F3942E4B}">
                <a14:imgProps xmlns:a14="http://schemas.microsoft.com/office/drawing/2010/main">
                  <a14:imgLayer r:embed="rId5">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2430810862"/>
              </p:ext>
            </p:extLst>
          </p:nvPr>
        </p:nvGraphicFramePr>
        <p:xfrm>
          <a:off x="38874" y="631123"/>
          <a:ext cx="5287645" cy="3840480"/>
        </p:xfrm>
        <a:graphic>
          <a:graphicData uri="http://schemas.openxmlformats.org/drawingml/2006/table">
            <a:tbl>
              <a:tblPr firstRow="1" bandRow="1">
                <a:tableStyleId>{93296810-A885-4BE3-A3E7-6D5BEEA58F35}</a:tableStyleId>
              </a:tblPr>
              <a:tblGrid>
                <a:gridCol w="5287645">
                  <a:extLst>
                    <a:ext uri="{9D8B030D-6E8A-4147-A177-3AD203B41FA5}">
                      <a16:colId xmlns:a16="http://schemas.microsoft.com/office/drawing/2014/main" val="1859504901"/>
                    </a:ext>
                  </a:extLst>
                </a:gridCol>
              </a:tblGrid>
              <a:tr h="252277">
                <a:tc>
                  <a:txBody>
                    <a:bodyPr/>
                    <a:lstStyle/>
                    <a:p>
                      <a:r>
                        <a:rPr lang="en-GB" sz="1200" dirty="0"/>
                        <a:t>The Qur’an</a:t>
                      </a:r>
                    </a:p>
                  </a:txBody>
                  <a:tcPr/>
                </a:tc>
                <a:extLst>
                  <a:ext uri="{0D108BD9-81ED-4DB2-BD59-A6C34878D82A}">
                    <a16:rowId xmlns:a16="http://schemas.microsoft.com/office/drawing/2014/main" val="1225438212"/>
                  </a:ext>
                </a:extLst>
              </a:tr>
              <a:tr h="3279607">
                <a:tc>
                  <a:txBody>
                    <a:bodyPr/>
                    <a:lstStyle/>
                    <a:p>
                      <a:pPr marL="675422" marR="0" lvl="1"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The Muslim holy book is called the Qur’an. Muslims believe that it is a record of the unaltered (exact) words  that Allah said. </a:t>
                      </a:r>
                    </a:p>
                    <a:p>
                      <a:pPr marL="675422" marR="0" lvl="1"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1200" kern="1200" dirty="0">
                          <a:solidFill>
                            <a:schemeClr val="dk1"/>
                          </a:solidFill>
                          <a:latin typeface="+mn-lt"/>
                          <a:ea typeface="+mn-ea"/>
                          <a:cs typeface="+mn-cs"/>
                        </a:rPr>
                        <a:t>Muhammad (</a:t>
                      </a:r>
                      <a:r>
                        <a:rPr lang="en-GB" altLang="en-US" sz="1200" kern="1200" dirty="0" err="1">
                          <a:solidFill>
                            <a:schemeClr val="dk1"/>
                          </a:solidFill>
                          <a:latin typeface="+mn-lt"/>
                          <a:ea typeface="+mn-ea"/>
                          <a:cs typeface="+mn-cs"/>
                        </a:rPr>
                        <a:t>pbuh</a:t>
                      </a:r>
                      <a:r>
                        <a:rPr lang="en-GB" altLang="en-US" sz="1200" kern="1200" dirty="0">
                          <a:solidFill>
                            <a:schemeClr val="dk1"/>
                          </a:solidFill>
                          <a:latin typeface="+mn-lt"/>
                          <a:ea typeface="+mn-ea"/>
                          <a:cs typeface="+mn-cs"/>
                        </a:rPr>
                        <a:t>) went to the mountains around Mecca.  One night, he heard the Angel Gabriel speaking to him. He realised that</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ltLang="en-US" sz="1200" kern="1200" dirty="0">
                          <a:solidFill>
                            <a:schemeClr val="dk1"/>
                          </a:solidFill>
                          <a:latin typeface="+mn-lt"/>
                          <a:ea typeface="+mn-ea"/>
                          <a:cs typeface="+mn-cs"/>
                        </a:rPr>
                        <a:t>these were words from Allah. Muhammad (</a:t>
                      </a:r>
                      <a:r>
                        <a:rPr lang="en-GB" altLang="en-US" sz="1200" kern="1200" dirty="0" err="1">
                          <a:solidFill>
                            <a:schemeClr val="dk1"/>
                          </a:solidFill>
                          <a:latin typeface="+mn-lt"/>
                          <a:ea typeface="+mn-ea"/>
                          <a:cs typeface="+mn-cs"/>
                        </a:rPr>
                        <a:t>pbuh</a:t>
                      </a:r>
                      <a:r>
                        <a:rPr lang="en-GB" altLang="en-US" sz="1200" kern="1200" dirty="0">
                          <a:solidFill>
                            <a:schemeClr val="dk1"/>
                          </a:solidFill>
                          <a:latin typeface="+mn-lt"/>
                          <a:ea typeface="+mn-ea"/>
                          <a:cs typeface="+mn-cs"/>
                        </a:rPr>
                        <a:t>) was the Messenger of Allah, so he remembered the words carefully. During his life, Muhammad (</a:t>
                      </a:r>
                      <a:r>
                        <a:rPr lang="en-GB" altLang="en-US" sz="1200" kern="1200" dirty="0" err="1">
                          <a:solidFill>
                            <a:schemeClr val="dk1"/>
                          </a:solidFill>
                          <a:latin typeface="+mn-lt"/>
                          <a:ea typeface="+mn-ea"/>
                          <a:cs typeface="+mn-cs"/>
                        </a:rPr>
                        <a:t>pbuh</a:t>
                      </a:r>
                      <a:r>
                        <a:rPr lang="en-GB" altLang="en-US" sz="1200" kern="1200" dirty="0">
                          <a:solidFill>
                            <a:schemeClr val="dk1"/>
                          </a:solidFill>
                          <a:latin typeface="+mn-lt"/>
                          <a:ea typeface="+mn-ea"/>
                          <a:cs typeface="+mn-cs"/>
                        </a:rPr>
                        <a:t>) was sent many other revelations from Allah for over 23 years. These words make up the Qur’an, the Muslim holy book. </a:t>
                      </a:r>
                      <a:endParaRPr lang="en-GB" sz="1200" kern="1200" dirty="0">
                        <a:solidFill>
                          <a:schemeClr val="dk1"/>
                        </a:solidFill>
                        <a:latin typeface="+mn-lt"/>
                        <a:ea typeface="+mn-ea"/>
                        <a:cs typeface="+mn-cs"/>
                      </a:endParaRP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Muslims treat the Qur’an with a huge amount of respect, as they believe it is from Allah and therefore every word is sacred. The Qur’an is placed on a special wooden stand called a </a:t>
                      </a:r>
                      <a:r>
                        <a:rPr lang="en-GB" sz="1200" kern="1200" dirty="0" err="1">
                          <a:solidFill>
                            <a:schemeClr val="dk1"/>
                          </a:solidFill>
                          <a:latin typeface="+mn-lt"/>
                          <a:ea typeface="+mn-ea"/>
                          <a:cs typeface="+mn-cs"/>
                        </a:rPr>
                        <a:t>rehal</a:t>
                      </a:r>
                      <a:r>
                        <a:rPr lang="en-GB" sz="1200" kern="1200" dirty="0">
                          <a:solidFill>
                            <a:schemeClr val="dk1"/>
                          </a:solidFill>
                          <a:latin typeface="+mn-lt"/>
                          <a:ea typeface="+mn-ea"/>
                          <a:cs typeface="+mn-cs"/>
                        </a:rPr>
                        <a:t> to be read.</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It teaches Muslims how to live good lives.</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It teaches Muslims how to treat other people.</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There are some Muslims who are called the Hafiz. The Hafiz learn parts of the Qur’an by heart to recite to others.</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As well as the Qur’an, the other sacred sources in Islam are the Sunnah (</a:t>
                      </a:r>
                      <a:r>
                        <a:rPr lang="en-GB" sz="1200" kern="1200" dirty="0" err="1">
                          <a:solidFill>
                            <a:schemeClr val="dk1"/>
                          </a:solidFill>
                          <a:latin typeface="+mn-lt"/>
                          <a:ea typeface="+mn-ea"/>
                          <a:cs typeface="+mn-cs"/>
                        </a:rPr>
                        <a:t>soo</a:t>
                      </a:r>
                      <a:r>
                        <a:rPr lang="en-GB" sz="1200" kern="1200" dirty="0">
                          <a:solidFill>
                            <a:schemeClr val="dk1"/>
                          </a:solidFill>
                          <a:latin typeface="+mn-lt"/>
                          <a:ea typeface="+mn-ea"/>
                          <a:cs typeface="+mn-cs"/>
                        </a:rPr>
                        <a:t>-n-uh), which contains the practices and examples of the Prophet Muhammad (PBUH) and Hadith (hah-</a:t>
                      </a:r>
                      <a:r>
                        <a:rPr lang="en-GB" sz="1200" kern="1200" dirty="0" err="1">
                          <a:solidFill>
                            <a:schemeClr val="dk1"/>
                          </a:solidFill>
                          <a:latin typeface="+mn-lt"/>
                          <a:ea typeface="+mn-ea"/>
                          <a:cs typeface="+mn-cs"/>
                        </a:rPr>
                        <a:t>deeth</a:t>
                      </a:r>
                      <a:r>
                        <a:rPr lang="en-GB" sz="1200" kern="1200" dirty="0">
                          <a:solidFill>
                            <a:schemeClr val="dk1"/>
                          </a:solidFill>
                          <a:latin typeface="+mn-lt"/>
                          <a:ea typeface="+mn-ea"/>
                          <a:cs typeface="+mn-cs"/>
                        </a:rPr>
                        <a:t>), which contains the things that Prophet Muhammad (PBUH) said or did.</a:t>
                      </a:r>
                      <a:endParaRPr lang="en-GB" sz="1200" kern="1200" dirty="0">
                        <a:solidFill>
                          <a:schemeClr val="dk1"/>
                        </a:solidFill>
                        <a:latin typeface="+mn-lt"/>
                        <a:ea typeface="+mn-ea"/>
                        <a:cs typeface="+mn-cs"/>
                        <a:sym typeface="Arial"/>
                      </a:endParaRPr>
                    </a:p>
                  </a:txBody>
                  <a:tcPr/>
                </a:tc>
                <a:extLst>
                  <a:ext uri="{0D108BD9-81ED-4DB2-BD59-A6C34878D82A}">
                    <a16:rowId xmlns:a16="http://schemas.microsoft.com/office/drawing/2014/main" val="308260390"/>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2738712685"/>
              </p:ext>
            </p:extLst>
          </p:nvPr>
        </p:nvGraphicFramePr>
        <p:xfrm>
          <a:off x="5403397" y="4189845"/>
          <a:ext cx="5150302" cy="3291840"/>
        </p:xfrm>
        <a:graphic>
          <a:graphicData uri="http://schemas.openxmlformats.org/drawingml/2006/table">
            <a:tbl>
              <a:tblPr firstRow="1" bandRow="1">
                <a:tableStyleId>{93296810-A885-4BE3-A3E7-6D5BEEA58F35}</a:tableStyleId>
              </a:tblPr>
              <a:tblGrid>
                <a:gridCol w="2575151">
                  <a:extLst>
                    <a:ext uri="{9D8B030D-6E8A-4147-A177-3AD203B41FA5}">
                      <a16:colId xmlns:a16="http://schemas.microsoft.com/office/drawing/2014/main" val="1859504901"/>
                    </a:ext>
                  </a:extLst>
                </a:gridCol>
                <a:gridCol w="2575151">
                  <a:extLst>
                    <a:ext uri="{9D8B030D-6E8A-4147-A177-3AD203B41FA5}">
                      <a16:colId xmlns:a16="http://schemas.microsoft.com/office/drawing/2014/main" val="2118016178"/>
                    </a:ext>
                  </a:extLst>
                </a:gridCol>
              </a:tblGrid>
              <a:tr h="244165">
                <a:tc>
                  <a:txBody>
                    <a:bodyPr/>
                    <a:lstStyle/>
                    <a:p>
                      <a:r>
                        <a:rPr lang="en-GB" sz="1200" dirty="0"/>
                        <a:t>Mecca</a:t>
                      </a:r>
                    </a:p>
                  </a:txBody>
                  <a:tcPr/>
                </a:tc>
                <a:tc>
                  <a:txBody>
                    <a:bodyPr/>
                    <a:lstStyle/>
                    <a:p>
                      <a:r>
                        <a:rPr lang="en-GB" sz="1200" dirty="0"/>
                        <a:t>Eid al-</a:t>
                      </a:r>
                      <a:r>
                        <a:rPr lang="en-GB" sz="1200" dirty="0" err="1"/>
                        <a:t>Adha</a:t>
                      </a:r>
                      <a:endParaRPr lang="en-GB" sz="1200" dirty="0"/>
                    </a:p>
                  </a:txBody>
                  <a:tcPr/>
                </a:tc>
                <a:extLst>
                  <a:ext uri="{0D108BD9-81ED-4DB2-BD59-A6C34878D82A}">
                    <a16:rowId xmlns:a16="http://schemas.microsoft.com/office/drawing/2014/main" val="1225438212"/>
                  </a:ext>
                </a:extLst>
              </a:tr>
              <a:tr h="3011365">
                <a:tc>
                  <a:txBody>
                    <a:bodyPr/>
                    <a:lstStyle/>
                    <a:p>
                      <a:pPr>
                        <a:lnSpc>
                          <a:spcPct val="100000"/>
                        </a:lnSpc>
                        <a:spcBef>
                          <a:spcPct val="0"/>
                        </a:spcBef>
                        <a:buFont typeface="Arial" panose="020B0604020202020204" pitchFamily="34" charset="0"/>
                        <a:buNone/>
                      </a:pPr>
                      <a:r>
                        <a:rPr lang="en-GB" altLang="en-US" sz="1200" kern="1200" baseline="0" dirty="0">
                          <a:solidFill>
                            <a:schemeClr val="dk1"/>
                          </a:solidFill>
                          <a:latin typeface="+mn-lt"/>
                          <a:ea typeface="+mn-ea"/>
                          <a:cs typeface="+mn-cs"/>
                        </a:rPr>
                        <a:t>Hajj, Pilgrimage to Mecca</a:t>
                      </a:r>
                    </a:p>
                    <a:p>
                      <a:pPr>
                        <a:lnSpc>
                          <a:spcPct val="100000"/>
                        </a:lnSpc>
                        <a:spcBef>
                          <a:spcPct val="0"/>
                        </a:spcBef>
                        <a:buFont typeface="Arial" panose="020B0604020202020204" pitchFamily="34" charset="0"/>
                        <a:buNone/>
                      </a:pPr>
                      <a:r>
                        <a:rPr lang="en-GB" altLang="en-US" sz="1200" kern="1200" baseline="0" dirty="0">
                          <a:solidFill>
                            <a:schemeClr val="dk1"/>
                          </a:solidFill>
                          <a:latin typeface="+mn-lt"/>
                          <a:ea typeface="+mn-ea"/>
                          <a:cs typeface="+mn-cs"/>
                        </a:rPr>
                        <a:t>Every Muslim is expected to make the journey (pilgrimage) to Mecca at least once in their life (as long as they are well enough  and able to afford it).  This is known as Hajj. Eid al-Adha also takes place during Hajj. </a:t>
                      </a:r>
                    </a:p>
                    <a:p>
                      <a:pPr>
                        <a:lnSpc>
                          <a:spcPct val="100000"/>
                        </a:lnSpc>
                        <a:spcBef>
                          <a:spcPct val="0"/>
                        </a:spcBef>
                        <a:buFont typeface="Arial" panose="020B0604020202020204" pitchFamily="34" charset="0"/>
                        <a:buNone/>
                      </a:pPr>
                      <a:r>
                        <a:rPr lang="en-GB" altLang="en-US" sz="1200" kern="1200" baseline="0" dirty="0">
                          <a:solidFill>
                            <a:schemeClr val="dk1"/>
                          </a:solidFill>
                          <a:latin typeface="+mn-lt"/>
                          <a:ea typeface="+mn-ea"/>
                          <a:cs typeface="+mn-cs"/>
                        </a:rPr>
                        <a:t>Mecca is the heart of Islam and is a very special place to all Muslims.  Every day, Muslims pray in the direction of this city no matter where they are in the world.</a:t>
                      </a:r>
                    </a:p>
                    <a:p>
                      <a:r>
                        <a:rPr lang="en-GB" sz="1200" dirty="0"/>
                        <a:t>Sometimes, Muslim</a:t>
                      </a:r>
                      <a:r>
                        <a:rPr lang="en-GB" sz="1200" baseline="0" dirty="0"/>
                        <a:t> perform the lesser pilgrimage called Umrah which can take place at any time, the rest of the year. </a:t>
                      </a:r>
                      <a:endParaRPr lang="en-GB" sz="1200" dirty="0"/>
                    </a:p>
                  </a:txBody>
                  <a:tcPr/>
                </a:tc>
                <a:tc>
                  <a:txBody>
                    <a:bodyPr/>
                    <a:lstStyle/>
                    <a:p>
                      <a:r>
                        <a:rPr lang="en-GB" sz="1200" b="0" i="0" u="none" strike="noStrike" dirty="0">
                          <a:solidFill>
                            <a:srgbClr val="000000"/>
                          </a:solidFill>
                          <a:effectLst/>
                        </a:rPr>
                        <a:t>Eid al-</a:t>
                      </a:r>
                      <a:r>
                        <a:rPr lang="en-GB" sz="1200" b="0" i="0" u="none" strike="noStrike" dirty="0" err="1">
                          <a:solidFill>
                            <a:srgbClr val="000000"/>
                          </a:solidFill>
                          <a:effectLst/>
                        </a:rPr>
                        <a:t>adha</a:t>
                      </a:r>
                      <a:r>
                        <a:rPr lang="en-GB" sz="1200" b="0" i="0" u="none" strike="noStrike" dirty="0">
                          <a:solidFill>
                            <a:srgbClr val="000000"/>
                          </a:solidFill>
                          <a:effectLst/>
                        </a:rPr>
                        <a:t> means</a:t>
                      </a:r>
                      <a:r>
                        <a:rPr lang="en-GB" sz="1200" b="0" i="0" u="none" strike="noStrike" baseline="0" dirty="0">
                          <a:solidFill>
                            <a:srgbClr val="000000"/>
                          </a:solidFill>
                          <a:effectLst/>
                        </a:rPr>
                        <a:t> ‘Feast of the Sacrifice.’ It is a celebration of the Prophet Ibrahim’s (</a:t>
                      </a:r>
                      <a:r>
                        <a:rPr lang="en-GB" sz="1200" b="0" i="0" u="none" strike="noStrike" baseline="0" dirty="0" err="1">
                          <a:solidFill>
                            <a:srgbClr val="000000"/>
                          </a:solidFill>
                          <a:effectLst/>
                        </a:rPr>
                        <a:t>pbuh</a:t>
                      </a:r>
                      <a:r>
                        <a:rPr lang="en-GB" sz="1200" b="0" i="0" u="none" strike="noStrike" baseline="0" dirty="0">
                          <a:solidFill>
                            <a:srgbClr val="000000"/>
                          </a:solidFill>
                          <a:effectLst/>
                        </a:rPr>
                        <a:t>) willingness to sacrifice his son, </a:t>
                      </a:r>
                      <a:r>
                        <a:rPr lang="en-GB" sz="1200" b="0" i="0" u="none" strike="noStrike" baseline="0" dirty="0" err="1">
                          <a:solidFill>
                            <a:srgbClr val="000000"/>
                          </a:solidFill>
                          <a:effectLst/>
                        </a:rPr>
                        <a:t>Isma’il</a:t>
                      </a:r>
                      <a:r>
                        <a:rPr lang="en-GB" sz="1200" b="0" i="0" u="none" strike="noStrike" baseline="0" dirty="0">
                          <a:solidFill>
                            <a:srgbClr val="000000"/>
                          </a:solidFill>
                          <a:effectLst/>
                        </a:rPr>
                        <a:t>, to show Allah the strength of his faith. Ibrahim was willing to give up </a:t>
                      </a:r>
                      <a:r>
                        <a:rPr lang="en-GB" sz="1200" b="0" i="0" u="none" strike="noStrike" baseline="0" dirty="0" err="1">
                          <a:solidFill>
                            <a:srgbClr val="000000"/>
                          </a:solidFill>
                          <a:effectLst/>
                        </a:rPr>
                        <a:t>Ismai’l</a:t>
                      </a:r>
                      <a:r>
                        <a:rPr lang="en-GB" sz="1200" b="0" i="0" u="none" strike="noStrike" baseline="0" dirty="0">
                          <a:solidFill>
                            <a:srgbClr val="000000"/>
                          </a:solidFill>
                          <a:effectLst/>
                        </a:rPr>
                        <a:t>, his favourite person in the world, to show Allah his devotion. </a:t>
                      </a:r>
                    </a:p>
                    <a:p>
                      <a:r>
                        <a:rPr lang="en-US" altLang="en-US" sz="1200" dirty="0">
                          <a:solidFill>
                            <a:schemeClr val="tx1"/>
                          </a:solidFill>
                        </a:rPr>
                        <a:t>Because God replaced Ibrahim’s sacrifice of </a:t>
                      </a:r>
                      <a:r>
                        <a:rPr lang="en-US" altLang="en-US" sz="1200" dirty="0" err="1">
                          <a:solidFill>
                            <a:schemeClr val="tx1"/>
                          </a:solidFill>
                        </a:rPr>
                        <a:t>Isma'il</a:t>
                      </a:r>
                      <a:r>
                        <a:rPr lang="en-US" altLang="en-US" sz="1200" dirty="0">
                          <a:solidFill>
                            <a:schemeClr val="tx1"/>
                          </a:solidFill>
                        </a:rPr>
                        <a:t> with a ram, many Muslims sacrifice a similar animal during </a:t>
                      </a:r>
                      <a:r>
                        <a:rPr lang="en-US" altLang="en-US" sz="1200" dirty="0" err="1">
                          <a:solidFill>
                            <a:schemeClr val="tx1"/>
                          </a:solidFill>
                        </a:rPr>
                        <a:t>Eid</a:t>
                      </a:r>
                      <a:r>
                        <a:rPr lang="en-US" altLang="en-US" sz="1200" dirty="0">
                          <a:solidFill>
                            <a:schemeClr val="tx1"/>
                          </a:solidFill>
                        </a:rPr>
                        <a:t> al-</a:t>
                      </a:r>
                      <a:r>
                        <a:rPr lang="en-US" altLang="en-US" sz="1200" dirty="0" err="1">
                          <a:solidFill>
                            <a:schemeClr val="tx1"/>
                          </a:solidFill>
                        </a:rPr>
                        <a:t>Adha</a:t>
                      </a:r>
                      <a:r>
                        <a:rPr lang="en-US" altLang="en-US" sz="1200" dirty="0">
                          <a:solidFill>
                            <a:schemeClr val="tx1"/>
                          </a:solidFill>
                        </a:rPr>
                        <a:t>.</a:t>
                      </a:r>
                      <a:r>
                        <a:rPr lang="en-US" altLang="en-US" sz="1200" baseline="0" dirty="0">
                          <a:solidFill>
                            <a:schemeClr val="tx1"/>
                          </a:solidFill>
                        </a:rPr>
                        <a:t> </a:t>
                      </a:r>
                      <a:r>
                        <a:rPr lang="en-US" altLang="en-US" sz="1200" dirty="0">
                          <a:solidFill>
                            <a:schemeClr val="tx1"/>
                          </a:solidFill>
                        </a:rPr>
                        <a:t>If they can afford it, Muslims sacrifice a sheep, a ram, a camel or a cow during </a:t>
                      </a:r>
                      <a:r>
                        <a:rPr lang="en-US" altLang="en-US" sz="1200" dirty="0" err="1">
                          <a:solidFill>
                            <a:schemeClr val="tx1"/>
                          </a:solidFill>
                        </a:rPr>
                        <a:t>Eid</a:t>
                      </a:r>
                      <a:r>
                        <a:rPr lang="en-US" altLang="en-US" sz="1200" dirty="0">
                          <a:solidFill>
                            <a:schemeClr val="tx1"/>
                          </a:solidFill>
                        </a:rPr>
                        <a:t> al-</a:t>
                      </a:r>
                      <a:r>
                        <a:rPr lang="en-US" altLang="en-US" sz="1200" dirty="0" err="1">
                          <a:solidFill>
                            <a:schemeClr val="tx1"/>
                          </a:solidFill>
                        </a:rPr>
                        <a:t>Adha</a:t>
                      </a:r>
                      <a:r>
                        <a:rPr lang="en-US" altLang="en-US" sz="1200" dirty="0">
                          <a:solidFill>
                            <a:schemeClr val="tx1"/>
                          </a:solidFill>
                        </a:rPr>
                        <a:t>. They share</a:t>
                      </a:r>
                      <a:r>
                        <a:rPr lang="en-US" altLang="en-US" sz="1200" baseline="0" dirty="0">
                          <a:solidFill>
                            <a:schemeClr val="tx1"/>
                          </a:solidFill>
                        </a:rPr>
                        <a:t> this with the poor. </a:t>
                      </a:r>
                      <a:endParaRPr lang="en-US" altLang="en-US" sz="1200" dirty="0">
                        <a:solidFill>
                          <a:schemeClr val="tx1"/>
                        </a:solidFill>
                      </a:endParaRPr>
                    </a:p>
                  </a:txBody>
                  <a:tcPr/>
                </a:tc>
                <a:extLst>
                  <a:ext uri="{0D108BD9-81ED-4DB2-BD59-A6C34878D82A}">
                    <a16:rowId xmlns:a16="http://schemas.microsoft.com/office/drawing/2014/main" val="308260390"/>
                  </a:ext>
                </a:extLst>
              </a:tr>
            </a:tbl>
          </a:graphicData>
        </a:graphic>
      </p:graphicFrame>
      <p:pic>
        <p:nvPicPr>
          <p:cNvPr id="9" name="Picture 3"/>
          <p:cNvPicPr>
            <a:picLocks noChangeAspect="1"/>
          </p:cNvPicPr>
          <p:nvPr/>
        </p:nvPicPr>
        <p:blipFill>
          <a:blip r:embed="rId6" cstate="print">
            <a:extLst>
              <a:ext uri="{28A0092B-C50C-407E-A947-70E740481C1C}">
                <a14:useLocalDpi xmlns:a14="http://schemas.microsoft.com/office/drawing/2010/main" val="0"/>
              </a:ext>
            </a:extLst>
          </a:blip>
          <a:srcRect l="8366" t="5360" b="2068"/>
          <a:stretch>
            <a:fillRect/>
          </a:stretch>
        </p:blipFill>
        <p:spPr bwMode="auto">
          <a:xfrm>
            <a:off x="3078827" y="6534409"/>
            <a:ext cx="1321723" cy="910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4" descr="A book on a stand&#10;&#10;Description automatically generated">
            <a:extLst>
              <a:ext uri="{FF2B5EF4-FFF2-40B4-BE49-F238E27FC236}">
                <a16:creationId xmlns:a16="http://schemas.microsoft.com/office/drawing/2014/main" id="{8CAB98C8-6A7A-1915-FA4A-5CA1C24C587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981659">
            <a:off x="24681" y="1232624"/>
            <a:ext cx="649495" cy="514212"/>
          </a:xfrm>
          <a:prstGeom prst="rect">
            <a:avLst/>
          </a:prstGeom>
        </p:spPr>
      </p:pic>
      <p:sp>
        <p:nvSpPr>
          <p:cNvPr id="32" name="TextBox 21"/>
          <p:cNvSpPr txBox="1">
            <a:spLocks noChangeArrowheads="1"/>
          </p:cNvSpPr>
          <p:nvPr/>
        </p:nvSpPr>
        <p:spPr bwMode="auto">
          <a:xfrm>
            <a:off x="484720" y="3482047"/>
            <a:ext cx="692063" cy="40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endParaRPr lang="en-GB" altLang="en-US" sz="500" dirty="0">
              <a:latin typeface="Arial" panose="020B0604020202020204" pitchFamily="34" charset="0"/>
              <a:cs typeface="Arial" panose="020B0604020202020204" pitchFamily="34" charset="0"/>
            </a:endParaRPr>
          </a:p>
        </p:txBody>
      </p:sp>
      <p:pic>
        <p:nvPicPr>
          <p:cNvPr id="36" name="Picture 3"/>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61070" y="6698118"/>
            <a:ext cx="1412375" cy="633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4"/>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695642" y="6587430"/>
            <a:ext cx="1260988" cy="744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pic>
      <p:graphicFrame>
        <p:nvGraphicFramePr>
          <p:cNvPr id="38" name="Table 37"/>
          <p:cNvGraphicFramePr>
            <a:graphicFrameLocks noGrp="1"/>
          </p:cNvGraphicFramePr>
          <p:nvPr>
            <p:extLst>
              <p:ext uri="{D42A27DB-BD31-4B8C-83A1-F6EECF244321}">
                <p14:modId xmlns:p14="http://schemas.microsoft.com/office/powerpoint/2010/main" val="1583610441"/>
              </p:ext>
            </p:extLst>
          </p:nvPr>
        </p:nvGraphicFramePr>
        <p:xfrm>
          <a:off x="5403399" y="648389"/>
          <a:ext cx="5150301" cy="3474720"/>
        </p:xfrm>
        <a:graphic>
          <a:graphicData uri="http://schemas.openxmlformats.org/drawingml/2006/table">
            <a:tbl>
              <a:tblPr firstRow="1" bandRow="1">
                <a:tableStyleId>{93296810-A885-4BE3-A3E7-6D5BEEA58F35}</a:tableStyleId>
              </a:tblPr>
              <a:tblGrid>
                <a:gridCol w="5150301">
                  <a:extLst>
                    <a:ext uri="{9D8B030D-6E8A-4147-A177-3AD203B41FA5}">
                      <a16:colId xmlns:a16="http://schemas.microsoft.com/office/drawing/2014/main" val="1859504901"/>
                    </a:ext>
                  </a:extLst>
                </a:gridCol>
              </a:tblGrid>
              <a:tr h="258457">
                <a:tc>
                  <a:txBody>
                    <a:bodyPr/>
                    <a:lstStyle/>
                    <a:p>
                      <a:r>
                        <a:rPr lang="en-GB" sz="1200" dirty="0"/>
                        <a:t>Ramadan and Eid</a:t>
                      </a:r>
                      <a:r>
                        <a:rPr lang="en-GB" sz="1200" baseline="0" dirty="0"/>
                        <a:t> Al-</a:t>
                      </a:r>
                      <a:r>
                        <a:rPr lang="en-GB" sz="1200" baseline="0" dirty="0" err="1"/>
                        <a:t>Fitr</a:t>
                      </a:r>
                      <a:endParaRPr lang="en-GB" sz="1200" dirty="0"/>
                    </a:p>
                  </a:txBody>
                  <a:tcPr/>
                </a:tc>
                <a:extLst>
                  <a:ext uri="{0D108BD9-81ED-4DB2-BD59-A6C34878D82A}">
                    <a16:rowId xmlns:a16="http://schemas.microsoft.com/office/drawing/2014/main" val="1225438212"/>
                  </a:ext>
                </a:extLst>
              </a:tr>
              <a:tr h="3187634">
                <a:tc>
                  <a:txBody>
                    <a:bodyPr/>
                    <a:lstStyle/>
                    <a:p>
                      <a:r>
                        <a:rPr lang="en-GB" sz="1200" b="0" i="0" u="none" strike="noStrike" dirty="0">
                          <a:solidFill>
                            <a:srgbClr val="000000"/>
                          </a:solidFill>
                          <a:effectLst/>
                        </a:rPr>
                        <a:t>Throughout the month of Ramadan, </a:t>
                      </a:r>
                      <a:r>
                        <a:rPr lang="en-GB" sz="1200" dirty="0">
                          <a:solidFill>
                            <a:srgbClr val="000000"/>
                          </a:solidFill>
                        </a:rPr>
                        <a:t>Muslims (from around the age of 14) don't eat or drink daylight </a:t>
                      </a:r>
                      <a:r>
                        <a:rPr lang="en-GB" sz="1200" b="0" i="0" u="none" strike="noStrike" dirty="0">
                          <a:solidFill>
                            <a:srgbClr val="000000"/>
                          </a:solidFill>
                          <a:effectLst/>
                        </a:rPr>
                        <a:t>hours. Ramadan marks the month the Qur’an (Muslim holy book) was first revealed to the Prophet Muhammad (</a:t>
                      </a:r>
                      <a:r>
                        <a:rPr lang="en-GB" sz="1200" b="0" i="0" u="none" strike="noStrike" dirty="0" err="1">
                          <a:solidFill>
                            <a:srgbClr val="000000"/>
                          </a:solidFill>
                          <a:effectLst/>
                        </a:rPr>
                        <a:t>pbuh</a:t>
                      </a:r>
                      <a:r>
                        <a:rPr lang="en-GB" sz="1200" b="0" i="0" u="none" strike="noStrike" dirty="0">
                          <a:solidFill>
                            <a:srgbClr val="000000"/>
                          </a:solidFill>
                          <a:effectLst/>
                        </a:rPr>
                        <a:t>).</a:t>
                      </a:r>
                      <a:r>
                        <a:rPr lang="en-GB" sz="1200" b="0" i="0" u="none" strike="noStrike" baseline="0" dirty="0">
                          <a:solidFill>
                            <a:srgbClr val="000000"/>
                          </a:solidFill>
                          <a:effectLst/>
                        </a:rPr>
                        <a:t> </a:t>
                      </a:r>
                      <a:r>
                        <a:rPr lang="en-GB" sz="1200" b="0" i="0" u="none" strike="noStrike" dirty="0">
                          <a:solidFill>
                            <a:srgbClr val="000000"/>
                          </a:solidFill>
                          <a:effectLst/>
                        </a:rPr>
                        <a:t>It is the holiest time of the year and begins the morning after the crescent moon.</a:t>
                      </a:r>
                      <a:endParaRPr lang="en-GB" sz="1200" dirty="0"/>
                    </a:p>
                    <a:p>
                      <a:r>
                        <a:rPr lang="en-GB" sz="1200" b="0" i="0" u="none" strike="noStrike" dirty="0">
                          <a:solidFill>
                            <a:srgbClr val="000000"/>
                          </a:solidFill>
                          <a:effectLst/>
                        </a:rPr>
                        <a:t>Muslims show their commitment and dedication to the Islamic faith by fasting during Ramadan. It helps them to practise patience and to feel closer</a:t>
                      </a:r>
                      <a:r>
                        <a:rPr lang="en-GB" sz="1200" b="0" i="0" u="none" strike="noStrike" baseline="0" dirty="0">
                          <a:solidFill>
                            <a:srgbClr val="000000"/>
                          </a:solidFill>
                          <a:effectLst/>
                        </a:rPr>
                        <a:t> </a:t>
                      </a:r>
                      <a:r>
                        <a:rPr lang="en-GB" sz="1200" b="0" i="0" u="none" strike="noStrike" dirty="0">
                          <a:solidFill>
                            <a:srgbClr val="000000"/>
                          </a:solidFill>
                          <a:effectLst/>
                        </a:rPr>
                        <a:t>to Allah. </a:t>
                      </a:r>
                      <a:endParaRPr lang="en-GB" sz="1200" dirty="0">
                        <a:solidFill>
                          <a:schemeClr val="tx1"/>
                        </a:solidFill>
                      </a:endParaRPr>
                    </a:p>
                    <a:p>
                      <a:r>
                        <a:rPr lang="en-GB" sz="1200" b="0" i="0" u="none" strike="noStrike" dirty="0">
                          <a:solidFill>
                            <a:srgbClr val="000000"/>
                          </a:solidFill>
                          <a:effectLst/>
                        </a:rPr>
                        <a:t>Muslims can eat a very early breakfast before sunrise, also called the </a:t>
                      </a:r>
                      <a:r>
                        <a:rPr lang="en-GB" sz="1200" b="0" i="0" u="none" strike="noStrike" dirty="0" err="1">
                          <a:solidFill>
                            <a:srgbClr val="000000"/>
                          </a:solidFill>
                          <a:effectLst/>
                        </a:rPr>
                        <a:t>Suhoor</a:t>
                      </a:r>
                      <a:r>
                        <a:rPr lang="en-GB" sz="1200" b="0" i="0" u="none" strike="noStrike" dirty="0">
                          <a:solidFill>
                            <a:srgbClr val="000000"/>
                          </a:solidFill>
                          <a:effectLst/>
                        </a:rPr>
                        <a:t>.</a:t>
                      </a:r>
                      <a:r>
                        <a:rPr lang="en-GB" sz="1200" b="0" i="0" u="none" strike="noStrike" baseline="0" dirty="0">
                          <a:solidFill>
                            <a:srgbClr val="000000"/>
                          </a:solidFill>
                          <a:effectLst/>
                        </a:rPr>
                        <a:t> </a:t>
                      </a:r>
                      <a:r>
                        <a:rPr lang="en-GB" sz="1200" b="0" i="0" u="none" strike="noStrike" dirty="0">
                          <a:solidFill>
                            <a:srgbClr val="1C1C1C"/>
                          </a:solidFill>
                          <a:effectLst/>
                        </a:rPr>
                        <a:t>As the sun sets, Muslims break their fast with dates and water. Then, a prayer is said. Once the sun has set, Muslims eat a larger meal. </a:t>
                      </a:r>
                      <a:endParaRPr lang="en-GB" sz="1200" b="0" dirty="0">
                        <a:effectLst/>
                      </a:endParaRPr>
                    </a:p>
                    <a:p>
                      <a:pPr marL="0" marR="0" indent="0" algn="l" defTabSz="1007943" rtl="0" eaLnBrk="1" fontAlgn="auto" latinLnBrk="0" hangingPunct="1">
                        <a:lnSpc>
                          <a:spcPct val="100000"/>
                        </a:lnSpc>
                        <a:spcBef>
                          <a:spcPts val="0"/>
                        </a:spcBef>
                        <a:spcAft>
                          <a:spcPts val="0"/>
                        </a:spcAft>
                        <a:buClrTx/>
                        <a:buSzTx/>
                        <a:buFontTx/>
                        <a:buNone/>
                        <a:tabLst/>
                        <a:defRPr/>
                      </a:pPr>
                      <a:endParaRPr lang="en-GB" sz="1200" b="0" i="0" u="none" strike="noStrike" dirty="0">
                        <a:solidFill>
                          <a:srgbClr val="1C1C1C"/>
                        </a:solidFill>
                        <a:effectLst/>
                      </a:endParaRPr>
                    </a:p>
                    <a:p>
                      <a:pPr marL="0" marR="0" indent="0" algn="l" defTabSz="1007943" rtl="0" eaLnBrk="1" fontAlgn="auto" latinLnBrk="0" hangingPunct="1">
                        <a:lnSpc>
                          <a:spcPct val="100000"/>
                        </a:lnSpc>
                        <a:spcBef>
                          <a:spcPts val="0"/>
                        </a:spcBef>
                        <a:spcAft>
                          <a:spcPts val="0"/>
                        </a:spcAft>
                        <a:buClrTx/>
                        <a:buSzTx/>
                        <a:buFontTx/>
                        <a:buNone/>
                        <a:tabLst/>
                        <a:defRPr/>
                      </a:pPr>
                      <a:r>
                        <a:rPr lang="en-GB" sz="1200" b="0" i="0" u="none" strike="noStrike" dirty="0">
                          <a:solidFill>
                            <a:srgbClr val="1C1C1C"/>
                          </a:solidFill>
                          <a:effectLst/>
                        </a:rPr>
                        <a:t>Ramadan isn’t just about fasting. Many Muslims spend more time praying and reading the Qur’an. It’s </a:t>
                      </a:r>
                      <a:r>
                        <a:rPr lang="en-GB" sz="1200" b="0" i="0" u="none" strike="noStrike" kern="1200" dirty="0">
                          <a:solidFill>
                            <a:srgbClr val="1C1C1C"/>
                          </a:solidFill>
                          <a:effectLst/>
                          <a:latin typeface="+mn-lt"/>
                          <a:ea typeface="+mn-ea"/>
                          <a:cs typeface="+mn-cs"/>
                        </a:rPr>
                        <a:t>also a time to give up bad habits and to do good deeds                                                for others, e.g. donating your time or  money to help a charity. The end of                                         Ramadan is marked by one of the holiest festivals of the year - Eid Al-</a:t>
                      </a:r>
                      <a:r>
                        <a:rPr lang="en-GB" sz="1200" b="0" i="0" u="none" strike="noStrike" kern="1200" dirty="0" err="1">
                          <a:solidFill>
                            <a:srgbClr val="1C1C1C"/>
                          </a:solidFill>
                          <a:effectLst/>
                          <a:latin typeface="+mn-lt"/>
                          <a:ea typeface="+mn-ea"/>
                          <a:cs typeface="+mn-cs"/>
                        </a:rPr>
                        <a:t>Fitr</a:t>
                      </a:r>
                      <a:r>
                        <a:rPr lang="en-GB" sz="1200" b="0" i="0" u="none" strike="noStrike" kern="1200" dirty="0">
                          <a:solidFill>
                            <a:srgbClr val="1C1C1C"/>
                          </a:solidFill>
                          <a:effectLst/>
                          <a:latin typeface="+mn-lt"/>
                          <a:ea typeface="+mn-ea"/>
                          <a:cs typeface="+mn-cs"/>
                        </a:rPr>
                        <a:t>.</a:t>
                      </a:r>
                    </a:p>
                    <a:p>
                      <a:pPr marL="0" marR="0" indent="0" algn="l" defTabSz="1007943" rtl="0" eaLnBrk="1" fontAlgn="auto" latinLnBrk="0" hangingPunct="1">
                        <a:lnSpc>
                          <a:spcPct val="100000"/>
                        </a:lnSpc>
                        <a:spcBef>
                          <a:spcPts val="0"/>
                        </a:spcBef>
                        <a:spcAft>
                          <a:spcPts val="0"/>
                        </a:spcAft>
                        <a:buClrTx/>
                        <a:buSzTx/>
                        <a:buFontTx/>
                        <a:buNone/>
                        <a:tabLst/>
                        <a:defRPr/>
                      </a:pPr>
                      <a:r>
                        <a:rPr lang="en-GB" altLang="en-US" sz="1200" b="0" i="0" u="none" strike="noStrike" kern="1200" dirty="0">
                          <a:solidFill>
                            <a:srgbClr val="1C1C1C"/>
                          </a:solidFill>
                          <a:effectLst/>
                          <a:latin typeface="+mn-lt"/>
                          <a:ea typeface="+mn-ea"/>
                          <a:cs typeface="+mn-cs"/>
                        </a:rPr>
                        <a:t>On this day, Muslims wear their best clothes and decorate their homes. There are special services in the mosque (place of worship), celebrations in the street and food eaten in the daytime.</a:t>
                      </a:r>
                    </a:p>
                  </a:txBody>
                  <a:tcPr/>
                </a:tc>
                <a:extLst>
                  <a:ext uri="{0D108BD9-81ED-4DB2-BD59-A6C34878D82A}">
                    <a16:rowId xmlns:a16="http://schemas.microsoft.com/office/drawing/2014/main" val="308260390"/>
                  </a:ext>
                </a:extLst>
              </a:tr>
            </a:tbl>
          </a:graphicData>
        </a:graphic>
      </p:graphicFrame>
      <p:pic>
        <p:nvPicPr>
          <p:cNvPr id="26" name="Picture 25">
            <a:extLst>
              <a:ext uri="{FF2B5EF4-FFF2-40B4-BE49-F238E27FC236}">
                <a16:creationId xmlns:a16="http://schemas.microsoft.com/office/drawing/2014/main" id="{0676140F-3858-42FD-A6FE-5E29424E6514}"/>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9648197" y="3868600"/>
            <a:ext cx="905502" cy="640294"/>
          </a:xfrm>
          <a:prstGeom prst="rect">
            <a:avLst/>
          </a:prstGeom>
        </p:spPr>
      </p:pic>
    </p:spTree>
    <p:extLst>
      <p:ext uri="{BB962C8B-B14F-4D97-AF65-F5344CB8AC3E}">
        <p14:creationId xmlns:p14="http://schemas.microsoft.com/office/powerpoint/2010/main" val="164449215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4328</TotalTime>
  <Words>1416</Words>
  <Application>Microsoft Office PowerPoint</Application>
  <PresentationFormat>Custom</PresentationFormat>
  <Paragraphs>81</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Arial</vt:lpstr>
      <vt:lpstr>Calibri</vt:lpstr>
      <vt:lpstr>Calibri Light</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90</cp:revision>
  <cp:lastPrinted>2024-03-27T09:38:56Z</cp:lastPrinted>
  <dcterms:created xsi:type="dcterms:W3CDTF">2023-11-14T15:55:26Z</dcterms:created>
  <dcterms:modified xsi:type="dcterms:W3CDTF">2025-05-07T13:04:38Z</dcterms:modified>
</cp:coreProperties>
</file>