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61"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1AD47"/>
    <a:srgbClr val="D6E3D0"/>
    <a:srgbClr val="EBF2E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0" d="100"/>
          <a:sy n="80" d="100"/>
        </p:scale>
        <p:origin x="1022"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27/03/2024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27/03/2024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27/03/2024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27/03/2024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27/03/2024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27/03/2024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27/03/2024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27/03/2024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27/03/2024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27/03/2024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27/03/2024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27/03/2024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image" Target="../media/image13.png"/><Relationship Id="rId3" Type="http://schemas.microsoft.com/office/2007/relationships/hdphoto" Target="../media/hdphoto1.wdp"/><Relationship Id="rId7" Type="http://schemas.openxmlformats.org/officeDocument/2006/relationships/image" Target="../media/image7.png"/><Relationship Id="rId12" Type="http://schemas.openxmlformats.org/officeDocument/2006/relationships/image" Target="../media/image12.png"/><Relationship Id="rId2" Type="http://schemas.openxmlformats.org/officeDocument/2006/relationships/image" Target="../media/image1.png"/><Relationship Id="rId16" Type="http://schemas.openxmlformats.org/officeDocument/2006/relationships/image" Target="../media/image16.png"/><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png"/><Relationship Id="rId5" Type="http://schemas.openxmlformats.org/officeDocument/2006/relationships/image" Target="../media/image5.png"/><Relationship Id="rId15" Type="http://schemas.openxmlformats.org/officeDocument/2006/relationships/image" Target="../media/image15.png"/><Relationship Id="rId10" Type="http://schemas.openxmlformats.org/officeDocument/2006/relationships/image" Target="../media/image10.png"/><Relationship Id="rId4" Type="http://schemas.openxmlformats.org/officeDocument/2006/relationships/image" Target="../media/image4.jpeg"/><Relationship Id="rId9" Type="http://schemas.openxmlformats.org/officeDocument/2006/relationships/image" Target="../media/image9.png"/><Relationship Id="rId1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2763544955"/>
              </p:ext>
            </p:extLst>
          </p:nvPr>
        </p:nvGraphicFramePr>
        <p:xfrm>
          <a:off x="6858000" y="637884"/>
          <a:ext cx="3773594" cy="6763997"/>
        </p:xfrm>
        <a:graphic>
          <a:graphicData uri="http://schemas.openxmlformats.org/drawingml/2006/table">
            <a:tbl>
              <a:tblPr firstRow="1" bandRow="1">
                <a:tableStyleId>{93296810-A885-4BE3-A3E7-6D5BEEA58F35}</a:tableStyleId>
              </a:tblPr>
              <a:tblGrid>
                <a:gridCol w="1066800">
                  <a:extLst>
                    <a:ext uri="{9D8B030D-6E8A-4147-A177-3AD203B41FA5}">
                      <a16:colId xmlns:a16="http://schemas.microsoft.com/office/drawing/2014/main" val="1630223619"/>
                    </a:ext>
                  </a:extLst>
                </a:gridCol>
                <a:gridCol w="2706794">
                  <a:extLst>
                    <a:ext uri="{9D8B030D-6E8A-4147-A177-3AD203B41FA5}">
                      <a16:colId xmlns:a16="http://schemas.microsoft.com/office/drawing/2014/main" val="1922709769"/>
                    </a:ext>
                  </a:extLst>
                </a:gridCol>
              </a:tblGrid>
              <a:tr h="249420">
                <a:tc gridSpan="2">
                  <a:txBody>
                    <a:bodyPr/>
                    <a:lstStyle/>
                    <a:p>
                      <a:r>
                        <a:rPr lang="en-GB" sz="1200" dirty="0"/>
                        <a:t>Key Vocabulary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extLst>
                  <a:ext uri="{0D108BD9-81ED-4DB2-BD59-A6C34878D82A}">
                    <a16:rowId xmlns:a16="http://schemas.microsoft.com/office/drawing/2014/main" val="3292632100"/>
                  </a:ext>
                </a:extLst>
              </a:tr>
              <a:tr h="553739">
                <a:tc>
                  <a:txBody>
                    <a:bodyPr/>
                    <a:lstStyle/>
                    <a:p>
                      <a:r>
                        <a:rPr lang="en-GB" sz="1200" i="0" dirty="0" smtClean="0"/>
                        <a:t>excavate</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verb. </a:t>
                      </a:r>
                      <a:r>
                        <a:rPr lang="en-GB" sz="1200" i="0" dirty="0" smtClean="0"/>
                        <a:t>To make (a hole or channel) by digging.</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99902591"/>
                  </a:ext>
                </a:extLst>
              </a:tr>
              <a:tr h="613247">
                <a:tc>
                  <a:txBody>
                    <a:bodyPr/>
                    <a:lstStyle/>
                    <a:p>
                      <a:r>
                        <a:rPr lang="en-GB" sz="1200" i="0" dirty="0" smtClean="0"/>
                        <a:t>hieroglyphics</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1" baseline="0" dirty="0" smtClean="0"/>
                        <a:t> </a:t>
                      </a:r>
                      <a:r>
                        <a:rPr lang="en-GB" sz="1200" dirty="0" smtClean="0"/>
                        <a:t>A system of writing that consists of pictures and symbols (hieroglyphs) instead of letters.</a:t>
                      </a:r>
                      <a:endParaRPr lang="en-GB" sz="1200" i="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582818429"/>
                  </a:ext>
                </a:extLst>
              </a:tr>
              <a:tr h="318607">
                <a:tc>
                  <a:txBody>
                    <a:bodyPr/>
                    <a:lstStyle/>
                    <a:p>
                      <a:r>
                        <a:rPr lang="en-GB" sz="1200" i="0" dirty="0" smtClean="0"/>
                        <a:t>merchant</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1" baseline="0" dirty="0" smtClean="0"/>
                        <a:t> </a:t>
                      </a:r>
                      <a:r>
                        <a:rPr lang="en-GB" sz="1200" i="0" dirty="0" smtClean="0"/>
                        <a:t>A</a:t>
                      </a:r>
                      <a:r>
                        <a:rPr lang="en-GB" sz="1200" i="0" baseline="0" dirty="0" smtClean="0"/>
                        <a:t> person involved in trade or business.</a:t>
                      </a:r>
                      <a:endParaRPr lang="en-GB" sz="1200" i="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2136618"/>
                  </a:ext>
                </a:extLst>
              </a:tr>
              <a:tr h="581981">
                <a:tc>
                  <a:txBody>
                    <a:bodyPr/>
                    <a:lstStyle/>
                    <a:p>
                      <a:r>
                        <a:rPr lang="en-GB" sz="1200" i="0" dirty="0" smtClean="0"/>
                        <a:t>mummy</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1" baseline="0" dirty="0" smtClean="0"/>
                        <a:t> </a:t>
                      </a:r>
                      <a:r>
                        <a:rPr lang="en-GB" sz="1200" i="0" baseline="0" dirty="0" smtClean="0"/>
                        <a:t>A</a:t>
                      </a:r>
                      <a:r>
                        <a:rPr lang="en-GB" sz="1200" i="0" dirty="0" smtClean="0"/>
                        <a:t> body of a human being or animal that has been ceremonially preserved by removal of the internal organs, treatment with natron and resin, and wrapping in bandages.</a:t>
                      </a:r>
                      <a:endParaRPr lang="en-GB" sz="1200" i="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354619420"/>
                  </a:ext>
                </a:extLst>
              </a:tr>
              <a:tr h="507637">
                <a:tc>
                  <a:txBody>
                    <a:bodyPr/>
                    <a:lstStyle/>
                    <a:p>
                      <a:r>
                        <a:rPr lang="en-GB" sz="1200" i="0" dirty="0" smtClean="0"/>
                        <a:t>The Nile</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1" baseline="0" dirty="0" smtClean="0"/>
                        <a:t> </a:t>
                      </a:r>
                      <a:r>
                        <a:rPr lang="en-GB" sz="1200" dirty="0" smtClean="0"/>
                        <a:t>A river that runs through Egypt. It was essential to life in ancient Egypt</a:t>
                      </a:r>
                      <a:endParaRPr lang="en-GB" sz="1200" i="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17395994"/>
                  </a:ext>
                </a:extLst>
              </a:tr>
              <a:tr h="581981">
                <a:tc>
                  <a:txBody>
                    <a:bodyPr/>
                    <a:lstStyle/>
                    <a:p>
                      <a:r>
                        <a:rPr lang="en-GB" sz="1200" i="0" dirty="0" smtClean="0"/>
                        <a:t>scarab</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1" baseline="0" dirty="0" smtClean="0"/>
                        <a:t> </a:t>
                      </a:r>
                      <a:r>
                        <a:rPr lang="en-GB" sz="1200" i="0" baseline="0" dirty="0" smtClean="0"/>
                        <a:t>A</a:t>
                      </a:r>
                      <a:r>
                        <a:rPr lang="en-GB" sz="1200" i="0" dirty="0" smtClean="0"/>
                        <a:t>ny </a:t>
                      </a:r>
                      <a:r>
                        <a:rPr lang="en-GB" sz="1200" i="0" dirty="0" err="1" smtClean="0"/>
                        <a:t>scarabaeid</a:t>
                      </a:r>
                      <a:r>
                        <a:rPr lang="en-GB" sz="1200" i="0" dirty="0" smtClean="0"/>
                        <a:t> beetle, such as a Scarabaeus </a:t>
                      </a:r>
                      <a:r>
                        <a:rPr lang="en-GB" sz="1200" i="0" dirty="0" err="1" smtClean="0"/>
                        <a:t>sacer</a:t>
                      </a:r>
                      <a:r>
                        <a:rPr lang="en-GB" sz="1200" i="0" dirty="0" smtClean="0"/>
                        <a:t>, regarded as sacred by the ancient Egyptians</a:t>
                      </a:r>
                      <a:endParaRPr lang="en-GB" sz="1200" i="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822218417"/>
                  </a:ext>
                </a:extLst>
              </a:tr>
              <a:tr h="581981">
                <a:tc>
                  <a:txBody>
                    <a:bodyPr/>
                    <a:lstStyle/>
                    <a:p>
                      <a:r>
                        <a:rPr lang="en-GB" sz="1200" i="0" dirty="0" smtClean="0"/>
                        <a:t>shrine</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0" dirty="0" smtClean="0"/>
                        <a:t>.</a:t>
                      </a:r>
                      <a:r>
                        <a:rPr lang="en-GB" sz="1200" i="0" baseline="0" dirty="0" smtClean="0"/>
                        <a:t> a place regarded as holy because of its associations with a divinity or a sacred person or relic, marked by a building or other construction.</a:t>
                      </a:r>
                      <a:endParaRPr lang="en-GB" sz="1200" i="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99859674"/>
                  </a:ext>
                </a:extLst>
              </a:tr>
              <a:tr h="224306">
                <a:tc>
                  <a:txBody>
                    <a:bodyPr/>
                    <a:lstStyle/>
                    <a:p>
                      <a:r>
                        <a:rPr lang="en-GB" sz="1200" i="0" dirty="0" smtClean="0"/>
                        <a:t>pharaoh</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1" baseline="0" dirty="0" smtClean="0"/>
                        <a:t> </a:t>
                      </a:r>
                      <a:r>
                        <a:rPr lang="en-GB" sz="1200" dirty="0" smtClean="0"/>
                        <a:t>A ruler of ancient Egypt.</a:t>
                      </a:r>
                      <a:endParaRPr lang="en-GB" sz="1200" i="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60986987"/>
                  </a:ext>
                </a:extLst>
              </a:tr>
              <a:tr h="581981">
                <a:tc>
                  <a:txBody>
                    <a:bodyPr/>
                    <a:lstStyle/>
                    <a:p>
                      <a:r>
                        <a:rPr lang="en-GB" sz="1200" i="0" dirty="0" smtClean="0"/>
                        <a:t>pyramid</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1" baseline="0" dirty="0" smtClean="0"/>
                        <a:t> </a:t>
                      </a:r>
                      <a:r>
                        <a:rPr lang="en-GB" sz="1200" dirty="0" smtClean="0"/>
                        <a:t>a monumental structure with a square or triangular base and sloping sides that meet in a point at the top, especially one built of stone as a royal tomb in ancient Egypt.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2514606"/>
                  </a:ext>
                </a:extLst>
              </a:tr>
              <a:tr h="581981">
                <a:tc>
                  <a:txBody>
                    <a:bodyPr/>
                    <a:lstStyle/>
                    <a:p>
                      <a:r>
                        <a:rPr lang="en-GB" sz="1200" i="0" dirty="0" smtClean="0"/>
                        <a:t>tomb</a:t>
                      </a:r>
                      <a:endParaRPr lang="en-GB" sz="1200" i="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200" i="1" dirty="0" smtClean="0"/>
                        <a:t>noun.</a:t>
                      </a:r>
                      <a:r>
                        <a:rPr lang="en-GB" sz="1200" i="1" baseline="0" dirty="0" smtClean="0"/>
                        <a:t> </a:t>
                      </a:r>
                      <a:r>
                        <a:rPr lang="en-GB" sz="1200" dirty="0" smtClean="0"/>
                        <a:t>A sealed room where a person was placed after death.</a:t>
                      </a:r>
                      <a:endParaRPr lang="en-GB" sz="1200" i="0" dirty="0" smtClean="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332260521"/>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371728187"/>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3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Egyptians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736109315"/>
              </p:ext>
            </p:extLst>
          </p:nvPr>
        </p:nvGraphicFramePr>
        <p:xfrm>
          <a:off x="55294" y="1570087"/>
          <a:ext cx="6724812" cy="1884314"/>
        </p:xfrm>
        <a:graphic>
          <a:graphicData uri="http://schemas.openxmlformats.org/drawingml/2006/table">
            <a:tbl>
              <a:tblPr firstRow="1" bandRow="1">
                <a:tableStyleId>{93296810-A885-4BE3-A3E7-6D5BEEA58F35}</a:tableStyleId>
              </a:tblPr>
              <a:tblGrid>
                <a:gridCol w="1391577">
                  <a:extLst>
                    <a:ext uri="{9D8B030D-6E8A-4147-A177-3AD203B41FA5}">
                      <a16:colId xmlns:a16="http://schemas.microsoft.com/office/drawing/2014/main" val="1181078535"/>
                    </a:ext>
                  </a:extLst>
                </a:gridCol>
                <a:gridCol w="5333235">
                  <a:extLst>
                    <a:ext uri="{9D8B030D-6E8A-4147-A177-3AD203B41FA5}">
                      <a16:colId xmlns:a16="http://schemas.microsoft.com/office/drawing/2014/main" val="3958722738"/>
                    </a:ext>
                  </a:extLst>
                </a:gridCol>
              </a:tblGrid>
              <a:tr h="275287">
                <a:tc gridSpan="2">
                  <a:txBody>
                    <a:bodyPr/>
                    <a:lstStyle/>
                    <a:p>
                      <a:r>
                        <a:rPr lang="en-GB" sz="1200" dirty="0" smtClean="0"/>
                        <a:t>Where</a:t>
                      </a:r>
                      <a:r>
                        <a:rPr lang="en-GB" sz="1200" baseline="0" dirty="0" smtClean="0"/>
                        <a:t> is Ancient Egypt on the timeline?</a:t>
                      </a:r>
                      <a:endParaRPr lang="en-GB" sz="1200" dirty="0"/>
                    </a:p>
                  </a:txBody>
                  <a:tcPr/>
                </a:tc>
                <a:tc hMerge="1">
                  <a:txBody>
                    <a:bodyPr/>
                    <a:lstStyle/>
                    <a:p>
                      <a:endParaRPr lang="en-GB"/>
                    </a:p>
                  </a:txBody>
                  <a:tcPr/>
                </a:tc>
                <a:extLst>
                  <a:ext uri="{0D108BD9-81ED-4DB2-BD59-A6C34878D82A}">
                    <a16:rowId xmlns:a16="http://schemas.microsoft.com/office/drawing/2014/main" val="1371863632"/>
                  </a:ext>
                </a:extLst>
              </a:tr>
              <a:tr h="1609027">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smtClean="0"/>
                        <a:t>In c. 3000 BC, King Menes united two Egyptian kingdoms to build the empire of ancient Egypt. It lasted until 30 BC when the Romans took over.</a:t>
                      </a:r>
                    </a:p>
                  </a:txBody>
                  <a:tcPr/>
                </a:tc>
                <a:tc>
                  <a:txBody>
                    <a:bodyPr/>
                    <a:lstStyle/>
                    <a:p>
                      <a:endParaRPr lang="en-GB" sz="1200" dirty="0"/>
                    </a:p>
                  </a:txBody>
                  <a:tcPr/>
                </a:tc>
                <a:extLst>
                  <a:ext uri="{0D108BD9-81ED-4DB2-BD59-A6C34878D82A}">
                    <a16:rowId xmlns:a16="http://schemas.microsoft.com/office/drawing/2014/main" val="1856599738"/>
                  </a:ext>
                </a:extLst>
              </a:tr>
            </a:tbl>
          </a:graphicData>
        </a:graphic>
      </p:graphicFrame>
      <p:pic>
        <p:nvPicPr>
          <p:cNvPr id="15" name="Picture 14"/>
          <p:cNvPicPr>
            <a:picLocks noChangeAspect="1"/>
          </p:cNvPicPr>
          <p:nvPr/>
        </p:nvPicPr>
        <p:blipFill>
          <a:blip r:embed="rId4"/>
          <a:stretch>
            <a:fillRect/>
          </a:stretch>
        </p:blipFill>
        <p:spPr>
          <a:xfrm>
            <a:off x="1516640" y="1971753"/>
            <a:ext cx="5128000" cy="1347558"/>
          </a:xfrm>
          <a:prstGeom prst="rect">
            <a:avLst/>
          </a:prstGeom>
        </p:spPr>
      </p:pic>
      <p:graphicFrame>
        <p:nvGraphicFramePr>
          <p:cNvPr id="16" name="Table 15"/>
          <p:cNvGraphicFramePr>
            <a:graphicFrameLocks noGrp="1"/>
          </p:cNvGraphicFramePr>
          <p:nvPr>
            <p:extLst>
              <p:ext uri="{D42A27DB-BD31-4B8C-83A1-F6EECF244321}">
                <p14:modId xmlns:p14="http://schemas.microsoft.com/office/powerpoint/2010/main" val="4087784867"/>
              </p:ext>
            </p:extLst>
          </p:nvPr>
        </p:nvGraphicFramePr>
        <p:xfrm>
          <a:off x="55294" y="634931"/>
          <a:ext cx="6724812" cy="914400"/>
        </p:xfrm>
        <a:graphic>
          <a:graphicData uri="http://schemas.openxmlformats.org/drawingml/2006/table">
            <a:tbl>
              <a:tblPr firstRow="1" bandRow="1">
                <a:tableStyleId>{93296810-A885-4BE3-A3E7-6D5BEEA58F35}</a:tableStyleId>
              </a:tblPr>
              <a:tblGrid>
                <a:gridCol w="3362406">
                  <a:extLst>
                    <a:ext uri="{9D8B030D-6E8A-4147-A177-3AD203B41FA5}">
                      <a16:colId xmlns:a16="http://schemas.microsoft.com/office/drawing/2014/main" val="235905080"/>
                    </a:ext>
                  </a:extLst>
                </a:gridCol>
                <a:gridCol w="3362406">
                  <a:extLst>
                    <a:ext uri="{9D8B030D-6E8A-4147-A177-3AD203B41FA5}">
                      <a16:colId xmlns:a16="http://schemas.microsoft.com/office/drawing/2014/main" val="1293450018"/>
                    </a:ext>
                  </a:extLst>
                </a:gridCol>
              </a:tblGrid>
              <a:tr h="160839">
                <a:tc>
                  <a:txBody>
                    <a:bodyPr/>
                    <a:lstStyle/>
                    <a:p>
                      <a:r>
                        <a:rPr lang="en-GB" sz="1200" dirty="0" smtClean="0"/>
                        <a:t>BC</a:t>
                      </a:r>
                      <a:endParaRPr lang="en-GB" sz="1200" dirty="0"/>
                    </a:p>
                  </a:txBody>
                  <a:tcPr/>
                </a:tc>
                <a:tc>
                  <a:txBody>
                    <a:bodyPr/>
                    <a:lstStyle/>
                    <a:p>
                      <a:r>
                        <a:rPr lang="en-GB" sz="1200" dirty="0" smtClean="0"/>
                        <a:t>AD</a:t>
                      </a:r>
                      <a:endParaRPr lang="en-GB" sz="1200" dirty="0"/>
                    </a:p>
                  </a:txBody>
                  <a:tcPr/>
                </a:tc>
                <a:extLst>
                  <a:ext uri="{0D108BD9-81ED-4DB2-BD59-A6C34878D82A}">
                    <a16:rowId xmlns:a16="http://schemas.microsoft.com/office/drawing/2014/main" val="3665273850"/>
                  </a:ext>
                </a:extLst>
              </a:tr>
              <a:tr h="622861">
                <a:tc>
                  <a:txBody>
                    <a:bodyPr/>
                    <a:lstStyle/>
                    <a:p>
                      <a:r>
                        <a:rPr lang="en-GB" sz="1200" dirty="0" smtClean="0"/>
                        <a:t>Used to show that a date is before the year AD 1. This is counted backwards so 200 BC is before 100 BC.</a:t>
                      </a:r>
                      <a:endParaRPr lang="en-GB" sz="1200" dirty="0"/>
                    </a:p>
                  </a:txBody>
                  <a:tcPr/>
                </a:tc>
                <a:tc>
                  <a:txBody>
                    <a:bodyPr/>
                    <a:lstStyle/>
                    <a:p>
                      <a:r>
                        <a:rPr lang="en-GB" sz="1200" dirty="0" smtClean="0"/>
                        <a:t>Used to show that a date is after the year AD 1. This is counted forwards so AD 100 is before AD 200.</a:t>
                      </a:r>
                      <a:endParaRPr lang="en-GB" sz="1200" dirty="0"/>
                    </a:p>
                  </a:txBody>
                  <a:tcPr/>
                </a:tc>
                <a:extLst>
                  <a:ext uri="{0D108BD9-81ED-4DB2-BD59-A6C34878D82A}">
                    <a16:rowId xmlns:a16="http://schemas.microsoft.com/office/drawing/2014/main" val="2519798737"/>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2574419380"/>
              </p:ext>
            </p:extLst>
          </p:nvPr>
        </p:nvGraphicFramePr>
        <p:xfrm>
          <a:off x="55294" y="3505759"/>
          <a:ext cx="6724810" cy="1097280"/>
        </p:xfrm>
        <a:graphic>
          <a:graphicData uri="http://schemas.openxmlformats.org/drawingml/2006/table">
            <a:tbl>
              <a:tblPr firstRow="1" bandRow="1">
                <a:tableStyleId>{93296810-A885-4BE3-A3E7-6D5BEEA58F35}</a:tableStyleId>
              </a:tblPr>
              <a:tblGrid>
                <a:gridCol w="6724810">
                  <a:extLst>
                    <a:ext uri="{9D8B030D-6E8A-4147-A177-3AD203B41FA5}">
                      <a16:colId xmlns:a16="http://schemas.microsoft.com/office/drawing/2014/main" val="515355350"/>
                    </a:ext>
                  </a:extLst>
                </a:gridCol>
              </a:tblGrid>
              <a:tr h="202874">
                <a:tc>
                  <a:txBody>
                    <a:bodyPr/>
                    <a:lstStyle/>
                    <a:p>
                      <a:r>
                        <a:rPr lang="en-GB" sz="1200" dirty="0" smtClean="0"/>
                        <a:t>The Nile</a:t>
                      </a:r>
                      <a:endParaRPr lang="en-GB" sz="1200" dirty="0"/>
                    </a:p>
                  </a:txBody>
                  <a:tcPr/>
                </a:tc>
                <a:extLst>
                  <a:ext uri="{0D108BD9-81ED-4DB2-BD59-A6C34878D82A}">
                    <a16:rowId xmlns:a16="http://schemas.microsoft.com/office/drawing/2014/main" val="499381328"/>
                  </a:ext>
                </a:extLst>
              </a:tr>
              <a:tr h="815483">
                <a:tc>
                  <a:txBody>
                    <a:bodyPr/>
                    <a:lstStyle/>
                    <a:p>
                      <a:r>
                        <a:rPr lang="en-GB" sz="1200" dirty="0" smtClean="0"/>
                        <a:t>Life revolved around the Nile. Every year, it flooded and left behind a black silt that enriched the soil for growing crops. The river was also used to irrigate fields in other areas. The Nile was used for water, fishing and trade. Mud from the river banks was used to make bricks and papyrus plants were used to make paper. Most people lived along and around the Nile. This is still true in Egypt today.</a:t>
                      </a:r>
                      <a:endParaRPr lang="en-GB" sz="1200" dirty="0"/>
                    </a:p>
                  </a:txBody>
                  <a:tcPr/>
                </a:tc>
                <a:extLst>
                  <a:ext uri="{0D108BD9-81ED-4DB2-BD59-A6C34878D82A}">
                    <a16:rowId xmlns:a16="http://schemas.microsoft.com/office/drawing/2014/main" val="2709610157"/>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312192372"/>
              </p:ext>
            </p:extLst>
          </p:nvPr>
        </p:nvGraphicFramePr>
        <p:xfrm>
          <a:off x="55294" y="4654397"/>
          <a:ext cx="6724810" cy="2849880"/>
        </p:xfrm>
        <a:graphic>
          <a:graphicData uri="http://schemas.openxmlformats.org/drawingml/2006/table">
            <a:tbl>
              <a:tblPr firstRow="1" bandRow="1">
                <a:tableStyleId>{93296810-A885-4BE3-A3E7-6D5BEEA58F35}</a:tableStyleId>
              </a:tblPr>
              <a:tblGrid>
                <a:gridCol w="2559890">
                  <a:extLst>
                    <a:ext uri="{9D8B030D-6E8A-4147-A177-3AD203B41FA5}">
                      <a16:colId xmlns:a16="http://schemas.microsoft.com/office/drawing/2014/main" val="515355350"/>
                    </a:ext>
                  </a:extLst>
                </a:gridCol>
                <a:gridCol w="4164920">
                  <a:extLst>
                    <a:ext uri="{9D8B030D-6E8A-4147-A177-3AD203B41FA5}">
                      <a16:colId xmlns:a16="http://schemas.microsoft.com/office/drawing/2014/main" val="1390120997"/>
                    </a:ext>
                  </a:extLst>
                </a:gridCol>
              </a:tblGrid>
              <a:tr h="266024">
                <a:tc gridSpan="2">
                  <a:txBody>
                    <a:bodyPr/>
                    <a:lstStyle/>
                    <a:p>
                      <a:r>
                        <a:rPr lang="en-GB" sz="1200" dirty="0" smtClean="0"/>
                        <a:t>Hieroglyphics</a:t>
                      </a:r>
                      <a:endParaRPr lang="en-GB" sz="1200" dirty="0"/>
                    </a:p>
                  </a:txBody>
                  <a:tcPr/>
                </a:tc>
                <a:tc hMerge="1">
                  <a:txBody>
                    <a:bodyPr/>
                    <a:lstStyle/>
                    <a:p>
                      <a:endParaRPr lang="en-GB"/>
                    </a:p>
                  </a:txBody>
                  <a:tcPr/>
                </a:tc>
                <a:extLst>
                  <a:ext uri="{0D108BD9-81ED-4DB2-BD59-A6C34878D82A}">
                    <a16:rowId xmlns:a16="http://schemas.microsoft.com/office/drawing/2014/main" val="499381328"/>
                  </a:ext>
                </a:extLst>
              </a:tr>
              <a:tr h="2571563">
                <a:tc>
                  <a:txBody>
                    <a:bodyPr/>
                    <a:lstStyle/>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endParaRPr lang="en-GB" sz="1200" dirty="0" smtClean="0"/>
                    </a:p>
                    <a:p>
                      <a:r>
                        <a:rPr lang="en-GB" sz="700" dirty="0" smtClean="0"/>
                        <a:t>Egyptabout.com</a:t>
                      </a:r>
                      <a:endParaRPr lang="en-GB" sz="700" dirty="0"/>
                    </a:p>
                  </a:txBody>
                  <a:tcPr/>
                </a:tc>
                <a:tc>
                  <a:txBody>
                    <a:bodyPr/>
                    <a:lstStyle/>
                    <a:p>
                      <a:r>
                        <a:rPr lang="en-GB" sz="1200" dirty="0" smtClean="0"/>
                        <a:t>In ancient Egypt, scribes wrote on papyrus. Papyrus was a thick type of paper made from reeds that grew along the Nile. Scribes were mostly men who went to a special school to learn to write. Scribes wrote using hieroglyphs. Hieroglyphs were used for religious texts and inscriptions on statues and tombs. They were also used for counting crops and animals so that the right taxes could be taken. </a:t>
                      </a:r>
                    </a:p>
                    <a:p>
                      <a:r>
                        <a:rPr lang="en-GB" sz="1200" dirty="0" smtClean="0"/>
                        <a:t>Did You Know…? The Rosetta Stone was discovered in 1799. It was written in hieroglyphs and two other languages, including ancient Greek, which language experts could still read. They translated the hieroglyphs by comparing the languages. It took 20 years to translate all the text into modern language.</a:t>
                      </a:r>
                    </a:p>
                    <a:p>
                      <a:endParaRPr lang="en-GB" sz="1200" dirty="0" smtClean="0"/>
                    </a:p>
                  </a:txBody>
                  <a:tcPr/>
                </a:tc>
                <a:extLst>
                  <a:ext uri="{0D108BD9-81ED-4DB2-BD59-A6C34878D82A}">
                    <a16:rowId xmlns:a16="http://schemas.microsoft.com/office/drawing/2014/main" val="2709610157"/>
                  </a:ext>
                </a:extLst>
              </a:tr>
            </a:tbl>
          </a:graphicData>
        </a:graphic>
      </p:graphicFrame>
      <p:pic>
        <p:nvPicPr>
          <p:cNvPr id="1026" name="Picture 2" descr="KidsAncientEgypt.com: Hieroglyphics Chart (Print, Share, Embed)"/>
          <p:cNvPicPr>
            <a:picLocks noChangeAspect="1" noChangeArrowheads="1"/>
          </p:cNvPicPr>
          <p:nvPr/>
        </p:nvPicPr>
        <p:blipFill rotWithShape="1">
          <a:blip r:embed="rId5">
            <a:extLst>
              <a:ext uri="{28A0092B-C50C-407E-A947-70E740481C1C}">
                <a14:useLocalDpi xmlns:a14="http://schemas.microsoft.com/office/drawing/2010/main" val="0"/>
              </a:ext>
            </a:extLst>
          </a:blip>
          <a:srcRect l="4749" t="15498" r="4444" b="13958"/>
          <a:stretch/>
        </p:blipFill>
        <p:spPr bwMode="auto">
          <a:xfrm>
            <a:off x="158495" y="4977234"/>
            <a:ext cx="2383537" cy="23948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82735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2048" name="Table 2047"/>
          <p:cNvGraphicFramePr>
            <a:graphicFrameLocks noGrp="1"/>
          </p:cNvGraphicFramePr>
          <p:nvPr>
            <p:extLst>
              <p:ext uri="{D42A27DB-BD31-4B8C-83A1-F6EECF244321}">
                <p14:modId xmlns:p14="http://schemas.microsoft.com/office/powerpoint/2010/main" val="2146984082"/>
              </p:ext>
            </p:extLst>
          </p:nvPr>
        </p:nvGraphicFramePr>
        <p:xfrm>
          <a:off x="71120" y="4853562"/>
          <a:ext cx="10482580" cy="2569138"/>
        </p:xfrm>
        <a:graphic>
          <a:graphicData uri="http://schemas.openxmlformats.org/drawingml/2006/table">
            <a:tbl>
              <a:tblPr firstRow="1" bandRow="1">
                <a:tableStyleId>{93296810-A885-4BE3-A3E7-6D5BEEA58F35}</a:tableStyleId>
              </a:tblPr>
              <a:tblGrid>
                <a:gridCol w="10482580">
                  <a:extLst>
                    <a:ext uri="{9D8B030D-6E8A-4147-A177-3AD203B41FA5}">
                      <a16:colId xmlns:a16="http://schemas.microsoft.com/office/drawing/2014/main" val="1149630123"/>
                    </a:ext>
                  </a:extLst>
                </a:gridCol>
              </a:tblGrid>
              <a:tr h="282498">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smtClean="0"/>
                        <a:t>The Egyptian Gods</a:t>
                      </a:r>
                      <a:endParaRPr lang="en-GB" sz="1200" dirty="0"/>
                    </a:p>
                  </a:txBody>
                  <a:tcPr/>
                </a:tc>
                <a:extLst>
                  <a:ext uri="{0D108BD9-81ED-4DB2-BD59-A6C34878D82A}">
                    <a16:rowId xmlns:a16="http://schemas.microsoft.com/office/drawing/2014/main" val="2931047162"/>
                  </a:ext>
                </a:extLst>
              </a:tr>
              <a:tr h="310401">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smtClean="0"/>
                        <a:t>The ancient Egyptians worshipped many gods and goddesses who were responsible for different aspects of life and death.</a:t>
                      </a:r>
                    </a:p>
                  </a:txBody>
                  <a:tcPr/>
                </a:tc>
                <a:extLst>
                  <a:ext uri="{0D108BD9-81ED-4DB2-BD59-A6C34878D82A}">
                    <a16:rowId xmlns:a16="http://schemas.microsoft.com/office/drawing/2014/main" val="639236657"/>
                  </a:ext>
                </a:extLst>
              </a:tr>
              <a:tr h="1976239">
                <a:tc>
                  <a:txBody>
                    <a:bodyPr/>
                    <a:lstStyle/>
                    <a:p>
                      <a:endParaRPr lang="en-GB" dirty="0" smtClean="0"/>
                    </a:p>
                    <a:p>
                      <a:endParaRPr lang="en-GB" dirty="0" smtClean="0"/>
                    </a:p>
                    <a:p>
                      <a:endParaRPr lang="en-GB" dirty="0" smtClean="0"/>
                    </a:p>
                    <a:p>
                      <a:endParaRPr lang="en-GB" dirty="0" smtClean="0"/>
                    </a:p>
                    <a:p>
                      <a:endParaRPr lang="en-GB" dirty="0" smtClean="0"/>
                    </a:p>
                    <a:p>
                      <a:endParaRPr lang="en-GB" dirty="0" smtClean="0"/>
                    </a:p>
                  </a:txBody>
                  <a:tcPr/>
                </a:tc>
                <a:extLst>
                  <a:ext uri="{0D108BD9-81ED-4DB2-BD59-A6C34878D82A}">
                    <a16:rowId xmlns:a16="http://schemas.microsoft.com/office/drawing/2014/main" val="404242333"/>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1371728187"/>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History – Year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3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 </a:t>
                      </a: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Egyptians</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854306619"/>
              </p:ext>
            </p:extLst>
          </p:nvPr>
        </p:nvGraphicFramePr>
        <p:xfrm>
          <a:off x="71120" y="663988"/>
          <a:ext cx="5140960" cy="1645920"/>
        </p:xfrm>
        <a:graphic>
          <a:graphicData uri="http://schemas.openxmlformats.org/drawingml/2006/table">
            <a:tbl>
              <a:tblPr firstRow="1" bandRow="1">
                <a:tableStyleId>{93296810-A885-4BE3-A3E7-6D5BEEA58F35}</a:tableStyleId>
              </a:tblPr>
              <a:tblGrid>
                <a:gridCol w="5140960">
                  <a:extLst>
                    <a:ext uri="{9D8B030D-6E8A-4147-A177-3AD203B41FA5}">
                      <a16:colId xmlns:a16="http://schemas.microsoft.com/office/drawing/2014/main" val="178356283"/>
                    </a:ext>
                  </a:extLst>
                </a:gridCol>
              </a:tblGrid>
              <a:tr h="248163">
                <a:tc>
                  <a:txBody>
                    <a:bodyPr/>
                    <a:lstStyle/>
                    <a:p>
                      <a:r>
                        <a:rPr lang="en-GB" sz="1200" dirty="0" smtClean="0"/>
                        <a:t>A Pharaoh's death</a:t>
                      </a:r>
                      <a:endParaRPr lang="en-GB" sz="1200" dirty="0"/>
                    </a:p>
                  </a:txBody>
                  <a:tcPr/>
                </a:tc>
                <a:extLst>
                  <a:ext uri="{0D108BD9-81ED-4DB2-BD59-A6C34878D82A}">
                    <a16:rowId xmlns:a16="http://schemas.microsoft.com/office/drawing/2014/main" val="1007839742"/>
                  </a:ext>
                </a:extLst>
              </a:tr>
              <a:tr h="1283907">
                <a:tc>
                  <a:txBody>
                    <a:bodyPr/>
                    <a:lstStyle/>
                    <a:p>
                      <a:pPr lvl="3"/>
                      <a:r>
                        <a:rPr lang="en-GB" sz="1200" dirty="0" smtClean="0"/>
                        <a:t>The ancient Egyptians built the pyramids as resting places for the pharaohs. When a pharaoh died, priests would </a:t>
                      </a:r>
                      <a:r>
                        <a:rPr lang="en-GB" sz="1200" baseline="0" dirty="0" smtClean="0"/>
                        <a:t> </a:t>
                      </a:r>
                      <a:r>
                        <a:rPr lang="en-GB" sz="1200" dirty="0" smtClean="0"/>
                        <a:t>prepare their bodies with a process </a:t>
                      </a:r>
                      <a:r>
                        <a:rPr lang="en-GB" sz="1200" baseline="0" dirty="0" smtClean="0"/>
                        <a:t> </a:t>
                      </a:r>
                      <a:r>
                        <a:rPr lang="en-GB" sz="1200" dirty="0" smtClean="0"/>
                        <a:t>called mummification</a:t>
                      </a:r>
                      <a:r>
                        <a:rPr lang="en-GB" sz="1200" baseline="0" dirty="0" smtClean="0"/>
                        <a:t>.</a:t>
                      </a:r>
                      <a:r>
                        <a:rPr lang="en-GB" sz="1200" dirty="0" smtClean="0"/>
                        <a:t> </a:t>
                      </a:r>
                    </a:p>
                    <a:p>
                      <a:pPr lvl="0"/>
                      <a:r>
                        <a:rPr lang="en-GB" sz="1200" dirty="0" smtClean="0"/>
                        <a:t>The pharaoh was then placed in a tomb, often under a pyramid, with their most </a:t>
                      </a:r>
                      <a:r>
                        <a:rPr lang="en-GB" sz="1200" baseline="0" dirty="0" smtClean="0"/>
                        <a:t> </a:t>
                      </a:r>
                      <a:r>
                        <a:rPr lang="en-GB" sz="1200" dirty="0" smtClean="0"/>
                        <a:t>treasured possessions. The ancient Egyptians believed that these treasures would help them in the afterlife.</a:t>
                      </a:r>
                      <a:endParaRPr lang="en-GB" sz="1200" dirty="0"/>
                    </a:p>
                  </a:txBody>
                  <a:tcPr/>
                </a:tc>
                <a:extLst>
                  <a:ext uri="{0D108BD9-81ED-4DB2-BD59-A6C34878D82A}">
                    <a16:rowId xmlns:a16="http://schemas.microsoft.com/office/drawing/2014/main" val="1204274776"/>
                  </a:ext>
                </a:extLst>
              </a:tr>
            </a:tbl>
          </a:graphicData>
        </a:graphic>
      </p:graphicFrame>
      <p:graphicFrame>
        <p:nvGraphicFramePr>
          <p:cNvPr id="10" name="Table 9"/>
          <p:cNvGraphicFramePr>
            <a:graphicFrameLocks noGrp="1"/>
          </p:cNvGraphicFramePr>
          <p:nvPr>
            <p:extLst>
              <p:ext uri="{D42A27DB-BD31-4B8C-83A1-F6EECF244321}">
                <p14:modId xmlns:p14="http://schemas.microsoft.com/office/powerpoint/2010/main" val="1963883378"/>
              </p:ext>
            </p:extLst>
          </p:nvPr>
        </p:nvGraphicFramePr>
        <p:xfrm>
          <a:off x="71120" y="2336153"/>
          <a:ext cx="10482584" cy="2468880"/>
        </p:xfrm>
        <a:graphic>
          <a:graphicData uri="http://schemas.openxmlformats.org/drawingml/2006/table">
            <a:tbl>
              <a:tblPr firstRow="1" bandRow="1">
                <a:tableStyleId>{93296810-A885-4BE3-A3E7-6D5BEEA58F35}</a:tableStyleId>
              </a:tblPr>
              <a:tblGrid>
                <a:gridCol w="1026160">
                  <a:extLst>
                    <a:ext uri="{9D8B030D-6E8A-4147-A177-3AD203B41FA5}">
                      <a16:colId xmlns:a16="http://schemas.microsoft.com/office/drawing/2014/main" val="178356283"/>
                    </a:ext>
                  </a:extLst>
                </a:gridCol>
                <a:gridCol w="1767840">
                  <a:extLst>
                    <a:ext uri="{9D8B030D-6E8A-4147-A177-3AD203B41FA5}">
                      <a16:colId xmlns:a16="http://schemas.microsoft.com/office/drawing/2014/main" val="2778401916"/>
                    </a:ext>
                  </a:extLst>
                </a:gridCol>
                <a:gridCol w="1117600">
                  <a:extLst>
                    <a:ext uri="{9D8B030D-6E8A-4147-A177-3AD203B41FA5}">
                      <a16:colId xmlns:a16="http://schemas.microsoft.com/office/drawing/2014/main" val="4110835888"/>
                    </a:ext>
                  </a:extLst>
                </a:gridCol>
                <a:gridCol w="1117600">
                  <a:extLst>
                    <a:ext uri="{9D8B030D-6E8A-4147-A177-3AD203B41FA5}">
                      <a16:colId xmlns:a16="http://schemas.microsoft.com/office/drawing/2014/main" val="2027873216"/>
                    </a:ext>
                  </a:extLst>
                </a:gridCol>
                <a:gridCol w="1300480">
                  <a:extLst>
                    <a:ext uri="{9D8B030D-6E8A-4147-A177-3AD203B41FA5}">
                      <a16:colId xmlns:a16="http://schemas.microsoft.com/office/drawing/2014/main" val="3974272198"/>
                    </a:ext>
                  </a:extLst>
                </a:gridCol>
                <a:gridCol w="4152904">
                  <a:extLst>
                    <a:ext uri="{9D8B030D-6E8A-4147-A177-3AD203B41FA5}">
                      <a16:colId xmlns:a16="http://schemas.microsoft.com/office/drawing/2014/main" val="3964535259"/>
                    </a:ext>
                  </a:extLst>
                </a:gridCol>
              </a:tblGrid>
              <a:tr h="240297">
                <a:tc gridSpan="6">
                  <a:txBody>
                    <a:bodyPr/>
                    <a:lstStyle/>
                    <a:p>
                      <a:r>
                        <a:rPr lang="en-GB" sz="1200" dirty="0" smtClean="0"/>
                        <a:t>Mummification</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1007839742"/>
                  </a:ext>
                </a:extLst>
              </a:tr>
              <a:tr h="234327">
                <a:tc gridSpan="6">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dirty="0" smtClean="0"/>
                        <a:t>The ancient Egyptians believed in preserving</a:t>
                      </a:r>
                      <a:r>
                        <a:rPr lang="en-GB" sz="1200" baseline="0" dirty="0" smtClean="0"/>
                        <a:t> the body ready for the afterlife. The mummification process was a complicated one and took over 70 years.</a:t>
                      </a:r>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0526406"/>
                  </a:ext>
                </a:extLst>
              </a:tr>
              <a:tr h="1082869">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smtClean="0"/>
                        <a:t>The body was put on a table and it would be washed and purified.</a:t>
                      </a:r>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smtClean="0"/>
                        <a:t>They would then take out the organs, leaving only the heart. The brain would be taken out through the nose using a hook. Using obsidian, a cut would be made in lower body and organs removed by hand. </a:t>
                      </a:r>
                    </a:p>
                    <a:p>
                      <a:endParaRPr lang="en-GB" sz="1200" dirty="0"/>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smtClean="0"/>
                        <a:t>The body was filled with stuffing, such as sawdust before being paced in a bath of natron (a type of salt) to dry out. </a:t>
                      </a:r>
                    </a:p>
                    <a:p>
                      <a:endParaRPr lang="en-GB" sz="1200" dirty="0"/>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smtClean="0"/>
                        <a:t>Up to 200 metres of linen would be used to wrap the body. The body was then covered in a sheet called a shroud.</a:t>
                      </a:r>
                    </a:p>
                    <a:p>
                      <a:endParaRPr lang="en-GB" sz="1200" dirty="0"/>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smtClean="0"/>
                        <a:t>The body was placed in a large coffin called sarcophagus which was inside the tomb. </a:t>
                      </a:r>
                    </a:p>
                    <a:p>
                      <a:endParaRPr lang="en-GB" sz="1200" dirty="0"/>
                    </a:p>
                  </a:txBody>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200" baseline="0" dirty="0" smtClean="0"/>
                        <a:t>The organs which were moved where placed in jars called Canopic jars. The heads were carved in the shape of the four sons of Horus (an ancient Egyptian god). Each protected a different organ:</a:t>
                      </a:r>
                    </a:p>
                    <a:p>
                      <a:pPr marL="1511915" marR="0" lvl="3" indent="0" algn="l" defTabSz="1007943" rtl="0" eaLnBrk="1" fontAlgn="auto" latinLnBrk="0" hangingPunct="1">
                        <a:lnSpc>
                          <a:spcPct val="100000"/>
                        </a:lnSpc>
                        <a:spcBef>
                          <a:spcPts val="0"/>
                        </a:spcBef>
                        <a:spcAft>
                          <a:spcPts val="0"/>
                        </a:spcAft>
                        <a:buClrTx/>
                        <a:buSzTx/>
                        <a:buFontTx/>
                        <a:buNone/>
                        <a:tabLst/>
                        <a:defRPr/>
                      </a:pPr>
                      <a:r>
                        <a:rPr lang="en-GB" sz="1200" b="1" baseline="0" dirty="0" err="1" smtClean="0"/>
                        <a:t>Duamate</a:t>
                      </a:r>
                      <a:r>
                        <a:rPr lang="en-GB" sz="1200" baseline="0" dirty="0" smtClean="0"/>
                        <a:t>, with a jackal’s head protected the stomach.</a:t>
                      </a:r>
                    </a:p>
                    <a:p>
                      <a:pPr marL="1511915" marR="0" lvl="3" indent="0" algn="l" defTabSz="1007943" rtl="0" eaLnBrk="1" fontAlgn="auto" latinLnBrk="0" hangingPunct="1">
                        <a:lnSpc>
                          <a:spcPct val="100000"/>
                        </a:lnSpc>
                        <a:spcBef>
                          <a:spcPts val="0"/>
                        </a:spcBef>
                        <a:spcAft>
                          <a:spcPts val="0"/>
                        </a:spcAft>
                        <a:buClrTx/>
                        <a:buSzTx/>
                        <a:buFontTx/>
                        <a:buNone/>
                        <a:tabLst/>
                        <a:defRPr/>
                      </a:pPr>
                      <a:r>
                        <a:rPr lang="en-GB" sz="1200" b="1" baseline="0" dirty="0" err="1" smtClean="0"/>
                        <a:t>Imsety</a:t>
                      </a:r>
                      <a:r>
                        <a:rPr lang="en-GB" sz="1200" baseline="0" dirty="0" smtClean="0"/>
                        <a:t>, with a human head, guarded the liver.</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baseline="0" dirty="0" err="1" smtClean="0"/>
                        <a:t>Qebehsenuf</a:t>
                      </a:r>
                      <a:r>
                        <a:rPr lang="en-GB" sz="1200" baseline="0" dirty="0" smtClean="0"/>
                        <a:t>, with a falcon’s head, protected the intestines.</a:t>
                      </a:r>
                    </a:p>
                    <a:p>
                      <a:pPr marL="0" marR="0" lvl="0" indent="0" algn="l" defTabSz="1007943" rtl="0" eaLnBrk="1" fontAlgn="auto" latinLnBrk="0" hangingPunct="1">
                        <a:lnSpc>
                          <a:spcPct val="100000"/>
                        </a:lnSpc>
                        <a:spcBef>
                          <a:spcPts val="0"/>
                        </a:spcBef>
                        <a:spcAft>
                          <a:spcPts val="0"/>
                        </a:spcAft>
                        <a:buClrTx/>
                        <a:buSzTx/>
                        <a:buFontTx/>
                        <a:buNone/>
                        <a:tabLst/>
                        <a:defRPr/>
                      </a:pPr>
                      <a:r>
                        <a:rPr lang="en-GB" sz="1200" b="1" baseline="0" dirty="0" err="1" smtClean="0"/>
                        <a:t>Hapi</a:t>
                      </a:r>
                      <a:r>
                        <a:rPr lang="en-GB" sz="1200" baseline="0" dirty="0" smtClean="0"/>
                        <a:t>, with a baboon head, protected the lungs.</a:t>
                      </a:r>
                    </a:p>
                  </a:txBody>
                  <a:tcPr/>
                </a:tc>
                <a:extLst>
                  <a:ext uri="{0D108BD9-81ED-4DB2-BD59-A6C34878D82A}">
                    <a16:rowId xmlns:a16="http://schemas.microsoft.com/office/drawing/2014/main" val="1204274776"/>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3658904246"/>
              </p:ext>
            </p:extLst>
          </p:nvPr>
        </p:nvGraphicFramePr>
        <p:xfrm>
          <a:off x="5283200" y="663987"/>
          <a:ext cx="5270500" cy="1645920"/>
        </p:xfrm>
        <a:graphic>
          <a:graphicData uri="http://schemas.openxmlformats.org/drawingml/2006/table">
            <a:tbl>
              <a:tblPr firstRow="1" bandRow="1">
                <a:tableStyleId>{93296810-A885-4BE3-A3E7-6D5BEEA58F35}</a:tableStyleId>
              </a:tblPr>
              <a:tblGrid>
                <a:gridCol w="5270500">
                  <a:extLst>
                    <a:ext uri="{9D8B030D-6E8A-4147-A177-3AD203B41FA5}">
                      <a16:colId xmlns:a16="http://schemas.microsoft.com/office/drawing/2014/main" val="178356283"/>
                    </a:ext>
                  </a:extLst>
                </a:gridCol>
              </a:tblGrid>
              <a:tr h="266249">
                <a:tc>
                  <a:txBody>
                    <a:bodyPr/>
                    <a:lstStyle/>
                    <a:p>
                      <a:r>
                        <a:rPr lang="en-GB" sz="1200" dirty="0" err="1" smtClean="0"/>
                        <a:t>Tutankhamoun</a:t>
                      </a:r>
                      <a:r>
                        <a:rPr lang="en-GB" sz="1200" baseline="0" dirty="0" smtClean="0"/>
                        <a:t> </a:t>
                      </a:r>
                      <a:endParaRPr lang="en-GB" sz="1200" dirty="0"/>
                    </a:p>
                  </a:txBody>
                  <a:tcPr/>
                </a:tc>
                <a:extLst>
                  <a:ext uri="{0D108BD9-81ED-4DB2-BD59-A6C34878D82A}">
                    <a16:rowId xmlns:a16="http://schemas.microsoft.com/office/drawing/2014/main" val="1007839742"/>
                  </a:ext>
                </a:extLst>
              </a:tr>
              <a:tr h="1257750">
                <a:tc>
                  <a:txBody>
                    <a:bodyPr/>
                    <a:lstStyle/>
                    <a:p>
                      <a:pPr lvl="2"/>
                      <a:r>
                        <a:rPr lang="en-GB" sz="1200" dirty="0" smtClean="0"/>
                        <a:t>Tutankhamun was a pharaoh known more recently as the ‘boy king’ because he became pharaoh when he was 9 years old. His tomb was discovered by Howard Carter and his team in the Valley of the Kings in 1922. The discovery helped people to understand more about the Egyptians pharaohs</a:t>
                      </a:r>
                    </a:p>
                    <a:p>
                      <a:pPr lvl="2"/>
                      <a:endParaRPr lang="en-GB" sz="1200" dirty="0" smtClean="0"/>
                    </a:p>
                    <a:p>
                      <a:pPr lvl="2"/>
                      <a:endParaRPr lang="en-GB" sz="1200" dirty="0"/>
                    </a:p>
                  </a:txBody>
                  <a:tcPr/>
                </a:tc>
                <a:extLst>
                  <a:ext uri="{0D108BD9-81ED-4DB2-BD59-A6C34878D82A}">
                    <a16:rowId xmlns:a16="http://schemas.microsoft.com/office/drawing/2014/main" val="1204274776"/>
                  </a:ext>
                </a:extLst>
              </a:tr>
            </a:tbl>
          </a:graphicData>
        </a:graphic>
      </p:graphicFrame>
      <p:pic>
        <p:nvPicPr>
          <p:cNvPr id="2050" name="Picture 2" descr="Photo Burial mask of the egyptian pharaoh Tutankhamun"/>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7088" b="7106"/>
          <a:stretch/>
        </p:blipFill>
        <p:spPr bwMode="auto">
          <a:xfrm>
            <a:off x="5354320" y="976856"/>
            <a:ext cx="944880" cy="121920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p:cNvPicPr>
            <a:picLocks noChangeAspect="1"/>
          </p:cNvPicPr>
          <p:nvPr/>
        </p:nvPicPr>
        <p:blipFill>
          <a:blip r:embed="rId5"/>
          <a:stretch>
            <a:fillRect/>
          </a:stretch>
        </p:blipFill>
        <p:spPr>
          <a:xfrm>
            <a:off x="273526" y="1004950"/>
            <a:ext cx="1290320" cy="657107"/>
          </a:xfrm>
          <a:prstGeom prst="rect">
            <a:avLst/>
          </a:prstGeom>
        </p:spPr>
      </p:pic>
      <p:sp>
        <p:nvSpPr>
          <p:cNvPr id="6" name="AutoShape 4" descr="Canopic Jars: What Was Their Role in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6"/>
          <a:stretch>
            <a:fillRect/>
          </a:stretch>
        </p:blipFill>
        <p:spPr>
          <a:xfrm>
            <a:off x="6522166" y="3710470"/>
            <a:ext cx="1269524" cy="705675"/>
          </a:xfrm>
          <a:prstGeom prst="rect">
            <a:avLst/>
          </a:prstGeom>
        </p:spPr>
      </p:pic>
      <p:pic>
        <p:nvPicPr>
          <p:cNvPr id="22" name="Picture 21"/>
          <p:cNvPicPr>
            <a:picLocks noChangeAspect="1"/>
          </p:cNvPicPr>
          <p:nvPr/>
        </p:nvPicPr>
        <p:blipFill>
          <a:blip r:embed="rId7"/>
          <a:stretch>
            <a:fillRect/>
          </a:stretch>
        </p:blipFill>
        <p:spPr>
          <a:xfrm>
            <a:off x="5181123" y="4063308"/>
            <a:ext cx="1118077" cy="455387"/>
          </a:xfrm>
          <a:prstGeom prst="rect">
            <a:avLst/>
          </a:prstGeom>
        </p:spPr>
      </p:pic>
      <p:pic>
        <p:nvPicPr>
          <p:cNvPr id="23" name="Picture 22"/>
          <p:cNvPicPr>
            <a:picLocks noChangeAspect="1"/>
          </p:cNvPicPr>
          <p:nvPr/>
        </p:nvPicPr>
        <p:blipFill>
          <a:blip r:embed="rId8"/>
          <a:stretch>
            <a:fillRect/>
          </a:stretch>
        </p:blipFill>
        <p:spPr>
          <a:xfrm>
            <a:off x="617696" y="5518757"/>
            <a:ext cx="701375" cy="1795946"/>
          </a:xfrm>
          <a:prstGeom prst="rect">
            <a:avLst/>
          </a:prstGeom>
        </p:spPr>
      </p:pic>
      <p:pic>
        <p:nvPicPr>
          <p:cNvPr id="24" name="Picture 23"/>
          <p:cNvPicPr>
            <a:picLocks noChangeAspect="1"/>
          </p:cNvPicPr>
          <p:nvPr/>
        </p:nvPicPr>
        <p:blipFill>
          <a:blip r:embed="rId9"/>
          <a:stretch>
            <a:fillRect/>
          </a:stretch>
        </p:blipFill>
        <p:spPr>
          <a:xfrm>
            <a:off x="3460737" y="5525377"/>
            <a:ext cx="1030126" cy="1830930"/>
          </a:xfrm>
          <a:prstGeom prst="rect">
            <a:avLst/>
          </a:prstGeom>
        </p:spPr>
      </p:pic>
      <p:pic>
        <p:nvPicPr>
          <p:cNvPr id="25" name="Picture 24"/>
          <p:cNvPicPr>
            <a:picLocks noChangeAspect="1"/>
          </p:cNvPicPr>
          <p:nvPr/>
        </p:nvPicPr>
        <p:blipFill>
          <a:blip r:embed="rId10"/>
          <a:stretch>
            <a:fillRect/>
          </a:stretch>
        </p:blipFill>
        <p:spPr>
          <a:xfrm>
            <a:off x="8681302" y="5525377"/>
            <a:ext cx="1256448" cy="1830930"/>
          </a:xfrm>
          <a:prstGeom prst="rect">
            <a:avLst/>
          </a:prstGeom>
        </p:spPr>
      </p:pic>
      <p:pic>
        <p:nvPicPr>
          <p:cNvPr id="26" name="Picture 25"/>
          <p:cNvPicPr>
            <a:picLocks noChangeAspect="1"/>
          </p:cNvPicPr>
          <p:nvPr/>
        </p:nvPicPr>
        <p:blipFill>
          <a:blip r:embed="rId11"/>
          <a:stretch>
            <a:fillRect/>
          </a:stretch>
        </p:blipFill>
        <p:spPr>
          <a:xfrm>
            <a:off x="7477529" y="5560837"/>
            <a:ext cx="1138028" cy="1795470"/>
          </a:xfrm>
          <a:prstGeom prst="rect">
            <a:avLst/>
          </a:prstGeom>
        </p:spPr>
      </p:pic>
      <p:pic>
        <p:nvPicPr>
          <p:cNvPr id="27" name="Picture 26"/>
          <p:cNvPicPr>
            <a:picLocks noChangeAspect="1"/>
          </p:cNvPicPr>
          <p:nvPr/>
        </p:nvPicPr>
        <p:blipFill>
          <a:blip r:embed="rId12"/>
          <a:stretch>
            <a:fillRect/>
          </a:stretch>
        </p:blipFill>
        <p:spPr>
          <a:xfrm>
            <a:off x="6245027" y="5559388"/>
            <a:ext cx="1166757" cy="1801872"/>
          </a:xfrm>
          <a:prstGeom prst="rect">
            <a:avLst/>
          </a:prstGeom>
        </p:spPr>
      </p:pic>
      <p:pic>
        <p:nvPicPr>
          <p:cNvPr id="28" name="Picture 27"/>
          <p:cNvPicPr>
            <a:picLocks noChangeAspect="1"/>
          </p:cNvPicPr>
          <p:nvPr/>
        </p:nvPicPr>
        <p:blipFill>
          <a:blip r:embed="rId13"/>
          <a:stretch>
            <a:fillRect/>
          </a:stretch>
        </p:blipFill>
        <p:spPr>
          <a:xfrm>
            <a:off x="5493848" y="5518757"/>
            <a:ext cx="685435" cy="1837550"/>
          </a:xfrm>
          <a:prstGeom prst="rect">
            <a:avLst/>
          </a:prstGeom>
        </p:spPr>
      </p:pic>
      <p:pic>
        <p:nvPicPr>
          <p:cNvPr id="29" name="Picture 28"/>
          <p:cNvPicPr>
            <a:picLocks noChangeAspect="1"/>
          </p:cNvPicPr>
          <p:nvPr/>
        </p:nvPicPr>
        <p:blipFill>
          <a:blip r:embed="rId14"/>
          <a:stretch>
            <a:fillRect/>
          </a:stretch>
        </p:blipFill>
        <p:spPr>
          <a:xfrm>
            <a:off x="4561109" y="5566043"/>
            <a:ext cx="879397" cy="1794835"/>
          </a:xfrm>
          <a:prstGeom prst="rect">
            <a:avLst/>
          </a:prstGeom>
        </p:spPr>
      </p:pic>
      <p:pic>
        <p:nvPicPr>
          <p:cNvPr id="30" name="Picture 29"/>
          <p:cNvPicPr>
            <a:picLocks noChangeAspect="1"/>
          </p:cNvPicPr>
          <p:nvPr/>
        </p:nvPicPr>
        <p:blipFill>
          <a:blip r:embed="rId15"/>
          <a:stretch>
            <a:fillRect/>
          </a:stretch>
        </p:blipFill>
        <p:spPr>
          <a:xfrm>
            <a:off x="2465766" y="5525377"/>
            <a:ext cx="940996" cy="1830930"/>
          </a:xfrm>
          <a:prstGeom prst="rect">
            <a:avLst/>
          </a:prstGeom>
        </p:spPr>
      </p:pic>
      <p:pic>
        <p:nvPicPr>
          <p:cNvPr id="31" name="Picture 30"/>
          <p:cNvPicPr>
            <a:picLocks noChangeAspect="1"/>
          </p:cNvPicPr>
          <p:nvPr/>
        </p:nvPicPr>
        <p:blipFill>
          <a:blip r:embed="rId16"/>
          <a:stretch>
            <a:fillRect/>
          </a:stretch>
        </p:blipFill>
        <p:spPr>
          <a:xfrm>
            <a:off x="1375748" y="5568328"/>
            <a:ext cx="1036044" cy="1746375"/>
          </a:xfrm>
          <a:prstGeom prst="rect">
            <a:avLst/>
          </a:prstGeom>
        </p:spPr>
      </p:pic>
    </p:spTree>
    <p:extLst>
      <p:ext uri="{BB962C8B-B14F-4D97-AF65-F5344CB8AC3E}">
        <p14:creationId xmlns:p14="http://schemas.microsoft.com/office/powerpoint/2010/main" val="384089087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4281</TotalTime>
  <Words>911</Words>
  <Application>Microsoft Office PowerPoint</Application>
  <PresentationFormat>Custom</PresentationFormat>
  <Paragraphs>71</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71</cp:revision>
  <cp:lastPrinted>2024-03-27T09:38:56Z</cp:lastPrinted>
  <dcterms:created xsi:type="dcterms:W3CDTF">2023-11-14T15:55:26Z</dcterms:created>
  <dcterms:modified xsi:type="dcterms:W3CDTF">2024-03-27T11:03:29Z</dcterms:modified>
</cp:coreProperties>
</file>