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1AD47"/>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088" autoAdjust="0"/>
    <p:restoredTop sz="94660"/>
  </p:normalViewPr>
  <p:slideViewPr>
    <p:cSldViewPr snapToGrid="0">
      <p:cViewPr>
        <p:scale>
          <a:sx n="96" d="100"/>
          <a:sy n="96" d="100"/>
        </p:scale>
        <p:origin x="264" y="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17/02/2024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17/02/2024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17/02/2024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17/02/2024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8FB1ADCD-C879-6C84-790A-D82D414A02D5}"/>
              </a:ext>
            </a:extLst>
          </p:cNvPr>
          <p:cNvGraphicFramePr>
            <a:graphicFrameLocks noGrp="1"/>
          </p:cNvGraphicFramePr>
          <p:nvPr>
            <p:extLst>
              <p:ext uri="{D42A27DB-BD31-4B8C-83A1-F6EECF244321}">
                <p14:modId xmlns:p14="http://schemas.microsoft.com/office/powerpoint/2010/main" val="1515497664"/>
              </p:ext>
            </p:extLst>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RE – Year 4 – How does Lent help Christians prepare for Easter?</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graphicFrame>
        <p:nvGraphicFramePr>
          <p:cNvPr id="26" name="Table 25">
            <a:extLst>
              <a:ext uri="{FF2B5EF4-FFF2-40B4-BE49-F238E27FC236}">
                <a16:creationId xmlns:a16="http://schemas.microsoft.com/office/drawing/2014/main" id="{6EA6DCE7-C689-8532-A718-68B8006DE894}"/>
              </a:ext>
            </a:extLst>
          </p:cNvPr>
          <p:cNvGraphicFramePr>
            <a:graphicFrameLocks noGrp="1"/>
          </p:cNvGraphicFramePr>
          <p:nvPr>
            <p:extLst>
              <p:ext uri="{D42A27DB-BD31-4B8C-83A1-F6EECF244321}">
                <p14:modId xmlns:p14="http://schemas.microsoft.com/office/powerpoint/2010/main" val="1993532124"/>
              </p:ext>
            </p:extLst>
          </p:nvPr>
        </p:nvGraphicFramePr>
        <p:xfrm>
          <a:off x="144781" y="666639"/>
          <a:ext cx="10408919" cy="6601054"/>
        </p:xfrm>
        <a:graphic>
          <a:graphicData uri="http://schemas.openxmlformats.org/drawingml/2006/table">
            <a:tbl>
              <a:tblPr firstRow="1" bandRow="1">
                <a:tableStyleId>{93296810-A885-4BE3-A3E7-6D5BEEA58F35}</a:tableStyleId>
              </a:tblPr>
              <a:tblGrid>
                <a:gridCol w="10408919">
                  <a:extLst>
                    <a:ext uri="{9D8B030D-6E8A-4147-A177-3AD203B41FA5}">
                      <a16:colId xmlns:a16="http://schemas.microsoft.com/office/drawing/2014/main" val="83138383"/>
                    </a:ext>
                  </a:extLst>
                </a:gridCol>
              </a:tblGrid>
              <a:tr h="329778">
                <a:tc>
                  <a:txBody>
                    <a:bodyPr/>
                    <a:lstStyle/>
                    <a:p>
                      <a:r>
                        <a:rPr lang="en-GB" sz="1600" dirty="0"/>
                        <a:t>When Jesus went to the desert</a:t>
                      </a:r>
                    </a:p>
                  </a:txBody>
                  <a:tcPr/>
                </a:tc>
                <a:extLst>
                  <a:ext uri="{0D108BD9-81ED-4DB2-BD59-A6C34878D82A}">
                    <a16:rowId xmlns:a16="http://schemas.microsoft.com/office/drawing/2014/main" val="95996918"/>
                  </a:ext>
                </a:extLst>
              </a:tr>
              <a:tr h="6265774">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altLang="en-US" sz="1600" dirty="0">
                          <a:solidFill>
                            <a:schemeClr val="tx1"/>
                          </a:solidFill>
                          <a:latin typeface="Twinkl" pitchFamily="2" charset="0"/>
                          <a:cs typeface="Arial" panose="020B0604020202020204" pitchFamily="34" charset="0"/>
                        </a:rPr>
                        <a:t>Before Jesus began his teaching, he spent 40 days and 40 nights in the desert, to be with God. During this time, he had no food. Whilst Jesus was in the desert, the Devil appeared, trying to tempt Jesus.</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600" b="1" dirty="0">
                        <a:latin typeface="Twinkl" pitchFamily="2" charset="0"/>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altLang="en-US" sz="1600" dirty="0">
                          <a:solidFill>
                            <a:schemeClr val="tx1"/>
                          </a:solidFill>
                          <a:latin typeface="Twinkl" pitchFamily="2" charset="0"/>
                          <a:cs typeface="Arial" panose="020B0604020202020204" pitchFamily="34" charset="0"/>
                        </a:rPr>
                        <a:t>The Devil knew that Jesus was hungry, so he told him that if he was indeed the Son of God, to turn the rocks nearby into bread. The Devil knew Jesus could do this, but Jesus knew it was a trap and told him ‘No!’.</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altLang="en-US" sz="1600" dirty="0">
                        <a:solidFill>
                          <a:schemeClr val="tx1"/>
                        </a:solidFill>
                        <a:latin typeface="Twinkl" pitchFamily="2" charset="0"/>
                        <a:cs typeface="Arial" panose="020B060402020202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altLang="en-US" sz="1600" dirty="0">
                          <a:solidFill>
                            <a:schemeClr val="tx1"/>
                          </a:solidFill>
                          <a:latin typeface="Twinkl" pitchFamily="2" charset="0"/>
                          <a:cs typeface="Arial" panose="020B0604020202020204" pitchFamily="34" charset="0"/>
                        </a:rPr>
                        <a:t>Next, the Devil took Jesus to the Holy City and to the top of a temple. He told Jesus to throw himself off the temple. “If you are the Son of God,” he told Jesus, “then the angels will save you.” But Jesus knew it was a trick and he told the Devil that he was not to test God.</a:t>
                      </a:r>
                      <a:endParaRPr lang="en-GB" sz="1600" b="1" dirty="0">
                        <a:latin typeface="Twinkl" pitchFamily="2" charset="0"/>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600" b="1" dirty="0">
                        <a:latin typeface="Twinkl" pitchFamily="2" charset="0"/>
                        <a:cs typeface="+mn-cs"/>
                      </a:endParaRPr>
                    </a:p>
                    <a:p>
                      <a:pPr eaLnBrk="1" fontAlgn="auto" hangingPunct="1">
                        <a:spcAft>
                          <a:spcPts val="0"/>
                        </a:spcAft>
                        <a:defRPr/>
                      </a:pPr>
                      <a:r>
                        <a:rPr lang="en-GB" altLang="en-US" sz="1600" dirty="0">
                          <a:solidFill>
                            <a:schemeClr val="tx1"/>
                          </a:solidFill>
                          <a:latin typeface="Twinkl" pitchFamily="2" charset="0"/>
                          <a:cs typeface="Arial" panose="020B0604020202020204" pitchFamily="34" charset="0"/>
                        </a:rPr>
                        <a:t>Finally, the Devil took Jesus to a very high mountain and told him, “All the kingdoms of the world will be yours if you worship me.” But Jesus told him to leave and that he only worshipped and served God. God was very pleased with Jesus and how he resisted the Devil’s temptations.</a:t>
                      </a:r>
                    </a:p>
                    <a:p>
                      <a:pPr>
                        <a:defRPr/>
                      </a:pPr>
                      <a:endParaRPr lang="en-GB" altLang="en-US" sz="1600" dirty="0">
                        <a:solidFill>
                          <a:schemeClr val="tx1"/>
                        </a:solidFill>
                        <a:latin typeface="Twinkl" pitchFamily="2" charset="0"/>
                        <a:cs typeface="Arial" panose="020B0604020202020204" pitchFamily="34" charset="0"/>
                      </a:endParaRPr>
                    </a:p>
                    <a:p>
                      <a:pPr>
                        <a:defRPr/>
                      </a:pPr>
                      <a:r>
                        <a:rPr lang="en-GB" altLang="en-US" sz="1600" dirty="0">
                          <a:solidFill>
                            <a:schemeClr val="tx1"/>
                          </a:solidFill>
                          <a:latin typeface="Twinkl" pitchFamily="2" charset="0"/>
                          <a:cs typeface="Arial" panose="020B0604020202020204" pitchFamily="34" charset="0"/>
                        </a:rPr>
                        <a:t>Jesus spent 40 days and 40 nights in the desert. He had no food. Whilst he was </a:t>
                      </a:r>
                    </a:p>
                    <a:p>
                      <a:pPr>
                        <a:defRPr/>
                      </a:pPr>
                      <a:r>
                        <a:rPr lang="en-GB" altLang="en-US" sz="1600" dirty="0">
                          <a:solidFill>
                            <a:schemeClr val="tx1"/>
                          </a:solidFill>
                          <a:latin typeface="Twinkl" pitchFamily="2" charset="0"/>
                          <a:cs typeface="Arial" panose="020B0604020202020204" pitchFamily="34" charset="0"/>
                        </a:rPr>
                        <a:t>in the desert, the Devil tried to tempt him with food. The Devil made Jesus many </a:t>
                      </a:r>
                    </a:p>
                    <a:p>
                      <a:pPr>
                        <a:defRPr/>
                      </a:pPr>
                      <a:r>
                        <a:rPr lang="en-GB" altLang="en-US" sz="1600" dirty="0">
                          <a:solidFill>
                            <a:schemeClr val="tx1"/>
                          </a:solidFill>
                          <a:latin typeface="Twinkl" pitchFamily="2" charset="0"/>
                          <a:cs typeface="Arial" panose="020B0604020202020204" pitchFamily="34" charset="0"/>
                        </a:rPr>
                        <a:t>promises, but each time Jesus told him ‘No!’.</a:t>
                      </a:r>
                    </a:p>
                    <a:p>
                      <a:pPr>
                        <a:defRPr/>
                      </a:pPr>
                      <a:r>
                        <a:rPr lang="en-GB" altLang="en-US" sz="1600" dirty="0">
                          <a:solidFill>
                            <a:schemeClr val="tx1"/>
                          </a:solidFill>
                          <a:latin typeface="Twinkl" pitchFamily="2" charset="0"/>
                          <a:cs typeface="Arial" panose="020B0604020202020204" pitchFamily="34" charset="0"/>
                        </a:rPr>
                        <a:t> </a:t>
                      </a:r>
                    </a:p>
                    <a:p>
                      <a:pPr>
                        <a:defRPr/>
                      </a:pPr>
                      <a:r>
                        <a:rPr lang="en-GB" altLang="en-US" sz="1600" dirty="0">
                          <a:solidFill>
                            <a:schemeClr val="tx1"/>
                          </a:solidFill>
                          <a:latin typeface="Twinkl" pitchFamily="2" charset="0"/>
                          <a:cs typeface="Arial" panose="020B0604020202020204" pitchFamily="34" charset="0"/>
                        </a:rPr>
                        <a:t>Lent lasts 40 days, to remind Christians of Jesus’ sacrifices when he was in the </a:t>
                      </a:r>
                    </a:p>
                    <a:p>
                      <a:pPr>
                        <a:defRPr/>
                      </a:pPr>
                      <a:r>
                        <a:rPr lang="en-GB" altLang="en-US" sz="1600" dirty="0">
                          <a:solidFill>
                            <a:schemeClr val="tx1"/>
                          </a:solidFill>
                          <a:latin typeface="Twinkl" pitchFamily="2" charset="0"/>
                          <a:cs typeface="Arial" panose="020B0604020202020204" pitchFamily="34" charset="0"/>
                        </a:rPr>
                        <a:t>desert and also of his refusal to be tempted by the Devil.</a:t>
                      </a:r>
                      <a:endParaRPr lang="en-GB" sz="1600" b="1" dirty="0">
                        <a:latin typeface="Twinkl" pitchFamily="2" charset="0"/>
                        <a:cs typeface="+mn-cs"/>
                      </a:endParaRPr>
                    </a:p>
                    <a:p>
                      <a:pPr eaLnBrk="1" fontAlgn="auto" hangingPunct="1">
                        <a:spcAft>
                          <a:spcPts val="0"/>
                        </a:spcAft>
                        <a:defRPr/>
                      </a:pPr>
                      <a:endParaRPr lang="en-GB" altLang="en-US" sz="1600" dirty="0">
                        <a:solidFill>
                          <a:schemeClr val="tx1"/>
                        </a:solidFill>
                        <a:latin typeface="Twinkl" pitchFamily="2" charset="0"/>
                        <a:cs typeface="Arial" panose="020B0604020202020204" pitchFamily="34" charset="0"/>
                      </a:endParaRPr>
                    </a:p>
                  </a:txBody>
                  <a:tcPr/>
                </a:tc>
                <a:extLst>
                  <a:ext uri="{0D108BD9-81ED-4DB2-BD59-A6C34878D82A}">
                    <a16:rowId xmlns:a16="http://schemas.microsoft.com/office/drawing/2014/main" val="3179973284"/>
                  </a:ext>
                </a:extLst>
              </a:tr>
            </a:tbl>
          </a:graphicData>
        </a:graphic>
      </p:graphicFrame>
      <p:grpSp>
        <p:nvGrpSpPr>
          <p:cNvPr id="10" name="Group 9">
            <a:extLst>
              <a:ext uri="{FF2B5EF4-FFF2-40B4-BE49-F238E27FC236}">
                <a16:creationId xmlns:a16="http://schemas.microsoft.com/office/drawing/2014/main" id="{BE191F58-71F5-7B82-49D4-7E230DA92368}"/>
              </a:ext>
            </a:extLst>
          </p:cNvPr>
          <p:cNvGrpSpPr/>
          <p:nvPr/>
        </p:nvGrpSpPr>
        <p:grpSpPr>
          <a:xfrm>
            <a:off x="7701997" y="4684917"/>
            <a:ext cx="2636910" cy="2476752"/>
            <a:chOff x="3698994" y="2980545"/>
            <a:chExt cx="3251811" cy="3251811"/>
          </a:xfrm>
        </p:grpSpPr>
        <p:sp>
          <p:nvSpPr>
            <p:cNvPr id="11" name="Explosion 2 9">
              <a:extLst>
                <a:ext uri="{FF2B5EF4-FFF2-40B4-BE49-F238E27FC236}">
                  <a16:creationId xmlns:a16="http://schemas.microsoft.com/office/drawing/2014/main" id="{037B37CB-2499-9428-FFC1-2E7F0F9C9F41}"/>
                </a:ext>
              </a:extLst>
            </p:cNvPr>
            <p:cNvSpPr/>
            <p:nvPr/>
          </p:nvSpPr>
          <p:spPr>
            <a:xfrm rot="2297199">
              <a:off x="3698994" y="2980545"/>
              <a:ext cx="3251811" cy="3251811"/>
            </a:xfrm>
            <a:prstGeom prst="irregularSeal2">
              <a:avLst/>
            </a:prstGeom>
            <a:solidFill>
              <a:srgbClr val="FF0000">
                <a:alpha val="68000"/>
              </a:srgb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3" name="Picture 8">
              <a:extLst>
                <a:ext uri="{FF2B5EF4-FFF2-40B4-BE49-F238E27FC236}">
                  <a16:creationId xmlns:a16="http://schemas.microsoft.com/office/drawing/2014/main" id="{C3BD4B3B-A20D-9C67-2A89-1A51374B4C9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4092674">
              <a:off x="4705728" y="4104189"/>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oup 13">
            <a:extLst>
              <a:ext uri="{FF2B5EF4-FFF2-40B4-BE49-F238E27FC236}">
                <a16:creationId xmlns:a16="http://schemas.microsoft.com/office/drawing/2014/main" id="{14B5AAA1-2764-C36F-2117-50E44A6F13F6}"/>
              </a:ext>
            </a:extLst>
          </p:cNvPr>
          <p:cNvGrpSpPr/>
          <p:nvPr/>
        </p:nvGrpSpPr>
        <p:grpSpPr>
          <a:xfrm>
            <a:off x="8161060" y="4360311"/>
            <a:ext cx="2417275" cy="3083273"/>
            <a:chOff x="5353015" y="2396661"/>
            <a:chExt cx="3251235" cy="4539127"/>
          </a:xfrm>
        </p:grpSpPr>
        <p:pic>
          <p:nvPicPr>
            <p:cNvPr id="15" name="Picture 2">
              <a:extLst>
                <a:ext uri="{FF2B5EF4-FFF2-40B4-BE49-F238E27FC236}">
                  <a16:creationId xmlns:a16="http://schemas.microsoft.com/office/drawing/2014/main" id="{D6409264-5973-3BBA-DCB8-9B95E3BC1B2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03888" y="4862513"/>
              <a:ext cx="2900362" cy="207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03D5522C-6647-F5B1-4F54-C5E8F0BCC77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9861" y="2620326"/>
              <a:ext cx="775560" cy="2450465"/>
            </a:xfrm>
            <a:prstGeom prst="rect">
              <a:avLst/>
            </a:prstGeom>
          </p:spPr>
        </p:pic>
        <p:pic>
          <p:nvPicPr>
            <p:cNvPr id="17" name="Picture 5">
              <a:extLst>
                <a:ext uri="{FF2B5EF4-FFF2-40B4-BE49-F238E27FC236}">
                  <a16:creationId xmlns:a16="http://schemas.microsoft.com/office/drawing/2014/main" id="{3E40A67D-1A3A-4591-BA28-0E67DE26CB9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0607810" flipH="1">
              <a:off x="5353015" y="2396661"/>
              <a:ext cx="1624428" cy="147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0" name="Picture 19">
            <a:extLst>
              <a:ext uri="{FF2B5EF4-FFF2-40B4-BE49-F238E27FC236}">
                <a16:creationId xmlns:a16="http://schemas.microsoft.com/office/drawing/2014/main" id="{C35D8A5C-BA25-FB41-3B36-16890DA6492C}"/>
              </a:ext>
            </a:extLst>
          </p:cNvPr>
          <p:cNvPicPr/>
          <p:nvPr/>
        </p:nvPicPr>
        <p:blipFill>
          <a:blip r:embed="rId6" cstate="print">
            <a:extLst>
              <a:ext uri="{BEBA8EAE-BF5A-486C-A8C5-ECC9F3942E4B}">
                <a14:imgProps xmlns:a14="http://schemas.microsoft.com/office/drawing/2010/main">
                  <a14:imgLayer r:embed="rId7">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22" name="Rectangle: Rounded Corners 11">
            <a:extLst>
              <a:ext uri="{FF2B5EF4-FFF2-40B4-BE49-F238E27FC236}">
                <a16:creationId xmlns:a16="http://schemas.microsoft.com/office/drawing/2014/main" id="{2356C81E-C1F2-70E1-5795-F3AE4BD32729}"/>
              </a:ext>
            </a:extLst>
          </p:cNvPr>
          <p:cNvSpPr/>
          <p:nvPr/>
        </p:nvSpPr>
        <p:spPr>
          <a:xfrm>
            <a:off x="8324577" y="4442011"/>
            <a:ext cx="1174728" cy="7523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2000" b="1" dirty="0">
                <a:solidFill>
                  <a:srgbClr val="01407D"/>
                </a:solidFill>
                <a:latin typeface="Twinkl" pitchFamily="2" charset="0"/>
                <a:cs typeface="Arial" panose="020B0604020202020204" pitchFamily="34" charset="0"/>
              </a:rPr>
              <a:t>No!</a:t>
            </a:r>
            <a:endParaRPr lang="en-GB" altLang="en-US" sz="1200" b="1" dirty="0">
              <a:solidFill>
                <a:srgbClr val="01407D"/>
              </a:solidFill>
              <a:latin typeface="Twinkl" pitchFamily="2" charset="0"/>
              <a:cs typeface="Arial" panose="020B0604020202020204" pitchFamily="34" charset="0"/>
            </a:endParaRPr>
          </a:p>
        </p:txBody>
      </p:sp>
    </p:spTree>
    <p:extLst>
      <p:ext uri="{BB962C8B-B14F-4D97-AF65-F5344CB8AC3E}">
        <p14:creationId xmlns:p14="http://schemas.microsoft.com/office/powerpoint/2010/main" val="1880713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3159773463"/>
              </p:ext>
            </p:extLst>
          </p:nvPr>
        </p:nvGraphicFramePr>
        <p:xfrm>
          <a:off x="7385565" y="644802"/>
          <a:ext cx="3239414" cy="5888520"/>
        </p:xfrm>
        <a:graphic>
          <a:graphicData uri="http://schemas.openxmlformats.org/drawingml/2006/table">
            <a:tbl>
              <a:tblPr firstRow="1" bandRow="1">
                <a:tableStyleId>{93296810-A885-4BE3-A3E7-6D5BEEA58F35}</a:tableStyleId>
              </a:tblPr>
              <a:tblGrid>
                <a:gridCol w="1033221">
                  <a:extLst>
                    <a:ext uri="{9D8B030D-6E8A-4147-A177-3AD203B41FA5}">
                      <a16:colId xmlns:a16="http://schemas.microsoft.com/office/drawing/2014/main" val="1630223619"/>
                    </a:ext>
                  </a:extLst>
                </a:gridCol>
                <a:gridCol w="2206193">
                  <a:extLst>
                    <a:ext uri="{9D8B030D-6E8A-4147-A177-3AD203B41FA5}">
                      <a16:colId xmlns:a16="http://schemas.microsoft.com/office/drawing/2014/main" val="1922709769"/>
                    </a:ext>
                  </a:extLst>
                </a:gridCol>
              </a:tblGrid>
              <a:tr h="317946">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442467">
                <a:tc>
                  <a:txBody>
                    <a:bodyPr/>
                    <a:lstStyle/>
                    <a:p>
                      <a:r>
                        <a:rPr lang="en-GB" sz="1300" kern="1200" dirty="0">
                          <a:solidFill>
                            <a:schemeClr val="dk1"/>
                          </a:solidFill>
                          <a:effectLst/>
                          <a:latin typeface="+mn-lt"/>
                          <a:ea typeface="+mn-ea"/>
                          <a:cs typeface="+mn-cs"/>
                        </a:rPr>
                        <a:t>Ash Wednesday</a:t>
                      </a:r>
                      <a:endParaRPr lang="en-GB" sz="13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0" dirty="0"/>
                        <a:t> The first day of Lent.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49095681"/>
                  </a:ext>
                </a:extLst>
              </a:tr>
              <a:tr h="510894">
                <a:tc>
                  <a:txBody>
                    <a:bodyPr/>
                    <a:lstStyle/>
                    <a:p>
                      <a:r>
                        <a:rPr lang="en-GB" sz="1300" dirty="0">
                          <a:effectLst/>
                          <a:latin typeface="Calibri" panose="020F0502020204030204" pitchFamily="34" charset="0"/>
                        </a:rPr>
                        <a:t>confession</a:t>
                      </a:r>
                      <a:endParaRPr lang="en-GB" sz="13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0" dirty="0"/>
                        <a:t> a formal statement admitting that one is guilty.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81562174"/>
                  </a:ext>
                </a:extLst>
              </a:tr>
              <a:tr h="316679">
                <a:tc>
                  <a:txBody>
                    <a:bodyPr/>
                    <a:lstStyle/>
                    <a:p>
                      <a:r>
                        <a:rPr lang="en-GB" sz="1300" dirty="0">
                          <a:effectLst/>
                          <a:latin typeface="Calibri" panose="020F0502020204030204" pitchFamily="34" charset="0"/>
                        </a:rPr>
                        <a:t>forgiveness</a:t>
                      </a:r>
                      <a:endParaRPr lang="en-GB" sz="1300" dirty="0">
                        <a:effectLs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 </a:t>
                      </a:r>
                      <a:r>
                        <a:rPr lang="en-GB" sz="1200" i="0" dirty="0"/>
                        <a:t>The action of forgiving or being forgiven.</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44263151"/>
                  </a:ext>
                </a:extLst>
              </a:tr>
              <a:tr h="619454">
                <a:tc>
                  <a:txBody>
                    <a:bodyPr/>
                    <a:lstStyle/>
                    <a:p>
                      <a:r>
                        <a:rPr lang="en-GB" sz="1300" dirty="0">
                          <a:effectLst/>
                          <a:latin typeface="Calibri" panose="020F0502020204030204" pitchFamily="34" charset="0"/>
                        </a:rPr>
                        <a:t>Lent</a:t>
                      </a:r>
                      <a:endParaRPr lang="en-GB" sz="13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0" dirty="0"/>
                        <a:t> Lent is a time of preparation for Easter, when Christians observe a 40-day period of fasting, prayer, and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027628"/>
                  </a:ext>
                </a:extLst>
              </a:tr>
              <a:tr h="442467">
                <a:tc>
                  <a:txBody>
                    <a:bodyPr/>
                    <a:lstStyle/>
                    <a:p>
                      <a:r>
                        <a:rPr lang="en-GB" sz="1300" dirty="0">
                          <a:effectLst/>
                          <a:latin typeface="Calibri" panose="020F0502020204030204" pitchFamily="34" charset="0"/>
                        </a:rPr>
                        <a:t>Mardi Gras</a:t>
                      </a:r>
                      <a:endParaRPr lang="en-GB" sz="13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0" dirty="0"/>
                        <a:t> Mardi Gras is the final day of Carnival or Shrovetide before Ash Wednesday. Mardi Gras is French for "Fat Tuesday."</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1637564"/>
                  </a:ext>
                </a:extLst>
              </a:tr>
              <a:tr h="265480">
                <a:tc>
                  <a:txBody>
                    <a:bodyPr/>
                    <a:lstStyle/>
                    <a:p>
                      <a:r>
                        <a:rPr lang="en-GB" sz="1300" dirty="0">
                          <a:effectLst/>
                          <a:latin typeface="Calibri" panose="020F0502020204030204" pitchFamily="34" charset="0"/>
                        </a:rPr>
                        <a:t>pancakes</a:t>
                      </a:r>
                      <a:endParaRPr lang="en-GB" sz="13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noun.</a:t>
                      </a:r>
                      <a:r>
                        <a:rPr kumimoji="0" lang="en-GB" sz="1200" b="0" i="0" u="none" strike="noStrike" kern="1200" cap="none" spc="0" normalizeH="0" baseline="0" noProof="0" dirty="0">
                          <a:ln>
                            <a:noFill/>
                          </a:ln>
                          <a:solidFill>
                            <a:prstClr val="black"/>
                          </a:solidFill>
                          <a:effectLst/>
                          <a:uLnTx/>
                          <a:uFillTx/>
                          <a:latin typeface="+mn-lt"/>
                          <a:ea typeface="+mn-ea"/>
                          <a:cs typeface="+mn-cs"/>
                        </a:rPr>
                        <a:t> A pancake is a flat cake, often thin and round, prepared from a starch-based batter that may contain eggs, milk and butter and cooked on a hot surface.</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74671865"/>
                  </a:ext>
                </a:extLst>
              </a:tr>
              <a:tr h="442467">
                <a:tc>
                  <a:txBody>
                    <a:bodyPr/>
                    <a:lstStyle/>
                    <a:p>
                      <a:r>
                        <a:rPr lang="en-GB" sz="1300" dirty="0">
                          <a:effectLst/>
                          <a:latin typeface="Calibri" panose="020F0502020204030204" pitchFamily="34" charset="0"/>
                        </a:rPr>
                        <a:t>Shrove Tuesday </a:t>
                      </a:r>
                      <a:endParaRPr lang="en-GB" sz="13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noun.</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The day before Ash Wednesday, also known as Pancake Day or Mardi Gras. </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07500121"/>
                  </a:ext>
                </a:extLst>
              </a:tr>
              <a:tr h="0">
                <a:tc>
                  <a:txBody>
                    <a:bodyPr/>
                    <a:lstStyle/>
                    <a:p>
                      <a:r>
                        <a:rPr lang="en-GB" sz="1300" dirty="0">
                          <a:effectLst/>
                          <a:latin typeface="Calibri" panose="020F0502020204030204" pitchFamily="34" charset="0"/>
                        </a:rPr>
                        <a:t>temptation </a:t>
                      </a:r>
                      <a:endParaRPr lang="en-GB" sz="1300" dirty="0">
                        <a:effectLs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noun.</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The desire to do something, especially something wrong or unwise.</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48801188"/>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4189219984"/>
              </p:ext>
            </p:extLst>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RE – Year 4 – How does Lent help Christians prepare for Easter?</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13" name="Table 12">
            <a:extLst>
              <a:ext uri="{FF2B5EF4-FFF2-40B4-BE49-F238E27FC236}">
                <a16:creationId xmlns:a16="http://schemas.microsoft.com/office/drawing/2014/main" id="{E4665B8A-7DAB-015A-1E98-75E55095C856}"/>
              </a:ext>
            </a:extLst>
          </p:cNvPr>
          <p:cNvGraphicFramePr>
            <a:graphicFrameLocks noGrp="1"/>
          </p:cNvGraphicFramePr>
          <p:nvPr>
            <p:extLst>
              <p:ext uri="{D42A27DB-BD31-4B8C-83A1-F6EECF244321}">
                <p14:modId xmlns:p14="http://schemas.microsoft.com/office/powerpoint/2010/main" val="289463305"/>
              </p:ext>
            </p:extLst>
          </p:nvPr>
        </p:nvGraphicFramePr>
        <p:xfrm>
          <a:off x="184388" y="644803"/>
          <a:ext cx="3155965" cy="2476674"/>
        </p:xfrm>
        <a:graphic>
          <a:graphicData uri="http://schemas.openxmlformats.org/drawingml/2006/table">
            <a:tbl>
              <a:tblPr firstRow="1" bandRow="1">
                <a:tableStyleId>{93296810-A885-4BE3-A3E7-6D5BEEA58F35}</a:tableStyleId>
              </a:tblPr>
              <a:tblGrid>
                <a:gridCol w="3155965">
                  <a:extLst>
                    <a:ext uri="{9D8B030D-6E8A-4147-A177-3AD203B41FA5}">
                      <a16:colId xmlns:a16="http://schemas.microsoft.com/office/drawing/2014/main" val="489748474"/>
                    </a:ext>
                  </a:extLst>
                </a:gridCol>
              </a:tblGrid>
              <a:tr h="314806">
                <a:tc>
                  <a:txBody>
                    <a:bodyPr/>
                    <a:lstStyle/>
                    <a:p>
                      <a:r>
                        <a:rPr lang="en-GB" sz="1400" dirty="0"/>
                        <a:t>What is Lent?</a:t>
                      </a:r>
                    </a:p>
                  </a:txBody>
                  <a:tcPr/>
                </a:tc>
                <a:extLst>
                  <a:ext uri="{0D108BD9-81ED-4DB2-BD59-A6C34878D82A}">
                    <a16:rowId xmlns:a16="http://schemas.microsoft.com/office/drawing/2014/main" val="1676012475"/>
                  </a:ext>
                </a:extLst>
              </a:tr>
              <a:tr h="2161868">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a:solidFill>
                            <a:schemeClr val="dk1"/>
                          </a:solidFill>
                          <a:effectLst/>
                          <a:latin typeface="+mn-lt"/>
                          <a:ea typeface="+mn-ea"/>
                          <a:cs typeface="+mn-cs"/>
                        </a:rPr>
                        <a:t>Lent is an important time for many Christians and it lasts for 40 days but doesn’t include Sundays. The Bible says </a:t>
                      </a:r>
                      <a:r>
                        <a:rPr lang="en-GB" sz="1400" b="0" kern="1200" dirty="0">
                          <a:solidFill>
                            <a:schemeClr val="dk1"/>
                          </a:solidFill>
                          <a:effectLst/>
                          <a:latin typeface="+mn-lt"/>
                          <a:ea typeface="+mn-ea"/>
                          <a:cs typeface="+mn-cs"/>
                        </a:rPr>
                        <a:t>that this is the  length of time that Jesus spent in the desert fasting and being tempted by the devil. Many Christians used to fast in Lent to reflect on Jesus’ life but now many choose to give up a luxury item like chocolate instead.</a:t>
                      </a:r>
                      <a:endParaRPr lang="en-GB" sz="1400" b="0" dirty="0"/>
                    </a:p>
                  </a:txBody>
                  <a:tcPr/>
                </a:tc>
                <a:extLst>
                  <a:ext uri="{0D108BD9-81ED-4DB2-BD59-A6C34878D82A}">
                    <a16:rowId xmlns:a16="http://schemas.microsoft.com/office/drawing/2014/main" val="160365821"/>
                  </a:ext>
                </a:extLst>
              </a:tr>
            </a:tbl>
          </a:graphicData>
        </a:graphic>
      </p:graphicFrame>
      <p:graphicFrame>
        <p:nvGraphicFramePr>
          <p:cNvPr id="5" name="Table 4">
            <a:extLst>
              <a:ext uri="{FF2B5EF4-FFF2-40B4-BE49-F238E27FC236}">
                <a16:creationId xmlns:a16="http://schemas.microsoft.com/office/drawing/2014/main" id="{B343AA7A-7B45-73CA-ACC5-4EC1CEFBC2CB}"/>
              </a:ext>
            </a:extLst>
          </p:cNvPr>
          <p:cNvGraphicFramePr>
            <a:graphicFrameLocks noGrp="1"/>
          </p:cNvGraphicFramePr>
          <p:nvPr>
            <p:extLst>
              <p:ext uri="{D42A27DB-BD31-4B8C-83A1-F6EECF244321}">
                <p14:modId xmlns:p14="http://schemas.microsoft.com/office/powerpoint/2010/main" val="674109566"/>
              </p:ext>
            </p:extLst>
          </p:nvPr>
        </p:nvGraphicFramePr>
        <p:xfrm>
          <a:off x="3421596" y="4020407"/>
          <a:ext cx="3839759" cy="3337790"/>
        </p:xfrm>
        <a:graphic>
          <a:graphicData uri="http://schemas.openxmlformats.org/drawingml/2006/table">
            <a:tbl>
              <a:tblPr firstRow="1" bandRow="1">
                <a:tableStyleId>{93296810-A885-4BE3-A3E7-6D5BEEA58F35}</a:tableStyleId>
              </a:tblPr>
              <a:tblGrid>
                <a:gridCol w="3839759">
                  <a:extLst>
                    <a:ext uri="{9D8B030D-6E8A-4147-A177-3AD203B41FA5}">
                      <a16:colId xmlns:a16="http://schemas.microsoft.com/office/drawing/2014/main" val="489748474"/>
                    </a:ext>
                  </a:extLst>
                </a:gridCol>
              </a:tblGrid>
              <a:tr h="344884">
                <a:tc>
                  <a:txBody>
                    <a:bodyPr/>
                    <a:lstStyle/>
                    <a:p>
                      <a:r>
                        <a:rPr lang="en-GB" sz="1400" dirty="0"/>
                        <a:t>Symbols and rituals during Lent</a:t>
                      </a:r>
                    </a:p>
                  </a:txBody>
                  <a:tcPr/>
                </a:tc>
                <a:extLst>
                  <a:ext uri="{0D108BD9-81ED-4DB2-BD59-A6C34878D82A}">
                    <a16:rowId xmlns:a16="http://schemas.microsoft.com/office/drawing/2014/main" val="1676012475"/>
                  </a:ext>
                </a:extLst>
              </a:tr>
              <a:tr h="2992906">
                <a:tc>
                  <a:txBody>
                    <a:bodyPr/>
                    <a:lstStyle/>
                    <a:p>
                      <a:pPr marL="285750" marR="0" lvl="0" indent="-2857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t>The priest wears purple garments and a purple cloth is placed on the altar during Lent.</a:t>
                      </a:r>
                    </a:p>
                    <a:p>
                      <a:pPr marL="285750" marR="0" lvl="0" indent="-2857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t>Purple symbolises both pain and suffering leading up to the crucifixion of Jesus.</a:t>
                      </a:r>
                    </a:p>
                    <a:p>
                      <a:pPr marL="285750" marR="0" lvl="0" indent="-2857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t>It also symbolises the suffering of all humans and the world under sin.</a:t>
                      </a:r>
                    </a:p>
                    <a:p>
                      <a:pPr marL="285750" marR="0" lvl="0" indent="-2857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t>Purple is also the colour of royalty. This reminds people that Jesus is King.</a:t>
                      </a:r>
                    </a:p>
                    <a:p>
                      <a:pPr marL="285750" marR="0" lvl="0" indent="-2857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t>Lent is the time of new beginnings, new growth and a time to go get fit and to live the life of a Christian.</a:t>
                      </a:r>
                    </a:p>
                  </a:txBody>
                  <a:tcPr/>
                </a:tc>
                <a:extLst>
                  <a:ext uri="{0D108BD9-81ED-4DB2-BD59-A6C34878D82A}">
                    <a16:rowId xmlns:a16="http://schemas.microsoft.com/office/drawing/2014/main" val="160365821"/>
                  </a:ext>
                </a:extLst>
              </a:tr>
            </a:tbl>
          </a:graphicData>
        </a:graphic>
      </p:graphicFrame>
      <p:graphicFrame>
        <p:nvGraphicFramePr>
          <p:cNvPr id="8" name="Table 7">
            <a:extLst>
              <a:ext uri="{FF2B5EF4-FFF2-40B4-BE49-F238E27FC236}">
                <a16:creationId xmlns:a16="http://schemas.microsoft.com/office/drawing/2014/main" id="{FC32D3CD-83E4-52EC-53FC-947C52DEA818}"/>
              </a:ext>
            </a:extLst>
          </p:cNvPr>
          <p:cNvGraphicFramePr>
            <a:graphicFrameLocks noGrp="1"/>
          </p:cNvGraphicFramePr>
          <p:nvPr>
            <p:extLst>
              <p:ext uri="{D42A27DB-BD31-4B8C-83A1-F6EECF244321}">
                <p14:modId xmlns:p14="http://schemas.microsoft.com/office/powerpoint/2010/main" val="1067533096"/>
              </p:ext>
            </p:extLst>
          </p:nvPr>
        </p:nvGraphicFramePr>
        <p:xfrm>
          <a:off x="3456372" y="663986"/>
          <a:ext cx="3804983" cy="1273437"/>
        </p:xfrm>
        <a:graphic>
          <a:graphicData uri="http://schemas.openxmlformats.org/drawingml/2006/table">
            <a:tbl>
              <a:tblPr firstRow="1" bandRow="1">
                <a:tableStyleId>{93296810-A885-4BE3-A3E7-6D5BEEA58F35}</a:tableStyleId>
              </a:tblPr>
              <a:tblGrid>
                <a:gridCol w="3804983">
                  <a:extLst>
                    <a:ext uri="{9D8B030D-6E8A-4147-A177-3AD203B41FA5}">
                      <a16:colId xmlns:a16="http://schemas.microsoft.com/office/drawing/2014/main" val="489748474"/>
                    </a:ext>
                  </a:extLst>
                </a:gridCol>
              </a:tblGrid>
              <a:tr h="231692">
                <a:tc>
                  <a:txBody>
                    <a:bodyPr/>
                    <a:lstStyle/>
                    <a:p>
                      <a:pPr algn="l"/>
                      <a:r>
                        <a:rPr lang="en-GB" sz="1400" b="1" dirty="0"/>
                        <a:t>Ash Wednesday</a:t>
                      </a:r>
                    </a:p>
                  </a:txBody>
                  <a:tcPr/>
                </a:tc>
                <a:extLst>
                  <a:ext uri="{0D108BD9-81ED-4DB2-BD59-A6C34878D82A}">
                    <a16:rowId xmlns:a16="http://schemas.microsoft.com/office/drawing/2014/main" val="1676012475"/>
                  </a:ext>
                </a:extLst>
              </a:tr>
              <a:tr h="968637">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kern="1200" dirty="0">
                          <a:solidFill>
                            <a:schemeClr val="dk1"/>
                          </a:solidFill>
                          <a:effectLst/>
                          <a:latin typeface="+mn-lt"/>
                          <a:ea typeface="+mn-ea"/>
                          <a:cs typeface="+mn-cs"/>
                        </a:rPr>
                        <a:t>Ash Wednesday is the first day of Lent for many Christians and it is a time for forgiveness. Ashes are blessed in church and then a cross-shaped mark is placed on worshippers’ foreheads. </a:t>
                      </a:r>
                      <a:endParaRPr lang="en-GB" sz="1400" b="0" dirty="0"/>
                    </a:p>
                  </a:txBody>
                  <a:tcPr/>
                </a:tc>
                <a:extLst>
                  <a:ext uri="{0D108BD9-81ED-4DB2-BD59-A6C34878D82A}">
                    <a16:rowId xmlns:a16="http://schemas.microsoft.com/office/drawing/2014/main" val="160365821"/>
                  </a:ext>
                </a:extLst>
              </a:tr>
            </a:tbl>
          </a:graphicData>
        </a:graphic>
      </p:graphicFrame>
      <p:graphicFrame>
        <p:nvGraphicFramePr>
          <p:cNvPr id="11" name="Table 10">
            <a:extLst>
              <a:ext uri="{FF2B5EF4-FFF2-40B4-BE49-F238E27FC236}">
                <a16:creationId xmlns:a16="http://schemas.microsoft.com/office/drawing/2014/main" id="{C62ED27B-8BD1-BD41-5D8C-A23CD6499C73}"/>
              </a:ext>
            </a:extLst>
          </p:cNvPr>
          <p:cNvGraphicFramePr>
            <a:graphicFrameLocks noGrp="1"/>
          </p:cNvGraphicFramePr>
          <p:nvPr>
            <p:extLst>
              <p:ext uri="{D42A27DB-BD31-4B8C-83A1-F6EECF244321}">
                <p14:modId xmlns:p14="http://schemas.microsoft.com/office/powerpoint/2010/main" val="3695498907"/>
              </p:ext>
            </p:extLst>
          </p:nvPr>
        </p:nvGraphicFramePr>
        <p:xfrm>
          <a:off x="3447510" y="1986906"/>
          <a:ext cx="3804983" cy="1984018"/>
        </p:xfrm>
        <a:graphic>
          <a:graphicData uri="http://schemas.openxmlformats.org/drawingml/2006/table">
            <a:tbl>
              <a:tblPr firstRow="1" bandRow="1">
                <a:tableStyleId>{93296810-A885-4BE3-A3E7-6D5BEEA58F35}</a:tableStyleId>
              </a:tblPr>
              <a:tblGrid>
                <a:gridCol w="3804983">
                  <a:extLst>
                    <a:ext uri="{9D8B030D-6E8A-4147-A177-3AD203B41FA5}">
                      <a16:colId xmlns:a16="http://schemas.microsoft.com/office/drawing/2014/main" val="489748474"/>
                    </a:ext>
                  </a:extLst>
                </a:gridCol>
              </a:tblGrid>
              <a:tr h="256519">
                <a:tc>
                  <a:txBody>
                    <a:bodyPr/>
                    <a:lstStyle/>
                    <a:p>
                      <a:pPr marL="0" indent="0">
                        <a:buFont typeface="Arial" panose="020B0604020202020204" pitchFamily="34" charset="0"/>
                        <a:buNone/>
                      </a:pPr>
                      <a:r>
                        <a:rPr lang="en-GB" sz="1400" dirty="0"/>
                        <a:t>Using Lent to prepare for Easter.</a:t>
                      </a:r>
                    </a:p>
                  </a:txBody>
                  <a:tcPr/>
                </a:tc>
                <a:extLst>
                  <a:ext uri="{0D108BD9-81ED-4DB2-BD59-A6C34878D82A}">
                    <a16:rowId xmlns:a16="http://schemas.microsoft.com/office/drawing/2014/main" val="1676012475"/>
                  </a:ext>
                </a:extLst>
              </a:tr>
              <a:tr h="1679218">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400" dirty="0">
                          <a:solidFill>
                            <a:schemeClr val="tx1"/>
                          </a:solidFill>
                          <a:latin typeface="Twinkl" pitchFamily="2" charset="0"/>
                          <a:cs typeface="Arial" panose="020B0604020202020204" pitchFamily="34" charset="0"/>
                        </a:rPr>
                        <a:t>Today, many Christians mark Lent by trying to ‘give up’ something they like. It might be chocolate or something like video games. They do this to remember Jesus’ sacrifice when he was in the desert and to test their own self-discipline: to see if they can say no to temptation, just as Jesus did.</a:t>
                      </a:r>
                    </a:p>
                  </a:txBody>
                  <a:tcPr/>
                </a:tc>
                <a:extLst>
                  <a:ext uri="{0D108BD9-81ED-4DB2-BD59-A6C34878D82A}">
                    <a16:rowId xmlns:a16="http://schemas.microsoft.com/office/drawing/2014/main" val="160365821"/>
                  </a:ext>
                </a:extLst>
              </a:tr>
            </a:tbl>
          </a:graphicData>
        </a:graphic>
      </p:graphicFrame>
      <p:sp>
        <p:nvSpPr>
          <p:cNvPr id="15" name="TextBox 14">
            <a:extLst>
              <a:ext uri="{FF2B5EF4-FFF2-40B4-BE49-F238E27FC236}">
                <a16:creationId xmlns:a16="http://schemas.microsoft.com/office/drawing/2014/main" id="{7DD86B52-C8FA-946F-5DA9-4FB5ADFF09B0}"/>
              </a:ext>
            </a:extLst>
          </p:cNvPr>
          <p:cNvSpPr txBox="1"/>
          <p:nvPr/>
        </p:nvSpPr>
        <p:spPr>
          <a:xfrm>
            <a:off x="-164123" y="9661817"/>
            <a:ext cx="5345722" cy="1200329"/>
          </a:xfrm>
          <a:prstGeom prst="rect">
            <a:avLst/>
          </a:prstGeom>
          <a:noFill/>
        </p:spPr>
        <p:txBody>
          <a:bodyPr wrap="square">
            <a:spAutoFit/>
          </a:bodyPr>
          <a:lstStyle/>
          <a:p>
            <a:pPr marL="285750" marR="0" lvl="0" indent="-2857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dirty="0"/>
          </a:p>
          <a:p>
            <a:pPr marL="285750" marR="0" lvl="0" indent="-2857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dirty="0"/>
              <a:t>Lent comes from the Middle English word ‘</a:t>
            </a:r>
            <a:r>
              <a:rPr lang="en-GB" sz="1800" dirty="0" err="1"/>
              <a:t>lenten</a:t>
            </a:r>
            <a:r>
              <a:rPr lang="en-GB" sz="1800" dirty="0"/>
              <a:t>’ or the Old English ‘</a:t>
            </a:r>
            <a:r>
              <a:rPr lang="en-GB" sz="1800" dirty="0" err="1"/>
              <a:t>lencten</a:t>
            </a:r>
            <a:r>
              <a:rPr lang="en-GB" sz="1800" dirty="0"/>
              <a:t>’, both of which mean spring (the season)</a:t>
            </a:r>
          </a:p>
        </p:txBody>
      </p:sp>
      <p:pic>
        <p:nvPicPr>
          <p:cNvPr id="18" name="Picture 2">
            <a:extLst>
              <a:ext uri="{FF2B5EF4-FFF2-40B4-BE49-F238E27FC236}">
                <a16:creationId xmlns:a16="http://schemas.microsoft.com/office/drawing/2014/main" id="{08536A85-BA9B-6B59-41EC-CBFA789127C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83149" y="3672584"/>
            <a:ext cx="369344" cy="600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
            <a:extLst>
              <a:ext uri="{FF2B5EF4-FFF2-40B4-BE49-F238E27FC236}">
                <a16:creationId xmlns:a16="http://schemas.microsoft.com/office/drawing/2014/main" id="{8DED9494-6E44-2ADA-B5B0-A2DF3D958CE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228522" y="3687946"/>
            <a:ext cx="624916" cy="357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2" name="Table 21">
            <a:extLst>
              <a:ext uri="{FF2B5EF4-FFF2-40B4-BE49-F238E27FC236}">
                <a16:creationId xmlns:a16="http://schemas.microsoft.com/office/drawing/2014/main" id="{F9A6690F-3335-9158-5F69-B43525EC7BA3}"/>
              </a:ext>
            </a:extLst>
          </p:cNvPr>
          <p:cNvGraphicFramePr>
            <a:graphicFrameLocks noGrp="1"/>
          </p:cNvGraphicFramePr>
          <p:nvPr>
            <p:extLst>
              <p:ext uri="{D42A27DB-BD31-4B8C-83A1-F6EECF244321}">
                <p14:modId xmlns:p14="http://schemas.microsoft.com/office/powerpoint/2010/main" val="4230808971"/>
              </p:ext>
            </p:extLst>
          </p:nvPr>
        </p:nvGraphicFramePr>
        <p:xfrm>
          <a:off x="184388" y="3121477"/>
          <a:ext cx="3177786" cy="4236720"/>
        </p:xfrm>
        <a:graphic>
          <a:graphicData uri="http://schemas.openxmlformats.org/drawingml/2006/table">
            <a:tbl>
              <a:tblPr firstRow="1" bandRow="1">
                <a:tableStyleId>{93296810-A885-4BE3-A3E7-6D5BEEA58F35}</a:tableStyleId>
              </a:tblPr>
              <a:tblGrid>
                <a:gridCol w="3177786">
                  <a:extLst>
                    <a:ext uri="{9D8B030D-6E8A-4147-A177-3AD203B41FA5}">
                      <a16:colId xmlns:a16="http://schemas.microsoft.com/office/drawing/2014/main" val="489748474"/>
                    </a:ext>
                  </a:extLst>
                </a:gridCol>
              </a:tblGrid>
              <a:tr h="170302">
                <a:tc>
                  <a:txBody>
                    <a:bodyPr/>
                    <a:lstStyle/>
                    <a:p>
                      <a:pPr algn="l"/>
                      <a:r>
                        <a:rPr lang="en-GB" sz="1400" b="1" dirty="0"/>
                        <a:t>Shrove Tuesday</a:t>
                      </a:r>
                    </a:p>
                  </a:txBody>
                  <a:tcPr/>
                </a:tc>
                <a:extLst>
                  <a:ext uri="{0D108BD9-81ED-4DB2-BD59-A6C34878D82A}">
                    <a16:rowId xmlns:a16="http://schemas.microsoft.com/office/drawing/2014/main" val="1676012475"/>
                  </a:ext>
                </a:extLst>
              </a:tr>
              <a:tr h="1590866">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dirty="0">
                          <a:solidFill>
                            <a:schemeClr val="tx1"/>
                          </a:solidFill>
                        </a:rPr>
                        <a:t>Shrove Tuesday is also known as Pancake Day. It is also known as Mardi Gras or Fat Tuesday in other parts of the world.</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dirty="0">
                          <a:solidFill>
                            <a:schemeClr val="tx1"/>
                          </a:solidFill>
                        </a:rPr>
                        <a:t>In Christianity, Shrove Tuesday is the feast day before the beginning of Lent on the following day (Ash Wednesday).</a:t>
                      </a:r>
                      <a:r>
                        <a:rPr lang="en-GB" altLang="en-US" sz="1400" b="0" dirty="0">
                          <a:solidFill>
                            <a:schemeClr val="tx1"/>
                          </a:solidFill>
                        </a:rPr>
                        <a:t> On Shrove Tuesday, people went to church to confess their sins and were called by a bell, which came to be known as the ‘pancake bell’.</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400" dirty="0">
                          <a:solidFill>
                            <a:schemeClr val="tx1"/>
                          </a:solidFill>
                          <a:latin typeface="Twinkl" pitchFamily="2" charset="0"/>
                          <a:cs typeface="Arial" panose="020B0604020202020204" pitchFamily="34" charset="0"/>
                        </a:rPr>
                        <a:t>In the past, Christians would give up all ‘rich’ food and drink during Lent. This meant food such as meat, eggs, fats and milk products weren’t eaten. People used up their ‘rich’ foods before Lent began, by making pancakes; this is why we have Pancake Day.</a:t>
                      </a:r>
                      <a:endParaRPr lang="en-GB" sz="1400" b="1" dirty="0">
                        <a:latin typeface="Twinkl" pitchFamily="2" charset="0"/>
                        <a:cs typeface="+mn-cs"/>
                      </a:endParaRPr>
                    </a:p>
                  </a:txBody>
                  <a:tcPr/>
                </a:tc>
                <a:extLst>
                  <a:ext uri="{0D108BD9-81ED-4DB2-BD59-A6C34878D82A}">
                    <a16:rowId xmlns:a16="http://schemas.microsoft.com/office/drawing/2014/main" val="160365821"/>
                  </a:ext>
                </a:extLst>
              </a:tr>
            </a:tbl>
          </a:graphicData>
        </a:graphic>
      </p:graphicFrame>
      <p:pic>
        <p:nvPicPr>
          <p:cNvPr id="16" name="Picture 3">
            <a:extLst>
              <a:ext uri="{FF2B5EF4-FFF2-40B4-BE49-F238E27FC236}">
                <a16:creationId xmlns:a16="http://schemas.microsoft.com/office/drawing/2014/main" id="{682D4AE0-3919-2634-7EBA-ABAB1AC9041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846935" y="6735869"/>
            <a:ext cx="918623" cy="74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CCF8E076-90D6-7453-1EFC-D1AE7C0184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68754" y="6113112"/>
            <a:ext cx="757475" cy="1446563"/>
          </a:xfrm>
          <a:prstGeom prst="rect">
            <a:avLst/>
          </a:prstGeom>
        </p:spPr>
      </p:pic>
    </p:spTree>
    <p:extLst>
      <p:ext uri="{BB962C8B-B14F-4D97-AF65-F5344CB8AC3E}">
        <p14:creationId xmlns:p14="http://schemas.microsoft.com/office/powerpoint/2010/main" val="7264918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2751</TotalTime>
  <Words>934</Words>
  <Application>Microsoft Macintosh PowerPoint</Application>
  <PresentationFormat>Custom</PresentationFormat>
  <Paragraphs>53</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Twinkl</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Regina Miah</cp:lastModifiedBy>
  <cp:revision>31</cp:revision>
  <dcterms:created xsi:type="dcterms:W3CDTF">2023-11-14T15:55:26Z</dcterms:created>
  <dcterms:modified xsi:type="dcterms:W3CDTF">2024-02-17T13:39:43Z</dcterms:modified>
</cp:coreProperties>
</file>