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0" r:id="rId2"/>
    <p:sldId id="263" r:id="rId3"/>
  </p:sldIdLst>
  <p:sldSz cx="10691813" cy="7559675"/>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DDC83"/>
    <a:srgbClr val="71AD47"/>
    <a:srgbClr val="D6E3D0"/>
    <a:srgbClr val="EBF2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973" autoAdjust="0"/>
    <p:restoredTop sz="95314" autoAdjust="0"/>
  </p:normalViewPr>
  <p:slideViewPr>
    <p:cSldViewPr snapToGrid="0">
      <p:cViewPr varScale="1">
        <p:scale>
          <a:sx n="76" d="100"/>
          <a:sy n="76" d="100"/>
        </p:scale>
        <p:origin x="1166" y="2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886" y="1237197"/>
            <a:ext cx="9088041" cy="2631887"/>
          </a:xfrm>
        </p:spPr>
        <p:txBody>
          <a:bodyPr anchor="b"/>
          <a:lstStyle>
            <a:lvl1pPr algn="ctr">
              <a:defRPr sz="6614"/>
            </a:lvl1pPr>
          </a:lstStyle>
          <a:p>
            <a:r>
              <a:rPr lang="en-US"/>
              <a:t>Click to edit Master title style</a:t>
            </a:r>
            <a:endParaRPr lang="en-US" dirty="0"/>
          </a:p>
        </p:txBody>
      </p:sp>
      <p:sp>
        <p:nvSpPr>
          <p:cNvPr id="3" name="Subtitle 2"/>
          <p:cNvSpPr>
            <a:spLocks noGrp="1"/>
          </p:cNvSpPr>
          <p:nvPr>
            <p:ph type="subTitle" idx="1"/>
          </p:nvPr>
        </p:nvSpPr>
        <p:spPr>
          <a:xfrm>
            <a:off x="1336477" y="3970580"/>
            <a:ext cx="8018860" cy="1825171"/>
          </a:xfrm>
        </p:spPr>
        <p:txBody>
          <a:bodyPr/>
          <a:lstStyle>
            <a:lvl1pPr marL="0" indent="0" algn="ctr">
              <a:buNone/>
              <a:defRPr sz="2646"/>
            </a:lvl1pPr>
            <a:lvl2pPr marL="503972" indent="0" algn="ctr">
              <a:buNone/>
              <a:defRPr sz="2205"/>
            </a:lvl2pPr>
            <a:lvl3pPr marL="1007943" indent="0" algn="ctr">
              <a:buNone/>
              <a:defRPr sz="1984"/>
            </a:lvl3pPr>
            <a:lvl4pPr marL="1511915" indent="0" algn="ctr">
              <a:buNone/>
              <a:defRPr sz="1764"/>
            </a:lvl4pPr>
            <a:lvl5pPr marL="2015886" indent="0" algn="ctr">
              <a:buNone/>
              <a:defRPr sz="1764"/>
            </a:lvl5pPr>
            <a:lvl6pPr marL="2519858" indent="0" algn="ctr">
              <a:buNone/>
              <a:defRPr sz="1764"/>
            </a:lvl6pPr>
            <a:lvl7pPr marL="3023829" indent="0" algn="ctr">
              <a:buNone/>
              <a:defRPr sz="1764"/>
            </a:lvl7pPr>
            <a:lvl8pPr marL="3527801" indent="0" algn="ctr">
              <a:buNone/>
              <a:defRPr sz="1764"/>
            </a:lvl8pPr>
            <a:lvl9pPr marL="4031772" indent="0" algn="ctr">
              <a:buNone/>
              <a:defRPr sz="1764"/>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12/11/2024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854937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12/11/2024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9320882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9494" y="1884671"/>
            <a:ext cx="9221689" cy="3144614"/>
          </a:xfrm>
        </p:spPr>
        <p:txBody>
          <a:bodyPr anchor="b"/>
          <a:lstStyle>
            <a:lvl1pPr>
              <a:defRPr sz="6614"/>
            </a:lvl1pPr>
          </a:lstStyle>
          <a:p>
            <a:r>
              <a:rPr lang="en-US"/>
              <a:t>Click to edit Master title style</a:t>
            </a:r>
            <a:endParaRPr lang="en-US" dirty="0"/>
          </a:p>
        </p:txBody>
      </p:sp>
      <p:sp>
        <p:nvSpPr>
          <p:cNvPr id="3" name="Text Placeholder 2"/>
          <p:cNvSpPr>
            <a:spLocks noGrp="1"/>
          </p:cNvSpPr>
          <p:nvPr>
            <p:ph type="body" idx="1"/>
          </p:nvPr>
        </p:nvSpPr>
        <p:spPr>
          <a:xfrm>
            <a:off x="729494" y="5059035"/>
            <a:ext cx="9221689" cy="1653678"/>
          </a:xfrm>
        </p:spPr>
        <p:txBody>
          <a:bodyPr/>
          <a:lstStyle>
            <a:lvl1pPr marL="0" indent="0">
              <a:buNone/>
              <a:defRPr sz="2646">
                <a:solidFill>
                  <a:schemeClr val="tx1"/>
                </a:solidFill>
              </a:defRPr>
            </a:lvl1pPr>
            <a:lvl2pPr marL="503972" indent="0">
              <a:buNone/>
              <a:defRPr sz="2205">
                <a:solidFill>
                  <a:schemeClr val="tx1">
                    <a:tint val="75000"/>
                  </a:schemeClr>
                </a:solidFill>
              </a:defRPr>
            </a:lvl2pPr>
            <a:lvl3pPr marL="1007943" indent="0">
              <a:buNone/>
              <a:defRPr sz="1984">
                <a:solidFill>
                  <a:schemeClr val="tx1">
                    <a:tint val="75000"/>
                  </a:schemeClr>
                </a:solidFill>
              </a:defRPr>
            </a:lvl3pPr>
            <a:lvl4pPr marL="1511915" indent="0">
              <a:buNone/>
              <a:defRPr sz="1764">
                <a:solidFill>
                  <a:schemeClr val="tx1">
                    <a:tint val="75000"/>
                  </a:schemeClr>
                </a:solidFill>
              </a:defRPr>
            </a:lvl4pPr>
            <a:lvl5pPr marL="2015886" indent="0">
              <a:buNone/>
              <a:defRPr sz="1764">
                <a:solidFill>
                  <a:schemeClr val="tx1">
                    <a:tint val="75000"/>
                  </a:schemeClr>
                </a:solidFill>
              </a:defRPr>
            </a:lvl5pPr>
            <a:lvl6pPr marL="2519858" indent="0">
              <a:buNone/>
              <a:defRPr sz="1764">
                <a:solidFill>
                  <a:schemeClr val="tx1">
                    <a:tint val="75000"/>
                  </a:schemeClr>
                </a:solidFill>
              </a:defRPr>
            </a:lvl6pPr>
            <a:lvl7pPr marL="3023829" indent="0">
              <a:buNone/>
              <a:defRPr sz="1764">
                <a:solidFill>
                  <a:schemeClr val="tx1">
                    <a:tint val="75000"/>
                  </a:schemeClr>
                </a:solidFill>
              </a:defRPr>
            </a:lvl7pPr>
            <a:lvl8pPr marL="3527801" indent="0">
              <a:buNone/>
              <a:defRPr sz="1764">
                <a:solidFill>
                  <a:schemeClr val="tx1">
                    <a:tint val="75000"/>
                  </a:schemeClr>
                </a:solidFill>
              </a:defRPr>
            </a:lvl8pPr>
            <a:lvl9pPr marL="4031772" indent="0">
              <a:buNone/>
              <a:defRPr sz="1764">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27EDFDB-0701-4A33-9029-D098F58747C5}" type="datetimeFigureOut">
              <a:rPr lang="en-GB" smtClean="0"/>
              <a:t>12/11/2024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42421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735062"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412730"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27EDFDB-0701-4A33-9029-D098F58747C5}" type="datetimeFigureOut">
              <a:rPr lang="en-GB" smtClean="0"/>
              <a:t>12/11/2024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219111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6455" y="402484"/>
            <a:ext cx="9221689" cy="14611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736456" y="1853171"/>
            <a:ext cx="4523137"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4" name="Content Placeholder 3"/>
          <p:cNvSpPr>
            <a:spLocks noGrp="1"/>
          </p:cNvSpPr>
          <p:nvPr>
            <p:ph sz="half" idx="2"/>
          </p:nvPr>
        </p:nvSpPr>
        <p:spPr>
          <a:xfrm>
            <a:off x="736456" y="2761381"/>
            <a:ext cx="4523137"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412731" y="1853171"/>
            <a:ext cx="4545413"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6" name="Content Placeholder 5"/>
          <p:cNvSpPr>
            <a:spLocks noGrp="1"/>
          </p:cNvSpPr>
          <p:nvPr>
            <p:ph sz="quarter" idx="4"/>
          </p:nvPr>
        </p:nvSpPr>
        <p:spPr>
          <a:xfrm>
            <a:off x="5412731" y="2761381"/>
            <a:ext cx="4545413"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27EDFDB-0701-4A33-9029-D098F58747C5}" type="datetimeFigureOut">
              <a:rPr lang="en-GB" smtClean="0"/>
              <a:t>12/11/2024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614213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27EDFDB-0701-4A33-9029-D098F58747C5}" type="datetimeFigureOut">
              <a:rPr lang="en-GB" smtClean="0"/>
              <a:t>12/11/2024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581688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7EDFDB-0701-4A33-9029-D098F58747C5}" type="datetimeFigureOut">
              <a:rPr lang="en-GB" smtClean="0"/>
              <a:t>12/11/2024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643369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Content Placeholder 2"/>
          <p:cNvSpPr>
            <a:spLocks noGrp="1"/>
          </p:cNvSpPr>
          <p:nvPr>
            <p:ph idx="1"/>
          </p:nvPr>
        </p:nvSpPr>
        <p:spPr>
          <a:xfrm>
            <a:off x="4545413" y="1088455"/>
            <a:ext cx="5412730" cy="5372269"/>
          </a:xfrm>
        </p:spPr>
        <p:txBody>
          <a:bodyPr/>
          <a:lstStyle>
            <a:lvl1pPr>
              <a:defRPr sz="3527"/>
            </a:lvl1pPr>
            <a:lvl2pPr>
              <a:defRPr sz="3086"/>
            </a:lvl2pPr>
            <a:lvl3pPr>
              <a:defRPr sz="2646"/>
            </a:lvl3pPr>
            <a:lvl4pPr>
              <a:defRPr sz="2205"/>
            </a:lvl4pPr>
            <a:lvl5pPr>
              <a:defRPr sz="2205"/>
            </a:lvl5pPr>
            <a:lvl6pPr>
              <a:defRPr sz="2205"/>
            </a:lvl6pPr>
            <a:lvl7pPr>
              <a:defRPr sz="2205"/>
            </a:lvl7pPr>
            <a:lvl8pPr>
              <a:defRPr sz="2205"/>
            </a:lvl8pPr>
            <a:lvl9pPr>
              <a:defRPr sz="2205"/>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12/11/2024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5524989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Picture Placeholder 2"/>
          <p:cNvSpPr>
            <a:spLocks noGrp="1" noChangeAspect="1"/>
          </p:cNvSpPr>
          <p:nvPr>
            <p:ph type="pic" idx="1"/>
          </p:nvPr>
        </p:nvSpPr>
        <p:spPr>
          <a:xfrm>
            <a:off x="4545413" y="1088455"/>
            <a:ext cx="5412730" cy="5372269"/>
          </a:xfrm>
        </p:spPr>
        <p:txBody>
          <a:bodyPr anchor="t"/>
          <a:lstStyle>
            <a:lvl1pPr marL="0" indent="0">
              <a:buNone/>
              <a:defRPr sz="3527"/>
            </a:lvl1pPr>
            <a:lvl2pPr marL="503972" indent="0">
              <a:buNone/>
              <a:defRPr sz="3086"/>
            </a:lvl2pPr>
            <a:lvl3pPr marL="1007943" indent="0">
              <a:buNone/>
              <a:defRPr sz="2646"/>
            </a:lvl3pPr>
            <a:lvl4pPr marL="1511915" indent="0">
              <a:buNone/>
              <a:defRPr sz="2205"/>
            </a:lvl4pPr>
            <a:lvl5pPr marL="2015886" indent="0">
              <a:buNone/>
              <a:defRPr sz="2205"/>
            </a:lvl5pPr>
            <a:lvl6pPr marL="2519858" indent="0">
              <a:buNone/>
              <a:defRPr sz="2205"/>
            </a:lvl6pPr>
            <a:lvl7pPr marL="3023829" indent="0">
              <a:buNone/>
              <a:defRPr sz="2205"/>
            </a:lvl7pPr>
            <a:lvl8pPr marL="3527801" indent="0">
              <a:buNone/>
              <a:defRPr sz="2205"/>
            </a:lvl8pPr>
            <a:lvl9pPr marL="4031772" indent="0">
              <a:buNone/>
              <a:defRPr sz="2205"/>
            </a:lvl9pPr>
          </a:lstStyle>
          <a:p>
            <a:r>
              <a:rPr lang="en-US"/>
              <a:t>Click icon to add picture</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12/11/2024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03890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12/11/2024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5454030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51329" y="402483"/>
            <a:ext cx="2305422" cy="640647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35063" y="402483"/>
            <a:ext cx="6782619" cy="64064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12/11/2024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010498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5062" y="402484"/>
            <a:ext cx="9221689" cy="14611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35062" y="2012414"/>
            <a:ext cx="9221689" cy="479654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35062" y="7006700"/>
            <a:ext cx="2405658" cy="402483"/>
          </a:xfrm>
          <a:prstGeom prst="rect">
            <a:avLst/>
          </a:prstGeom>
        </p:spPr>
        <p:txBody>
          <a:bodyPr vert="horz" lIns="91440" tIns="45720" rIns="91440" bIns="45720" rtlCol="0" anchor="ctr"/>
          <a:lstStyle>
            <a:lvl1pPr algn="l">
              <a:defRPr sz="1323">
                <a:solidFill>
                  <a:schemeClr val="tx1">
                    <a:tint val="75000"/>
                  </a:schemeClr>
                </a:solidFill>
              </a:defRPr>
            </a:lvl1pPr>
          </a:lstStyle>
          <a:p>
            <a:fld id="{927EDFDB-0701-4A33-9029-D098F58747C5}" type="datetimeFigureOut">
              <a:rPr lang="en-GB" smtClean="0"/>
              <a:t>12/11/2024</a:t>
            </a:fld>
            <a:endParaRPr lang="en-GB"/>
          </a:p>
        </p:txBody>
      </p:sp>
      <p:sp>
        <p:nvSpPr>
          <p:cNvPr id="5" name="Footer Placeholder 4"/>
          <p:cNvSpPr>
            <a:spLocks noGrp="1"/>
          </p:cNvSpPr>
          <p:nvPr>
            <p:ph type="ftr" sz="quarter" idx="3"/>
          </p:nvPr>
        </p:nvSpPr>
        <p:spPr>
          <a:xfrm>
            <a:off x="3541663" y="7006700"/>
            <a:ext cx="3608487" cy="402483"/>
          </a:xfrm>
          <a:prstGeom prst="rect">
            <a:avLst/>
          </a:prstGeom>
        </p:spPr>
        <p:txBody>
          <a:bodyPr vert="horz" lIns="91440" tIns="45720" rIns="91440" bIns="45720" rtlCol="0" anchor="ctr"/>
          <a:lstStyle>
            <a:lvl1pPr algn="ctr">
              <a:defRPr sz="1323">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551093" y="7006700"/>
            <a:ext cx="2405658" cy="402483"/>
          </a:xfrm>
          <a:prstGeom prst="rect">
            <a:avLst/>
          </a:prstGeom>
        </p:spPr>
        <p:txBody>
          <a:bodyPr vert="horz" lIns="91440" tIns="45720" rIns="91440" bIns="45720" rtlCol="0" anchor="ctr"/>
          <a:lstStyle>
            <a:lvl1pPr algn="r">
              <a:defRPr sz="1323">
                <a:solidFill>
                  <a:schemeClr val="tx1">
                    <a:tint val="75000"/>
                  </a:schemeClr>
                </a:solidFill>
              </a:defRPr>
            </a:lvl1pPr>
          </a:lstStyle>
          <a:p>
            <a:fld id="{E1DD2D32-775F-40A9-AEC5-4F2762A3335C}" type="slidenum">
              <a:rPr lang="en-GB" smtClean="0"/>
              <a:t>‹#›</a:t>
            </a:fld>
            <a:endParaRPr lang="en-GB"/>
          </a:p>
        </p:txBody>
      </p:sp>
    </p:spTree>
    <p:extLst>
      <p:ext uri="{BB962C8B-B14F-4D97-AF65-F5344CB8AC3E}">
        <p14:creationId xmlns:p14="http://schemas.microsoft.com/office/powerpoint/2010/main" val="307965187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p:titleStyle>
    <p:body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hyperlink" Target="https://birminghamcathedral.com/windows/the-nativity/" TargetMode="External"/><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3.png"/><Relationship Id="rId4" Type="http://schemas.openxmlformats.org/officeDocument/2006/relationships/image" Target="../media/image2.jpeg"/><Relationship Id="rId9" Type="http://schemas.microsoft.com/office/2007/relationships/hdphoto" Target="../media/hdphoto1.wdp"/></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image" Target="../media/image16.png"/><Relationship Id="rId3" Type="http://schemas.microsoft.com/office/2007/relationships/hdphoto" Target="../media/hdphoto1.wdp"/><Relationship Id="rId7" Type="http://schemas.openxmlformats.org/officeDocument/2006/relationships/image" Target="../media/image10.png"/><Relationship Id="rId12"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9.png"/><Relationship Id="rId11" Type="http://schemas.openxmlformats.org/officeDocument/2006/relationships/image" Target="../media/image14.png"/><Relationship Id="rId5" Type="http://schemas.openxmlformats.org/officeDocument/2006/relationships/image" Target="../media/image8.png"/><Relationship Id="rId10" Type="http://schemas.openxmlformats.org/officeDocument/2006/relationships/image" Target="../media/image13.png"/><Relationship Id="rId4" Type="http://schemas.openxmlformats.org/officeDocument/2006/relationships/image" Target="../media/image7.jpeg"/><Relationship Id="rId9"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117F9-99A7-7EA5-FD47-08F0D69DD002}"/>
            </a:ext>
          </a:extLst>
        </p:cNvPr>
        <p:cNvGrpSpPr/>
        <p:nvPr/>
      </p:nvGrpSpPr>
      <p:grpSpPr>
        <a:xfrm>
          <a:off x="0" y="0"/>
          <a:ext cx="0" cy="0"/>
          <a:chOff x="0" y="0"/>
          <a:chExt cx="0" cy="0"/>
        </a:xfrm>
      </p:grpSpPr>
      <p:graphicFrame>
        <p:nvGraphicFramePr>
          <p:cNvPr id="19" name="Table 18">
            <a:extLst>
              <a:ext uri="{FF2B5EF4-FFF2-40B4-BE49-F238E27FC236}">
                <a16:creationId xmlns:a16="http://schemas.microsoft.com/office/drawing/2014/main" id="{BF3C4A02-4363-176B-66FA-ED2A2109274A}"/>
              </a:ext>
            </a:extLst>
          </p:cNvPr>
          <p:cNvGraphicFramePr>
            <a:graphicFrameLocks noGrp="1"/>
          </p:cNvGraphicFramePr>
          <p:nvPr>
            <p:extLst>
              <p:ext uri="{D42A27DB-BD31-4B8C-83A1-F6EECF244321}">
                <p14:modId xmlns:p14="http://schemas.microsoft.com/office/powerpoint/2010/main" val="2196454153"/>
              </p:ext>
            </p:extLst>
          </p:nvPr>
        </p:nvGraphicFramePr>
        <p:xfrm>
          <a:off x="0" y="211911"/>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RE – Year 4 – Christmas – How can artists help us to understand what Christians believe?</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sp>
        <p:nvSpPr>
          <p:cNvPr id="16" name="AutoShape 6" descr="KARMA YOGA: Good for Good's Sake on the ..."/>
          <p:cNvSpPr>
            <a:spLocks noChangeAspect="1" noChangeArrowheads="1"/>
          </p:cNvSpPr>
          <p:nvPr/>
        </p:nvSpPr>
        <p:spPr bwMode="auto">
          <a:xfrm>
            <a:off x="5830818" y="133646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aphicFrame>
        <p:nvGraphicFramePr>
          <p:cNvPr id="21" name="Table 20"/>
          <p:cNvGraphicFramePr>
            <a:graphicFrameLocks noGrp="1"/>
          </p:cNvGraphicFramePr>
          <p:nvPr>
            <p:extLst>
              <p:ext uri="{D42A27DB-BD31-4B8C-83A1-F6EECF244321}">
                <p14:modId xmlns:p14="http://schemas.microsoft.com/office/powerpoint/2010/main" val="2310667265"/>
              </p:ext>
            </p:extLst>
          </p:nvPr>
        </p:nvGraphicFramePr>
        <p:xfrm>
          <a:off x="6721931" y="6835763"/>
          <a:ext cx="3909663" cy="640080"/>
        </p:xfrm>
        <a:graphic>
          <a:graphicData uri="http://schemas.openxmlformats.org/drawingml/2006/table">
            <a:tbl>
              <a:tblPr firstRow="1" bandRow="1">
                <a:tableStyleId>{93296810-A885-4BE3-A3E7-6D5BEEA58F35}</a:tableStyleId>
              </a:tblPr>
              <a:tblGrid>
                <a:gridCol w="3909663">
                  <a:extLst>
                    <a:ext uri="{9D8B030D-6E8A-4147-A177-3AD203B41FA5}">
                      <a16:colId xmlns:a16="http://schemas.microsoft.com/office/drawing/2014/main" val="3429083064"/>
                    </a:ext>
                  </a:extLst>
                </a:gridCol>
              </a:tblGrid>
              <a:tr h="137378">
                <a:tc>
                  <a:txBody>
                    <a:bodyPr/>
                    <a:lstStyle/>
                    <a:p>
                      <a:pPr lvl="1"/>
                      <a:r>
                        <a:rPr lang="en-GB" sz="1200" dirty="0" smtClean="0"/>
                        <a:t>Interactive link:</a:t>
                      </a:r>
                      <a:endParaRPr lang="en-GB" sz="1200" dirty="0"/>
                    </a:p>
                  </a:txBody>
                  <a:tcPr/>
                </a:tc>
                <a:extLst>
                  <a:ext uri="{0D108BD9-81ED-4DB2-BD59-A6C34878D82A}">
                    <a16:rowId xmlns:a16="http://schemas.microsoft.com/office/drawing/2014/main" val="4223849257"/>
                  </a:ext>
                </a:extLst>
              </a:tr>
              <a:tr h="307385">
                <a:tc>
                  <a:txBody>
                    <a:bodyPr/>
                    <a:lstStyle/>
                    <a:p>
                      <a:pPr lvl="1"/>
                      <a:r>
                        <a:rPr lang="en-GB" sz="1200" dirty="0" smtClean="0">
                          <a:hlinkClick r:id="rId2"/>
                        </a:rPr>
                        <a:t>https://birminghamcathedral.com/windows/the-nativity/</a:t>
                      </a:r>
                      <a:r>
                        <a:rPr lang="en-GB" sz="1200" dirty="0" smtClean="0"/>
                        <a:t> </a:t>
                      </a:r>
                      <a:endParaRPr lang="en-GB" sz="1200" dirty="0"/>
                    </a:p>
                  </a:txBody>
                  <a:tcPr marL="68580" marR="68580" marT="0" marB="0"/>
                </a:tc>
                <a:extLst>
                  <a:ext uri="{0D108BD9-81ED-4DB2-BD59-A6C34878D82A}">
                    <a16:rowId xmlns:a16="http://schemas.microsoft.com/office/drawing/2014/main" val="2687867020"/>
                  </a:ext>
                </a:extLst>
              </a:tr>
            </a:tbl>
          </a:graphicData>
        </a:graphic>
      </p:graphicFrame>
      <p:pic>
        <p:nvPicPr>
          <p:cNvPr id="6" name="Picture 5"/>
          <p:cNvPicPr>
            <a:picLocks noChangeAspect="1"/>
          </p:cNvPicPr>
          <p:nvPr/>
        </p:nvPicPr>
        <p:blipFill>
          <a:blip r:embed="rId3"/>
          <a:stretch>
            <a:fillRect/>
          </a:stretch>
        </p:blipFill>
        <p:spPr>
          <a:xfrm>
            <a:off x="-1080461" y="-4252225"/>
            <a:ext cx="819150" cy="1038225"/>
          </a:xfrm>
          <a:prstGeom prst="rect">
            <a:avLst/>
          </a:prstGeom>
        </p:spPr>
      </p:pic>
      <p:graphicFrame>
        <p:nvGraphicFramePr>
          <p:cNvPr id="30" name="Table 29">
            <a:extLst>
              <a:ext uri="{FF2B5EF4-FFF2-40B4-BE49-F238E27FC236}">
                <a16:creationId xmlns:a16="http://schemas.microsoft.com/office/drawing/2014/main" id="{8184707E-5B95-45D0-BF96-395E11559E30}"/>
              </a:ext>
            </a:extLst>
          </p:cNvPr>
          <p:cNvGraphicFramePr>
            <a:graphicFrameLocks noGrp="1"/>
          </p:cNvGraphicFramePr>
          <p:nvPr>
            <p:extLst>
              <p:ext uri="{D42A27DB-BD31-4B8C-83A1-F6EECF244321}">
                <p14:modId xmlns:p14="http://schemas.microsoft.com/office/powerpoint/2010/main" val="3506549812"/>
              </p:ext>
            </p:extLst>
          </p:nvPr>
        </p:nvGraphicFramePr>
        <p:xfrm>
          <a:off x="6682983" y="597402"/>
          <a:ext cx="3978730" cy="4410366"/>
        </p:xfrm>
        <a:graphic>
          <a:graphicData uri="http://schemas.openxmlformats.org/drawingml/2006/table">
            <a:tbl>
              <a:tblPr firstRow="1" bandRow="1">
                <a:tableStyleId>{93296810-A885-4BE3-A3E7-6D5BEEA58F35}</a:tableStyleId>
              </a:tblPr>
              <a:tblGrid>
                <a:gridCol w="863867">
                  <a:extLst>
                    <a:ext uri="{9D8B030D-6E8A-4147-A177-3AD203B41FA5}">
                      <a16:colId xmlns:a16="http://schemas.microsoft.com/office/drawing/2014/main" val="1630223619"/>
                    </a:ext>
                  </a:extLst>
                </a:gridCol>
                <a:gridCol w="3114863">
                  <a:extLst>
                    <a:ext uri="{9D8B030D-6E8A-4147-A177-3AD203B41FA5}">
                      <a16:colId xmlns:a16="http://schemas.microsoft.com/office/drawing/2014/main" val="1922709769"/>
                    </a:ext>
                  </a:extLst>
                </a:gridCol>
              </a:tblGrid>
              <a:tr h="249420">
                <a:tc gridSpan="2">
                  <a:txBody>
                    <a:bodyPr/>
                    <a:lstStyle/>
                    <a:p>
                      <a:r>
                        <a:rPr lang="en-GB" sz="1200" dirty="0"/>
                        <a:t>Key Vocabulary</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tcPr>
                </a:tc>
                <a:tc hMerge="1">
                  <a:txBody>
                    <a:bodyPr/>
                    <a:lstStyle/>
                    <a:p>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tcPr>
                </a:tc>
                <a:extLst>
                  <a:ext uri="{0D108BD9-81ED-4DB2-BD59-A6C34878D82A}">
                    <a16:rowId xmlns:a16="http://schemas.microsoft.com/office/drawing/2014/main" val="3292632100"/>
                  </a:ext>
                </a:extLst>
              </a:tr>
              <a:tr h="0">
                <a:tc>
                  <a:txBody>
                    <a:bodyPr/>
                    <a:lstStyle/>
                    <a:p>
                      <a:r>
                        <a:rPr lang="en-GB" sz="1150" kern="1200" dirty="0" smtClean="0">
                          <a:solidFill>
                            <a:schemeClr val="dk1"/>
                          </a:solidFill>
                          <a:effectLst/>
                          <a:latin typeface="+mj-lt"/>
                          <a:ea typeface="+mn-ea"/>
                          <a:cs typeface="+mn-cs"/>
                        </a:rPr>
                        <a:t>artists</a:t>
                      </a:r>
                      <a:endParaRPr lang="en-GB" sz="1150" dirty="0">
                        <a:latin typeface="+mj-lt"/>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50" i="1" kern="1200" dirty="0" smtClean="0">
                          <a:solidFill>
                            <a:schemeClr val="dk1"/>
                          </a:solidFill>
                          <a:latin typeface="+mn-lt"/>
                          <a:ea typeface="+mn-ea"/>
                          <a:cs typeface="+mn-cs"/>
                        </a:rPr>
                        <a:t>noun</a:t>
                      </a:r>
                      <a:r>
                        <a:rPr lang="en-GB" sz="1150" i="0" kern="1200" dirty="0" smtClean="0">
                          <a:solidFill>
                            <a:schemeClr val="dk1"/>
                          </a:solidFill>
                          <a:latin typeface="+mn-lt"/>
                          <a:ea typeface="+mn-ea"/>
                          <a:cs typeface="+mn-cs"/>
                        </a:rPr>
                        <a:t>. a person who creates paintings or drawings as a profession or hobby.</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73743771"/>
                  </a:ext>
                </a:extLst>
              </a:tr>
              <a:tr h="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50" kern="1200" dirty="0" smtClean="0">
                          <a:solidFill>
                            <a:schemeClr val="dk1"/>
                          </a:solidFill>
                          <a:effectLst/>
                          <a:latin typeface="+mj-lt"/>
                          <a:ea typeface="+mn-ea"/>
                          <a:cs typeface="+mn-cs"/>
                        </a:rPr>
                        <a:t>belief</a:t>
                      </a:r>
                    </a:p>
                    <a:p>
                      <a:endParaRPr lang="en-GB" sz="1150" dirty="0">
                        <a:latin typeface="+mj-lt"/>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50" i="1" kern="1200" dirty="0" smtClean="0">
                          <a:solidFill>
                            <a:schemeClr val="dk1"/>
                          </a:solidFill>
                          <a:latin typeface="+mn-lt"/>
                          <a:ea typeface="+mn-ea"/>
                          <a:cs typeface="+mn-cs"/>
                        </a:rPr>
                        <a:t>noun</a:t>
                      </a:r>
                      <a:r>
                        <a:rPr lang="en-GB" sz="1150" kern="1200" dirty="0" smtClean="0">
                          <a:solidFill>
                            <a:schemeClr val="dk1"/>
                          </a:solidFill>
                          <a:latin typeface="+mn-lt"/>
                          <a:ea typeface="+mn-ea"/>
                          <a:cs typeface="+mn-cs"/>
                        </a:rPr>
                        <a:t>. an acceptance that something exists or is true, especially one without proof.</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599902591"/>
                  </a:ext>
                </a:extLst>
              </a:tr>
              <a:tr h="457200">
                <a:tc>
                  <a:txBody>
                    <a:bodyPr/>
                    <a:lstStyle/>
                    <a:p>
                      <a:r>
                        <a:rPr lang="en-GB" sz="1150" kern="1200" dirty="0" smtClean="0">
                          <a:solidFill>
                            <a:schemeClr val="dk1"/>
                          </a:solidFill>
                          <a:effectLst/>
                          <a:latin typeface="+mj-lt"/>
                          <a:ea typeface="+mn-ea"/>
                          <a:cs typeface="+mn-cs"/>
                        </a:rPr>
                        <a:t>icons</a:t>
                      </a:r>
                      <a:endParaRPr lang="en-GB" sz="1150" dirty="0">
                        <a:latin typeface="+mj-lt"/>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50" i="1" kern="1200" dirty="0" smtClean="0">
                          <a:solidFill>
                            <a:schemeClr val="dk1"/>
                          </a:solidFill>
                          <a:latin typeface="+mn-lt"/>
                          <a:ea typeface="+mn-ea"/>
                          <a:cs typeface="+mn-cs"/>
                        </a:rPr>
                        <a:t>noun</a:t>
                      </a:r>
                      <a:r>
                        <a:rPr lang="en-GB" sz="1150" kern="1200" dirty="0" smtClean="0">
                          <a:solidFill>
                            <a:schemeClr val="dk1"/>
                          </a:solidFill>
                          <a:latin typeface="+mn-lt"/>
                          <a:ea typeface="+mn-ea"/>
                          <a:cs typeface="+mn-cs"/>
                        </a:rPr>
                        <a:t>. a devotional painting of Christ or another holy figure</a:t>
                      </a:r>
                      <a:r>
                        <a:rPr lang="en-GB" sz="1150" kern="1200" baseline="0" dirty="0" smtClean="0">
                          <a:solidFill>
                            <a:schemeClr val="dk1"/>
                          </a:solidFill>
                          <a:latin typeface="+mn-lt"/>
                          <a:ea typeface="+mn-ea"/>
                          <a:cs typeface="+mn-cs"/>
                        </a:rPr>
                        <a:t> </a:t>
                      </a:r>
                      <a:r>
                        <a:rPr lang="en-GB" sz="1150" kern="1200" dirty="0" smtClean="0">
                          <a:solidFill>
                            <a:schemeClr val="dk1"/>
                          </a:solidFill>
                          <a:latin typeface="+mn-lt"/>
                          <a:ea typeface="+mn-ea"/>
                          <a:cs typeface="+mn-cs"/>
                        </a:rPr>
                        <a:t>used ceremonially in the Byzantine and other Eastern Churches.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663338563"/>
                  </a:ext>
                </a:extLst>
              </a:tr>
              <a:tr h="332703">
                <a:tc>
                  <a:txBody>
                    <a:bodyPr/>
                    <a:lstStyle/>
                    <a:p>
                      <a:r>
                        <a:rPr lang="en-GB" sz="1150" kern="1200" dirty="0" smtClean="0">
                          <a:solidFill>
                            <a:schemeClr val="dk1"/>
                          </a:solidFill>
                          <a:effectLst/>
                          <a:latin typeface="+mj-lt"/>
                          <a:ea typeface="+mn-ea"/>
                          <a:cs typeface="+mn-cs"/>
                        </a:rPr>
                        <a:t>incarnate</a:t>
                      </a:r>
                      <a:endParaRPr lang="en-GB" sz="1150" dirty="0">
                        <a:latin typeface="+mj-lt"/>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50" i="1" kern="1200" dirty="0" smtClean="0">
                          <a:solidFill>
                            <a:schemeClr val="dk1"/>
                          </a:solidFill>
                          <a:latin typeface="+mn-lt"/>
                          <a:ea typeface="+mn-ea"/>
                          <a:cs typeface="+mn-cs"/>
                        </a:rPr>
                        <a:t>noun</a:t>
                      </a:r>
                      <a:r>
                        <a:rPr lang="en-GB" sz="1150" kern="1200" dirty="0" smtClean="0">
                          <a:solidFill>
                            <a:schemeClr val="dk1"/>
                          </a:solidFill>
                          <a:latin typeface="+mn-lt"/>
                          <a:ea typeface="+mn-ea"/>
                          <a:cs typeface="+mn-cs"/>
                        </a:rPr>
                        <a:t>. (especially of a deity or spirit) embodied in human form.</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087510914"/>
                  </a:ext>
                </a:extLst>
              </a:tr>
              <a:tr h="0">
                <a:tc>
                  <a:txBody>
                    <a:bodyPr/>
                    <a:lstStyle/>
                    <a:p>
                      <a:r>
                        <a:rPr lang="en-GB" sz="1150" kern="1200" dirty="0" smtClean="0">
                          <a:solidFill>
                            <a:schemeClr val="dk1"/>
                          </a:solidFill>
                          <a:effectLst/>
                          <a:latin typeface="+mj-lt"/>
                          <a:ea typeface="+mn-ea"/>
                          <a:cs typeface="+mn-cs"/>
                        </a:rPr>
                        <a:t>Jesus</a:t>
                      </a:r>
                      <a:endParaRPr lang="en-GB" sz="1150" dirty="0">
                        <a:latin typeface="+mj-lt"/>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50" i="1" kern="1200" dirty="0" smtClean="0">
                          <a:solidFill>
                            <a:schemeClr val="dk1"/>
                          </a:solidFill>
                          <a:latin typeface="+mn-lt"/>
                          <a:ea typeface="+mn-ea"/>
                          <a:cs typeface="+mn-cs"/>
                        </a:rPr>
                        <a:t>noun</a:t>
                      </a:r>
                      <a:r>
                        <a:rPr lang="en-GB" sz="1150" kern="1200" dirty="0" smtClean="0">
                          <a:solidFill>
                            <a:schemeClr val="dk1"/>
                          </a:solidFill>
                          <a:latin typeface="+mn-lt"/>
                          <a:ea typeface="+mn-ea"/>
                          <a:cs typeface="+mn-cs"/>
                        </a:rPr>
                        <a:t>. </a:t>
                      </a:r>
                      <a:r>
                        <a:rPr lang="en-GB" sz="1150" kern="1200" dirty="0" smtClean="0">
                          <a:solidFill>
                            <a:schemeClr val="dk1"/>
                          </a:solidFill>
                          <a:latin typeface="+mn-lt"/>
                          <a:ea typeface="+mn-ea"/>
                          <a:cs typeface="+mn-cs"/>
                        </a:rPr>
                        <a:t>the </a:t>
                      </a:r>
                      <a:r>
                        <a:rPr lang="en-GB" sz="1150" kern="1200" dirty="0" smtClean="0">
                          <a:solidFill>
                            <a:schemeClr val="dk1"/>
                          </a:solidFill>
                          <a:latin typeface="+mn-lt"/>
                          <a:ea typeface="+mn-ea"/>
                          <a:cs typeface="+mn-cs"/>
                        </a:rPr>
                        <a:t>man who Christians believe is the son of God and whose life, death, and resurrection as reported in the New Testament of the Bible are the basis of the Christian religion</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842612534"/>
                  </a:ext>
                </a:extLst>
              </a:tr>
              <a:tr h="341286">
                <a:tc>
                  <a:txBody>
                    <a:bodyPr/>
                    <a:lstStyle/>
                    <a:p>
                      <a:r>
                        <a:rPr lang="en-GB" sz="1150" kern="1200" dirty="0" smtClean="0">
                          <a:solidFill>
                            <a:schemeClr val="dk1"/>
                          </a:solidFill>
                          <a:effectLst/>
                          <a:latin typeface="+mj-lt"/>
                          <a:ea typeface="+mn-ea"/>
                          <a:cs typeface="+mn-cs"/>
                        </a:rPr>
                        <a:t>nativity</a:t>
                      </a:r>
                      <a:endParaRPr lang="en-GB" sz="1150" dirty="0">
                        <a:latin typeface="+mj-lt"/>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50" i="1" kern="1200" dirty="0" smtClean="0">
                          <a:solidFill>
                            <a:schemeClr val="dk1"/>
                          </a:solidFill>
                          <a:latin typeface="+mn-lt"/>
                          <a:ea typeface="+mn-ea"/>
                          <a:cs typeface="+mn-cs"/>
                        </a:rPr>
                        <a:t>noun</a:t>
                      </a:r>
                      <a:r>
                        <a:rPr lang="en-GB" sz="1150" kern="1200" dirty="0" smtClean="0">
                          <a:solidFill>
                            <a:schemeClr val="dk1"/>
                          </a:solidFill>
                          <a:latin typeface="+mn-lt"/>
                          <a:ea typeface="+mn-ea"/>
                          <a:cs typeface="+mn-cs"/>
                        </a:rPr>
                        <a:t>. the birth of Jesus Christ.</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239670696"/>
                  </a:ext>
                </a:extLst>
              </a:tr>
              <a:tr h="0">
                <a:tc>
                  <a:txBody>
                    <a:bodyPr/>
                    <a:lstStyle/>
                    <a:p>
                      <a:r>
                        <a:rPr lang="en-GB" sz="1150" kern="1200" dirty="0" smtClean="0">
                          <a:solidFill>
                            <a:schemeClr val="dk1"/>
                          </a:solidFill>
                          <a:effectLst/>
                          <a:latin typeface="+mj-lt"/>
                          <a:ea typeface="+mn-ea"/>
                          <a:cs typeface="+mn-cs"/>
                        </a:rPr>
                        <a:t>symbolism</a:t>
                      </a:r>
                      <a:endParaRPr lang="en-GB" sz="1150" dirty="0">
                        <a:latin typeface="+mj-lt"/>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50" i="1" kern="1200" dirty="0" smtClean="0">
                          <a:solidFill>
                            <a:schemeClr val="dk1"/>
                          </a:solidFill>
                          <a:latin typeface="+mn-lt"/>
                          <a:ea typeface="+mn-ea"/>
                          <a:cs typeface="+mn-cs"/>
                        </a:rPr>
                        <a:t>noun</a:t>
                      </a:r>
                      <a:r>
                        <a:rPr lang="en-GB" sz="1150" kern="1200" dirty="0" smtClean="0">
                          <a:solidFill>
                            <a:schemeClr val="dk1"/>
                          </a:solidFill>
                          <a:latin typeface="+mn-lt"/>
                          <a:ea typeface="+mn-ea"/>
                          <a:cs typeface="+mn-cs"/>
                        </a:rPr>
                        <a:t>. the use of symbols to represent ideas or qualities.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721946835"/>
                  </a:ext>
                </a:extLst>
              </a:tr>
              <a:tr h="274222">
                <a:tc>
                  <a:txBody>
                    <a:bodyPr/>
                    <a:lstStyle/>
                    <a:p>
                      <a:r>
                        <a:rPr lang="en-GB" sz="1150" kern="1200" dirty="0" smtClean="0">
                          <a:solidFill>
                            <a:schemeClr val="dk1"/>
                          </a:solidFill>
                          <a:effectLst/>
                          <a:latin typeface="+mj-lt"/>
                          <a:ea typeface="+mn-ea"/>
                          <a:cs typeface="+mn-cs"/>
                        </a:rPr>
                        <a:t>representation</a:t>
                      </a:r>
                      <a:endParaRPr lang="en-GB" sz="1150" dirty="0">
                        <a:latin typeface="+mj-lt"/>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50" i="1" kern="1200" dirty="0" smtClean="0">
                          <a:solidFill>
                            <a:schemeClr val="dk1"/>
                          </a:solidFill>
                          <a:latin typeface="+mn-lt"/>
                          <a:ea typeface="+mn-ea"/>
                          <a:cs typeface="+mn-cs"/>
                        </a:rPr>
                        <a:t>noun</a:t>
                      </a:r>
                      <a:r>
                        <a:rPr lang="en-GB" sz="1150" kern="1200" dirty="0" smtClean="0">
                          <a:solidFill>
                            <a:schemeClr val="dk1"/>
                          </a:solidFill>
                          <a:latin typeface="+mn-lt"/>
                          <a:ea typeface="+mn-ea"/>
                          <a:cs typeface="+mn-cs"/>
                        </a:rPr>
                        <a:t>. the depiction of someone or something in a work of art.</a:t>
                      </a:r>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150" kern="1200" dirty="0" smtClean="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206427508"/>
                  </a:ext>
                </a:extLst>
              </a:tr>
            </a:tbl>
          </a:graphicData>
        </a:graphic>
      </p:graphicFrame>
      <p:graphicFrame>
        <p:nvGraphicFramePr>
          <p:cNvPr id="46" name="Table 45"/>
          <p:cNvGraphicFramePr>
            <a:graphicFrameLocks noGrp="1"/>
          </p:cNvGraphicFramePr>
          <p:nvPr>
            <p:extLst>
              <p:ext uri="{D42A27DB-BD31-4B8C-83A1-F6EECF244321}">
                <p14:modId xmlns:p14="http://schemas.microsoft.com/office/powerpoint/2010/main" val="2182070747"/>
              </p:ext>
            </p:extLst>
          </p:nvPr>
        </p:nvGraphicFramePr>
        <p:xfrm>
          <a:off x="0" y="3096145"/>
          <a:ext cx="6648449" cy="1157723"/>
        </p:xfrm>
        <a:graphic>
          <a:graphicData uri="http://schemas.openxmlformats.org/drawingml/2006/table">
            <a:tbl>
              <a:tblPr firstRow="1" bandRow="1">
                <a:tableStyleId>{93296810-A885-4BE3-A3E7-6D5BEEA58F35}</a:tableStyleId>
              </a:tblPr>
              <a:tblGrid>
                <a:gridCol w="6648449">
                  <a:extLst>
                    <a:ext uri="{9D8B030D-6E8A-4147-A177-3AD203B41FA5}">
                      <a16:colId xmlns:a16="http://schemas.microsoft.com/office/drawing/2014/main" val="3429083064"/>
                    </a:ext>
                  </a:extLst>
                </a:gridCol>
              </a:tblGrid>
              <a:tr h="214214">
                <a:tc>
                  <a:txBody>
                    <a:bodyPr/>
                    <a:lstStyle/>
                    <a:p>
                      <a:r>
                        <a:rPr lang="en-GB" sz="1200" dirty="0" smtClean="0"/>
                        <a:t>Why do people create art?</a:t>
                      </a:r>
                      <a:endParaRPr lang="en-GB" sz="1200" dirty="0"/>
                    </a:p>
                  </a:txBody>
                  <a:tcPr/>
                </a:tc>
                <a:extLst>
                  <a:ext uri="{0D108BD9-81ED-4DB2-BD59-A6C34878D82A}">
                    <a16:rowId xmlns:a16="http://schemas.microsoft.com/office/drawing/2014/main" val="4223849257"/>
                  </a:ext>
                </a:extLst>
              </a:tr>
              <a:tr h="883403">
                <a:tc>
                  <a:txBody>
                    <a:bodyPr/>
                    <a:lstStyle/>
                    <a:p>
                      <a:pPr marL="0" lvl="0" indent="0" algn="l">
                        <a:lnSpc>
                          <a:spcPct val="107000"/>
                        </a:lnSpc>
                        <a:spcAft>
                          <a:spcPts val="0"/>
                        </a:spcAft>
                        <a:buFont typeface="Symbol" panose="05050102010706020507" pitchFamily="18" charset="2"/>
                        <a:buNone/>
                      </a:pPr>
                      <a:r>
                        <a:rPr lang="en-GB" sz="1200" dirty="0" smtClean="0">
                          <a:effectLst/>
                          <a:latin typeface="Calibri" panose="020F0502020204030204" pitchFamily="34" charset="0"/>
                          <a:ea typeface="Calibri" panose="020F0502020204030204" pitchFamily="34" charset="0"/>
                          <a:cs typeface="Times New Roman" panose="02020603050405020304" pitchFamily="18" charset="0"/>
                        </a:rPr>
                        <a:t>People create art for many reasons: to express feelings, to tell a story, or to share ideas.</a:t>
                      </a:r>
                    </a:p>
                    <a:p>
                      <a:pPr marL="0" lvl="0" indent="0" algn="l">
                        <a:lnSpc>
                          <a:spcPct val="107000"/>
                        </a:lnSpc>
                        <a:spcAft>
                          <a:spcPts val="0"/>
                        </a:spcAft>
                        <a:buFont typeface="Symbol" panose="05050102010706020507" pitchFamily="18" charset="2"/>
                        <a:buNone/>
                      </a:pPr>
                      <a:r>
                        <a:rPr lang="en-GB" sz="1200" dirty="0" smtClean="0">
                          <a:effectLst/>
                          <a:latin typeface="Calibri" panose="020F0502020204030204" pitchFamily="34" charset="0"/>
                          <a:ea typeface="Calibri" panose="020F0502020204030204" pitchFamily="34" charset="0"/>
                          <a:cs typeface="Times New Roman" panose="02020603050405020304" pitchFamily="18" charset="0"/>
                        </a:rPr>
                        <a:t> Art can sometimes convey emotions or ideas that words can’t easily capture. For example, a painting of the nativity might make us feel the joy or peace of Christmas in a way that reading about it might not. </a:t>
                      </a:r>
                    </a:p>
                    <a:p>
                      <a:pPr marL="0" lvl="0" indent="0" algn="l">
                        <a:lnSpc>
                          <a:spcPct val="107000"/>
                        </a:lnSpc>
                        <a:spcAft>
                          <a:spcPts val="0"/>
                        </a:spcAft>
                        <a:buFont typeface="Symbol" panose="05050102010706020507" pitchFamily="18" charset="2"/>
                        <a:buNone/>
                      </a:pPr>
                      <a:r>
                        <a:rPr lang="en-GB" sz="1200" dirty="0" smtClean="0">
                          <a:effectLst/>
                          <a:latin typeface="Calibri" panose="020F0502020204030204" pitchFamily="34" charset="0"/>
                          <a:ea typeface="Calibri" panose="020F0502020204030204" pitchFamily="34" charset="0"/>
                          <a:cs typeface="Times New Roman" panose="02020603050405020304" pitchFamily="18" charset="0"/>
                        </a:rPr>
                        <a:t>Art can use colours, shapes, and symbols to show something in a new and powerful way.</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687867020"/>
                  </a:ext>
                </a:extLst>
              </a:tr>
            </a:tbl>
          </a:graphicData>
        </a:graphic>
      </p:graphicFrame>
      <p:graphicFrame>
        <p:nvGraphicFramePr>
          <p:cNvPr id="52" name="Table 51"/>
          <p:cNvGraphicFramePr>
            <a:graphicFrameLocks noGrp="1"/>
          </p:cNvGraphicFramePr>
          <p:nvPr>
            <p:extLst>
              <p:ext uri="{D42A27DB-BD31-4B8C-83A1-F6EECF244321}">
                <p14:modId xmlns:p14="http://schemas.microsoft.com/office/powerpoint/2010/main" val="778054963"/>
              </p:ext>
            </p:extLst>
          </p:nvPr>
        </p:nvGraphicFramePr>
        <p:xfrm>
          <a:off x="0" y="597402"/>
          <a:ext cx="6648450" cy="2468880"/>
        </p:xfrm>
        <a:graphic>
          <a:graphicData uri="http://schemas.openxmlformats.org/drawingml/2006/table">
            <a:tbl>
              <a:tblPr firstRow="1" bandRow="1">
                <a:tableStyleId>{93296810-A885-4BE3-A3E7-6D5BEEA58F35}</a:tableStyleId>
              </a:tblPr>
              <a:tblGrid>
                <a:gridCol w="2100105">
                  <a:extLst>
                    <a:ext uri="{9D8B030D-6E8A-4147-A177-3AD203B41FA5}">
                      <a16:colId xmlns:a16="http://schemas.microsoft.com/office/drawing/2014/main" val="3429083064"/>
                    </a:ext>
                  </a:extLst>
                </a:gridCol>
                <a:gridCol w="2160396">
                  <a:extLst>
                    <a:ext uri="{9D8B030D-6E8A-4147-A177-3AD203B41FA5}">
                      <a16:colId xmlns:a16="http://schemas.microsoft.com/office/drawing/2014/main" val="924337492"/>
                    </a:ext>
                  </a:extLst>
                </a:gridCol>
                <a:gridCol w="2387949">
                  <a:extLst>
                    <a:ext uri="{9D8B030D-6E8A-4147-A177-3AD203B41FA5}">
                      <a16:colId xmlns:a16="http://schemas.microsoft.com/office/drawing/2014/main" val="202239969"/>
                    </a:ext>
                  </a:extLst>
                </a:gridCol>
              </a:tblGrid>
              <a:tr h="0">
                <a:tc gridSpan="3">
                  <a:txBody>
                    <a:bodyPr/>
                    <a:lstStyle/>
                    <a:p>
                      <a:r>
                        <a:rPr lang="en-GB" sz="1200" dirty="0" smtClean="0"/>
                        <a:t>Depicting the Christmas story through art:</a:t>
                      </a:r>
                      <a:endParaRPr lang="en-GB" sz="1200" dirty="0"/>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4223849257"/>
                  </a:ext>
                </a:extLst>
              </a:tr>
              <a:tr h="370840">
                <a:tc>
                  <a:txBody>
                    <a:bodyPr/>
                    <a:lstStyle/>
                    <a:p>
                      <a:r>
                        <a:rPr lang="en-GB" sz="1200" kern="1200" dirty="0" smtClean="0">
                          <a:solidFill>
                            <a:schemeClr val="dk1"/>
                          </a:solidFill>
                          <a:effectLst/>
                          <a:latin typeface="+mn-lt"/>
                          <a:ea typeface="+mn-ea"/>
                          <a:cs typeface="+mn-cs"/>
                        </a:rPr>
                        <a:t>Many artists throughout history have tried to show the nativity because it is such an important event for Christians. By painting or sculpting the birth of Jesus, artists help people reflect on the significance of this moment and how it represents love, hope, and God’s presence in the world.</a:t>
                      </a:r>
                      <a:endParaRPr lang="en-GB" sz="1200" kern="1200" dirty="0">
                        <a:solidFill>
                          <a:schemeClr val="dk1"/>
                        </a:solidFill>
                        <a:effectLst/>
                        <a:latin typeface="+mn-lt"/>
                        <a:ea typeface="+mn-ea"/>
                        <a:cs typeface="+mn-cs"/>
                      </a:endParaRPr>
                    </a:p>
                  </a:txBody>
                  <a:tcPr marL="68580" marR="68580" marT="0" marB="0"/>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kern="1200" dirty="0" smtClean="0">
                          <a:solidFill>
                            <a:schemeClr val="dk1"/>
                          </a:solidFill>
                          <a:effectLst/>
                          <a:latin typeface="+mn-lt"/>
                          <a:ea typeface="+mn-ea"/>
                          <a:cs typeface="+mn-cs"/>
                        </a:rPr>
                        <a:t>Artists often use symbols, like stars, angels, or gifts, to tell the story of the nativity and to show important Christian beliefs about Jesus. For example, a bright star might symbolize Jesus as a light to the world, or a lamb might represent peace and innocence. These symbols help people understand the deeper meaning of the story.</a:t>
                      </a:r>
                    </a:p>
                  </a:txBody>
                  <a:tcPr marL="68580" marR="68580" marT="0" marB="0"/>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kern="1200" dirty="0" smtClean="0">
                          <a:solidFill>
                            <a:schemeClr val="dk1"/>
                          </a:solidFill>
                          <a:effectLst/>
                          <a:latin typeface="+mn-lt"/>
                          <a:ea typeface="+mn-ea"/>
                          <a:cs typeface="+mn-cs"/>
                        </a:rPr>
                        <a:t>By looking at how different artists show the birth of Jesus, we can see the many ways people think about and understand Christmas. Some artists might focus on the joy and celebration, while others show the humble and peaceful nature of the scene. Reflecting on this helps us appreciate the deeper meanings of Christmas and how the story has inspired people throughout history.</a:t>
                      </a:r>
                    </a:p>
                    <a:p>
                      <a:endParaRPr lang="en-GB" sz="1200" kern="1200" dirty="0">
                        <a:solidFill>
                          <a:schemeClr val="dk1"/>
                        </a:solidFill>
                        <a:effectLst/>
                        <a:latin typeface="+mn-lt"/>
                        <a:ea typeface="+mn-ea"/>
                        <a:cs typeface="+mn-cs"/>
                      </a:endParaRPr>
                    </a:p>
                  </a:txBody>
                  <a:tcPr marL="68580" marR="68580" marT="0" marB="0"/>
                </a:tc>
                <a:extLst>
                  <a:ext uri="{0D108BD9-81ED-4DB2-BD59-A6C34878D82A}">
                    <a16:rowId xmlns:a16="http://schemas.microsoft.com/office/drawing/2014/main" val="2687867020"/>
                  </a:ext>
                </a:extLst>
              </a:tr>
            </a:tbl>
          </a:graphicData>
        </a:graphic>
      </p:graphicFrame>
      <p:sp>
        <p:nvSpPr>
          <p:cNvPr id="54" name="Round Same-side Corner of Rectangle 81">
            <a:extLst>
              <a:ext uri="{FF2B5EF4-FFF2-40B4-BE49-F238E27FC236}">
                <a16:creationId xmlns:a16="http://schemas.microsoft.com/office/drawing/2014/main" id="{C101135A-BB9F-BD2D-001E-5BBB8EC37CE4}"/>
              </a:ext>
            </a:extLst>
          </p:cNvPr>
          <p:cNvSpPr/>
          <p:nvPr/>
        </p:nvSpPr>
        <p:spPr>
          <a:xfrm>
            <a:off x="5232378" y="-3350517"/>
            <a:ext cx="1594544" cy="1081165"/>
          </a:xfrm>
          <a:prstGeom prst="round2SameRect">
            <a:avLst>
              <a:gd name="adj1" fmla="val 8000"/>
              <a:gd name="adj2" fmla="val 1369"/>
            </a:avLst>
          </a:prstGeom>
          <a:blipFill rotWithShape="0">
            <a:blip r:embed="rId4" cstate="print">
              <a:extLst>
                <a:ext uri="{28A0092B-C50C-407E-A947-70E740481C1C}">
                  <a14:useLocalDpi xmlns:a14="http://schemas.microsoft.com/office/drawing/2010/main" val="0"/>
                </a:ext>
              </a:extLst>
            </a:blip>
            <a:srcRect/>
            <a:stretch>
              <a:fillRect t="-44000" b="-44000"/>
            </a:stretch>
          </a:blipFill>
          <a:ln>
            <a:solidFill>
              <a:schemeClr val="accent6">
                <a:lumMod val="50000"/>
              </a:schemeClr>
            </a:solidFill>
          </a:ln>
        </p:spPr>
        <p:style>
          <a:lnRef idx="2">
            <a:scrgbClr r="0" g="0" b="0"/>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defPPr>
              <a:defRPr lang="en-US"/>
            </a:defPPr>
            <a:lvl1pPr marL="0" algn="l" defTabSz="914400" rtl="0" eaLnBrk="1" latinLnBrk="0" hangingPunct="1">
              <a:defRPr sz="1800" kern="1200">
                <a:solidFill>
                  <a:schemeClr val="dk1">
                    <a:hueOff val="0"/>
                    <a:satOff val="0"/>
                    <a:lumOff val="0"/>
                    <a:alphaOff val="0"/>
                  </a:schemeClr>
                </a:solidFill>
                <a:latin typeface="+mn-lt"/>
                <a:ea typeface="+mn-ea"/>
                <a:cs typeface="+mn-cs"/>
              </a:defRPr>
            </a:lvl1pPr>
            <a:lvl2pPr marL="457200" algn="l" defTabSz="914400" rtl="0" eaLnBrk="1" latinLnBrk="0" hangingPunct="1">
              <a:defRPr sz="1800" kern="1200">
                <a:solidFill>
                  <a:schemeClr val="dk1">
                    <a:hueOff val="0"/>
                    <a:satOff val="0"/>
                    <a:lumOff val="0"/>
                    <a:alphaOff val="0"/>
                  </a:schemeClr>
                </a:solidFill>
                <a:latin typeface="+mn-lt"/>
                <a:ea typeface="+mn-ea"/>
                <a:cs typeface="+mn-cs"/>
              </a:defRPr>
            </a:lvl2pPr>
            <a:lvl3pPr marL="914400" algn="l" defTabSz="914400" rtl="0" eaLnBrk="1" latinLnBrk="0" hangingPunct="1">
              <a:defRPr sz="1800" kern="1200">
                <a:solidFill>
                  <a:schemeClr val="dk1">
                    <a:hueOff val="0"/>
                    <a:satOff val="0"/>
                    <a:lumOff val="0"/>
                    <a:alphaOff val="0"/>
                  </a:schemeClr>
                </a:solidFill>
                <a:latin typeface="+mn-lt"/>
                <a:ea typeface="+mn-ea"/>
                <a:cs typeface="+mn-cs"/>
              </a:defRPr>
            </a:lvl3pPr>
            <a:lvl4pPr marL="1371600" algn="l" defTabSz="914400" rtl="0" eaLnBrk="1" latinLnBrk="0" hangingPunct="1">
              <a:defRPr sz="1800" kern="1200">
                <a:solidFill>
                  <a:schemeClr val="dk1">
                    <a:hueOff val="0"/>
                    <a:satOff val="0"/>
                    <a:lumOff val="0"/>
                    <a:alphaOff val="0"/>
                  </a:schemeClr>
                </a:solidFill>
                <a:latin typeface="+mn-lt"/>
                <a:ea typeface="+mn-ea"/>
                <a:cs typeface="+mn-cs"/>
              </a:defRPr>
            </a:lvl4pPr>
            <a:lvl5pPr marL="1828800" algn="l" defTabSz="914400" rtl="0" eaLnBrk="1" latinLnBrk="0" hangingPunct="1">
              <a:defRPr sz="1800" kern="1200">
                <a:solidFill>
                  <a:schemeClr val="dk1">
                    <a:hueOff val="0"/>
                    <a:satOff val="0"/>
                    <a:lumOff val="0"/>
                    <a:alphaOff val="0"/>
                  </a:schemeClr>
                </a:solidFill>
                <a:latin typeface="+mn-lt"/>
                <a:ea typeface="+mn-ea"/>
                <a:cs typeface="+mn-cs"/>
              </a:defRPr>
            </a:lvl5pPr>
            <a:lvl6pPr marL="2286000" algn="l" defTabSz="914400" rtl="0" eaLnBrk="1" latinLnBrk="0" hangingPunct="1">
              <a:defRPr sz="1800" kern="1200">
                <a:solidFill>
                  <a:schemeClr val="dk1">
                    <a:hueOff val="0"/>
                    <a:satOff val="0"/>
                    <a:lumOff val="0"/>
                    <a:alphaOff val="0"/>
                  </a:schemeClr>
                </a:solidFill>
                <a:latin typeface="+mn-lt"/>
                <a:ea typeface="+mn-ea"/>
                <a:cs typeface="+mn-cs"/>
              </a:defRPr>
            </a:lvl6pPr>
            <a:lvl7pPr marL="2743200" algn="l" defTabSz="914400" rtl="0" eaLnBrk="1" latinLnBrk="0" hangingPunct="1">
              <a:defRPr sz="1800" kern="1200">
                <a:solidFill>
                  <a:schemeClr val="dk1">
                    <a:hueOff val="0"/>
                    <a:satOff val="0"/>
                    <a:lumOff val="0"/>
                    <a:alphaOff val="0"/>
                  </a:schemeClr>
                </a:solidFill>
                <a:latin typeface="+mn-lt"/>
                <a:ea typeface="+mn-ea"/>
                <a:cs typeface="+mn-cs"/>
              </a:defRPr>
            </a:lvl7pPr>
            <a:lvl8pPr marL="3200400" algn="l" defTabSz="914400" rtl="0" eaLnBrk="1" latinLnBrk="0" hangingPunct="1">
              <a:defRPr sz="1800" kern="1200">
                <a:solidFill>
                  <a:schemeClr val="dk1">
                    <a:hueOff val="0"/>
                    <a:satOff val="0"/>
                    <a:lumOff val="0"/>
                    <a:alphaOff val="0"/>
                  </a:schemeClr>
                </a:solidFill>
                <a:latin typeface="+mn-lt"/>
                <a:ea typeface="+mn-ea"/>
                <a:cs typeface="+mn-cs"/>
              </a:defRPr>
            </a:lvl8pPr>
            <a:lvl9pPr marL="3657600" algn="l" defTabSz="914400" rtl="0" eaLnBrk="1" latinLnBrk="0" hangingPunct="1">
              <a:defRPr sz="1800" kern="1200">
                <a:solidFill>
                  <a:schemeClr val="dk1">
                    <a:hueOff val="0"/>
                    <a:satOff val="0"/>
                    <a:lumOff val="0"/>
                    <a:alphaOff val="0"/>
                  </a:schemeClr>
                </a:solidFill>
                <a:latin typeface="+mn-lt"/>
                <a:ea typeface="+mn-ea"/>
                <a:cs typeface="+mn-cs"/>
              </a:defRPr>
            </a:lvl9pPr>
          </a:lstStyle>
          <a:p>
            <a:endParaRPr lang="en-GB"/>
          </a:p>
        </p:txBody>
      </p:sp>
      <p:grpSp>
        <p:nvGrpSpPr>
          <p:cNvPr id="55" name="Group 54">
            <a:extLst>
              <a:ext uri="{FF2B5EF4-FFF2-40B4-BE49-F238E27FC236}">
                <a16:creationId xmlns:a16="http://schemas.microsoft.com/office/drawing/2014/main" id="{26766D9F-DB9F-F388-7C85-FE847F95629F}"/>
              </a:ext>
            </a:extLst>
          </p:cNvPr>
          <p:cNvGrpSpPr/>
          <p:nvPr/>
        </p:nvGrpSpPr>
        <p:grpSpPr>
          <a:xfrm>
            <a:off x="5234741" y="-2269961"/>
            <a:ext cx="1589818" cy="583931"/>
            <a:chOff x="2437704" y="2735404"/>
            <a:chExt cx="2080772" cy="667898"/>
          </a:xfrm>
        </p:grpSpPr>
        <p:sp>
          <p:nvSpPr>
            <p:cNvPr id="56" name="Rectangle 55">
              <a:extLst>
                <a:ext uri="{FF2B5EF4-FFF2-40B4-BE49-F238E27FC236}">
                  <a16:creationId xmlns:a16="http://schemas.microsoft.com/office/drawing/2014/main" id="{A6A3271E-F9A6-D294-C12D-31AA98CA96A2}"/>
                </a:ext>
              </a:extLst>
            </p:cNvPr>
            <p:cNvSpPr/>
            <p:nvPr/>
          </p:nvSpPr>
          <p:spPr>
            <a:xfrm>
              <a:off x="2437705" y="2735404"/>
              <a:ext cx="2080771" cy="667898"/>
            </a:xfrm>
            <a:prstGeom prst="rect">
              <a:avLst/>
            </a:prstGeom>
            <a:solidFill>
              <a:schemeClr val="accent6">
                <a:lumMod val="20000"/>
                <a:lumOff val="80000"/>
              </a:schemeClr>
            </a:solidFill>
            <a:ln>
              <a:solidFill>
                <a:srgbClr val="71AD47"/>
              </a:soli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endParaRPr lang="en-GB"/>
            </a:p>
          </p:txBody>
        </p:sp>
        <p:sp>
          <p:nvSpPr>
            <p:cNvPr id="57" name="TextBox 84">
              <a:extLst>
                <a:ext uri="{FF2B5EF4-FFF2-40B4-BE49-F238E27FC236}">
                  <a16:creationId xmlns:a16="http://schemas.microsoft.com/office/drawing/2014/main" id="{10B7F1B4-3942-4B3B-00D5-1C7A0FAF2B67}"/>
                </a:ext>
              </a:extLst>
            </p:cNvPr>
            <p:cNvSpPr txBox="1"/>
            <p:nvPr/>
          </p:nvSpPr>
          <p:spPr>
            <a:xfrm>
              <a:off x="2437704" y="2735404"/>
              <a:ext cx="1971795" cy="66789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5720" tIns="0" rIns="15240" bIns="0" numCol="1" spcCol="1270" anchor="ctr" anchorCtr="0">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l" defTabSz="533400">
                <a:lnSpc>
                  <a:spcPct val="90000"/>
                </a:lnSpc>
                <a:spcBef>
                  <a:spcPct val="0"/>
                </a:spcBef>
                <a:spcAft>
                  <a:spcPct val="35000"/>
                </a:spcAft>
                <a:buFont typeface="Arial" panose="020B0604020202020204" pitchFamily="34" charset="0"/>
                <a:buNone/>
              </a:pPr>
              <a:r>
                <a:rPr lang="en-GB" sz="1200" kern="1200" dirty="0">
                  <a:solidFill>
                    <a:schemeClr val="dk1"/>
                  </a:solidFill>
                </a:rPr>
                <a:t>Christ in Gethsemane, </a:t>
              </a:r>
              <a:r>
                <a:rPr lang="en-GB" sz="1200" kern="1200" dirty="0" err="1">
                  <a:solidFill>
                    <a:schemeClr val="dk1"/>
                  </a:solidFill>
                </a:rPr>
                <a:t>Timoteo</a:t>
              </a:r>
              <a:r>
                <a:rPr lang="en-GB" sz="1200" kern="1200" dirty="0">
                  <a:solidFill>
                    <a:schemeClr val="dk1"/>
                  </a:solidFill>
                </a:rPr>
                <a:t> Viti (1469–1523)</a:t>
              </a:r>
              <a:endParaRPr lang="en-GB" sz="1200" kern="1200" dirty="0"/>
            </a:p>
          </p:txBody>
        </p:sp>
      </p:grpSp>
      <p:graphicFrame>
        <p:nvGraphicFramePr>
          <p:cNvPr id="22" name="Table 21"/>
          <p:cNvGraphicFramePr>
            <a:graphicFrameLocks noGrp="1"/>
          </p:cNvGraphicFramePr>
          <p:nvPr>
            <p:extLst>
              <p:ext uri="{D42A27DB-BD31-4B8C-83A1-F6EECF244321}">
                <p14:modId xmlns:p14="http://schemas.microsoft.com/office/powerpoint/2010/main" val="2104711942"/>
              </p:ext>
            </p:extLst>
          </p:nvPr>
        </p:nvGraphicFramePr>
        <p:xfrm>
          <a:off x="-2" y="4283731"/>
          <a:ext cx="6648450" cy="3200400"/>
        </p:xfrm>
        <a:graphic>
          <a:graphicData uri="http://schemas.openxmlformats.org/drawingml/2006/table">
            <a:tbl>
              <a:tblPr firstRow="1" bandRow="1">
                <a:tableStyleId>{93296810-A885-4BE3-A3E7-6D5BEEA58F35}</a:tableStyleId>
              </a:tblPr>
              <a:tblGrid>
                <a:gridCol w="3324225">
                  <a:extLst>
                    <a:ext uri="{9D8B030D-6E8A-4147-A177-3AD203B41FA5}">
                      <a16:colId xmlns:a16="http://schemas.microsoft.com/office/drawing/2014/main" val="3429083064"/>
                    </a:ext>
                  </a:extLst>
                </a:gridCol>
                <a:gridCol w="3324225">
                  <a:extLst>
                    <a:ext uri="{9D8B030D-6E8A-4147-A177-3AD203B41FA5}">
                      <a16:colId xmlns:a16="http://schemas.microsoft.com/office/drawing/2014/main" val="2491003390"/>
                    </a:ext>
                  </a:extLst>
                </a:gridCol>
              </a:tblGrid>
              <a:tr h="243031">
                <a:tc>
                  <a:txBody>
                    <a:bodyPr/>
                    <a:lstStyle/>
                    <a:p>
                      <a:r>
                        <a:rPr lang="en-GB" sz="1200" dirty="0" smtClean="0"/>
                        <a:t>Stained</a:t>
                      </a:r>
                      <a:r>
                        <a:rPr lang="en-GB" sz="1200" baseline="0" dirty="0" smtClean="0"/>
                        <a:t> glass artwork</a:t>
                      </a:r>
                      <a:endParaRPr lang="en-GB" sz="1200" dirty="0"/>
                    </a:p>
                  </a:txBody>
                  <a:tcPr/>
                </a:tc>
                <a:tc>
                  <a:txBody>
                    <a:bodyPr/>
                    <a:lstStyle/>
                    <a:p>
                      <a:r>
                        <a:rPr lang="en-GB" sz="1200" dirty="0" smtClean="0"/>
                        <a:t>Birmingham Cathedral</a:t>
                      </a:r>
                      <a:endParaRPr lang="en-GB" sz="1200" dirty="0"/>
                    </a:p>
                  </a:txBody>
                  <a:tcPr/>
                </a:tc>
                <a:extLst>
                  <a:ext uri="{0D108BD9-81ED-4DB2-BD59-A6C34878D82A}">
                    <a16:rowId xmlns:a16="http://schemas.microsoft.com/office/drawing/2014/main" val="4223849257"/>
                  </a:ext>
                </a:extLst>
              </a:tr>
              <a:tr h="2922486">
                <a:tc>
                  <a:txBody>
                    <a:bodyPr/>
                    <a:lstStyle/>
                    <a:p>
                      <a:r>
                        <a:rPr lang="en-GB" sz="1200" dirty="0" smtClean="0"/>
                        <a:t>Stained-glass windows are made from small pieces of coloured glass held together by thin strips of metal, usually lead. These windows were very popular in Europe a long time ago, from about the years 1150 to 1550. You could often find them in churches, cathedrals, and even in fancy homes.</a:t>
                      </a:r>
                    </a:p>
                    <a:p>
                      <a:endParaRPr lang="en-GB" sz="1200" dirty="0" smtClean="0"/>
                    </a:p>
                    <a:p>
                      <a:r>
                        <a:rPr lang="en-GB" sz="1200" dirty="0" smtClean="0"/>
                        <a:t>What makes stained-glass windows special is that light can shine through them. In churches, for example, they often showed scenes from the Bible or the lives of saints. When sunlight passed through the colourful glass, it created beautiful patterns of light that made the space feel more sacred. The look of the windows would change slightly throughout the day and seasons, depending on how the light hit them.</a:t>
                      </a:r>
                    </a:p>
                  </a:txBody>
                  <a:tcPr marL="68580" marR="68580" marT="0" marB="0"/>
                </a:tc>
                <a:tc>
                  <a:txBody>
                    <a:bodyPr/>
                    <a:lstStyle/>
                    <a:p>
                      <a:pPr lvl="0"/>
                      <a:r>
                        <a:rPr lang="en-GB" sz="1200" dirty="0" smtClean="0">
                          <a:effectLst/>
                          <a:latin typeface="Calibri" panose="020F0502020204030204" pitchFamily="34" charset="0"/>
                          <a:cs typeface="Times New Roman" panose="02020603050405020304" pitchFamily="18" charset="0"/>
                        </a:rPr>
                        <a:t>Birmingham Cathedral is home to four stunning stained-glass windows. The windows were created by the famous Pre-Raphaelite artist Edward Burne-Jones and his lifelong friend William Morris. </a:t>
                      </a:r>
                    </a:p>
                    <a:p>
                      <a:pPr lvl="0"/>
                      <a:r>
                        <a:rPr lang="en-GB" sz="1200" dirty="0" smtClean="0">
                          <a:effectLst/>
                          <a:latin typeface="Calibri" panose="020F0502020204030204" pitchFamily="34" charset="0"/>
                          <a:cs typeface="Times New Roman" panose="02020603050405020304" pitchFamily="18" charset="0"/>
                        </a:rPr>
                        <a:t>They depict four </a:t>
                      </a:r>
                    </a:p>
                    <a:p>
                      <a:pPr lvl="0"/>
                      <a:r>
                        <a:rPr lang="en-GB" sz="1200" dirty="0" smtClean="0">
                          <a:effectLst/>
                          <a:latin typeface="Calibri" panose="020F0502020204030204" pitchFamily="34" charset="0"/>
                          <a:cs typeface="Times New Roman" panose="02020603050405020304" pitchFamily="18" charset="0"/>
                        </a:rPr>
                        <a:t>significant events </a:t>
                      </a:r>
                    </a:p>
                    <a:p>
                      <a:pPr lvl="0"/>
                      <a:r>
                        <a:rPr lang="en-GB" sz="1200" dirty="0" smtClean="0">
                          <a:effectLst/>
                          <a:latin typeface="Calibri" panose="020F0502020204030204" pitchFamily="34" charset="0"/>
                          <a:cs typeface="Times New Roman" panose="02020603050405020304" pitchFamily="18" charset="0"/>
                        </a:rPr>
                        <a:t>from the life of </a:t>
                      </a:r>
                    </a:p>
                    <a:p>
                      <a:pPr lvl="0"/>
                      <a:r>
                        <a:rPr lang="en-GB" sz="1200" dirty="0" smtClean="0">
                          <a:effectLst/>
                          <a:latin typeface="Calibri" panose="020F0502020204030204" pitchFamily="34" charset="0"/>
                          <a:cs typeface="Times New Roman" panose="02020603050405020304" pitchFamily="18" charset="0"/>
                        </a:rPr>
                        <a:t>Christ, and </a:t>
                      </a:r>
                    </a:p>
                    <a:p>
                      <a:pPr lvl="0"/>
                      <a:r>
                        <a:rPr lang="en-GB" sz="1200" dirty="0" smtClean="0">
                          <a:effectLst/>
                          <a:latin typeface="Calibri" panose="020F0502020204030204" pitchFamily="34" charset="0"/>
                          <a:cs typeface="Times New Roman" panose="02020603050405020304" pitchFamily="18" charset="0"/>
                        </a:rPr>
                        <a:t>continue to </a:t>
                      </a:r>
                    </a:p>
                    <a:p>
                      <a:pPr lvl="0"/>
                      <a:r>
                        <a:rPr lang="en-GB" sz="1200" dirty="0" smtClean="0">
                          <a:effectLst/>
                          <a:latin typeface="Calibri" panose="020F0502020204030204" pitchFamily="34" charset="0"/>
                          <a:cs typeface="Times New Roman" panose="02020603050405020304" pitchFamily="18" charset="0"/>
                        </a:rPr>
                        <a:t>inspire and </a:t>
                      </a:r>
                    </a:p>
                    <a:p>
                      <a:pPr lvl="0"/>
                      <a:r>
                        <a:rPr lang="en-GB" sz="1200" dirty="0" smtClean="0">
                          <a:effectLst/>
                          <a:latin typeface="Calibri" panose="020F0502020204030204" pitchFamily="34" charset="0"/>
                          <a:cs typeface="Times New Roman" panose="02020603050405020304" pitchFamily="18" charset="0"/>
                        </a:rPr>
                        <a:t>guide </a:t>
                      </a:r>
                    </a:p>
                    <a:p>
                      <a:pPr lvl="0"/>
                      <a:r>
                        <a:rPr lang="en-GB" sz="1200" dirty="0" smtClean="0">
                          <a:effectLst/>
                          <a:latin typeface="Calibri" panose="020F0502020204030204" pitchFamily="34" charset="0"/>
                          <a:cs typeface="Times New Roman" panose="02020603050405020304" pitchFamily="18" charset="0"/>
                        </a:rPr>
                        <a:t>worshippers to </a:t>
                      </a:r>
                    </a:p>
                    <a:p>
                      <a:pPr lvl="0"/>
                      <a:r>
                        <a:rPr lang="en-GB" sz="1200" dirty="0" smtClean="0">
                          <a:effectLst/>
                          <a:latin typeface="Calibri" panose="020F0502020204030204" pitchFamily="34" charset="0"/>
                          <a:cs typeface="Times New Roman" panose="02020603050405020304" pitchFamily="18" charset="0"/>
                        </a:rPr>
                        <a:t>this day.</a:t>
                      </a:r>
                    </a:p>
                    <a:p>
                      <a:pPr lvl="0"/>
                      <a:endParaRPr lang="en-GB" sz="1200" dirty="0" smtClean="0">
                        <a:effectLst/>
                        <a:latin typeface="Calibri" panose="020F0502020204030204" pitchFamily="34" charset="0"/>
                        <a:cs typeface="Times New Roman" panose="02020603050405020304" pitchFamily="18" charset="0"/>
                      </a:endParaRPr>
                    </a:p>
                    <a:p>
                      <a:pPr lvl="0"/>
                      <a:endParaRPr lang="en-GB" sz="1200" dirty="0" smtClean="0">
                        <a:effectLst/>
                        <a:latin typeface="Calibri" panose="020F0502020204030204" pitchFamily="34" charset="0"/>
                        <a:cs typeface="Times New Roman" panose="02020603050405020304" pitchFamily="18" charset="0"/>
                      </a:endParaRPr>
                    </a:p>
                    <a:p>
                      <a:pPr lvl="0"/>
                      <a:endParaRPr lang="en-GB" sz="1200" dirty="0" smtClean="0">
                        <a:effectLst/>
                        <a:latin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687867020"/>
                  </a:ext>
                </a:extLst>
              </a:tr>
            </a:tbl>
          </a:graphicData>
        </a:graphic>
      </p:graphicFrame>
      <p:pic>
        <p:nvPicPr>
          <p:cNvPr id="3" name="Picture 2"/>
          <p:cNvPicPr>
            <a:picLocks noChangeAspect="1"/>
          </p:cNvPicPr>
          <p:nvPr/>
        </p:nvPicPr>
        <p:blipFill>
          <a:blip r:embed="rId5"/>
          <a:stretch>
            <a:fillRect/>
          </a:stretch>
        </p:blipFill>
        <p:spPr>
          <a:xfrm>
            <a:off x="4529265" y="5392076"/>
            <a:ext cx="2050520" cy="1971437"/>
          </a:xfrm>
          <a:prstGeom prst="roundRect">
            <a:avLst>
              <a:gd name="adj" fmla="val 8594"/>
            </a:avLst>
          </a:prstGeom>
          <a:solidFill>
            <a:srgbClr val="FFFFFF">
              <a:shade val="85000"/>
            </a:srgbClr>
          </a:solidFill>
          <a:ln w="19050">
            <a:solidFill>
              <a:schemeClr val="accent6"/>
            </a:solidFill>
          </a:ln>
          <a:effectLst/>
        </p:spPr>
      </p:pic>
      <p:graphicFrame>
        <p:nvGraphicFramePr>
          <p:cNvPr id="28" name="Table 27"/>
          <p:cNvGraphicFramePr>
            <a:graphicFrameLocks noGrp="1"/>
          </p:cNvGraphicFramePr>
          <p:nvPr>
            <p:extLst>
              <p:ext uri="{D42A27DB-BD31-4B8C-83A1-F6EECF244321}">
                <p14:modId xmlns:p14="http://schemas.microsoft.com/office/powerpoint/2010/main" val="1764187027"/>
              </p:ext>
            </p:extLst>
          </p:nvPr>
        </p:nvGraphicFramePr>
        <p:xfrm>
          <a:off x="6661376" y="4880649"/>
          <a:ext cx="3970218" cy="1920240"/>
        </p:xfrm>
        <a:graphic>
          <a:graphicData uri="http://schemas.openxmlformats.org/drawingml/2006/table">
            <a:tbl>
              <a:tblPr firstRow="1" bandRow="1">
                <a:tableStyleId>{93296810-A885-4BE3-A3E7-6D5BEEA58F35}</a:tableStyleId>
              </a:tblPr>
              <a:tblGrid>
                <a:gridCol w="3970218">
                  <a:extLst>
                    <a:ext uri="{9D8B030D-6E8A-4147-A177-3AD203B41FA5}">
                      <a16:colId xmlns:a16="http://schemas.microsoft.com/office/drawing/2014/main" val="3429083064"/>
                    </a:ext>
                  </a:extLst>
                </a:gridCol>
              </a:tblGrid>
              <a:tr h="248756">
                <a:tc>
                  <a:txBody>
                    <a:bodyPr/>
                    <a:lstStyle/>
                    <a:p>
                      <a:pPr lvl="0"/>
                      <a:r>
                        <a:rPr lang="en-GB" sz="1200" dirty="0" smtClean="0"/>
                        <a:t>Sculpture:</a:t>
                      </a:r>
                      <a:endParaRPr lang="en-GB" sz="1200" dirty="0"/>
                    </a:p>
                  </a:txBody>
                  <a:tcPr/>
                </a:tc>
                <a:extLst>
                  <a:ext uri="{0D108BD9-81ED-4DB2-BD59-A6C34878D82A}">
                    <a16:rowId xmlns:a16="http://schemas.microsoft.com/office/drawing/2014/main" val="4223849257"/>
                  </a:ext>
                </a:extLst>
              </a:tr>
              <a:tr h="1583911">
                <a:tc>
                  <a:txBody>
                    <a:bodyPr/>
                    <a:lstStyle/>
                    <a:p>
                      <a:pPr lvl="4"/>
                      <a:r>
                        <a:rPr lang="en-GB" sz="1200" b="1" dirty="0" smtClean="0"/>
                        <a:t>Name: </a:t>
                      </a:r>
                      <a:r>
                        <a:rPr lang="en-GB" sz="1200" dirty="0" smtClean="0"/>
                        <a:t>Nativity</a:t>
                      </a:r>
                    </a:p>
                    <a:p>
                      <a:pPr lvl="4"/>
                      <a:r>
                        <a:rPr lang="en-GB" sz="1200" b="1" dirty="0" smtClean="0"/>
                        <a:t>Artist: </a:t>
                      </a:r>
                      <a:r>
                        <a:rPr lang="en-GB" sz="1200" dirty="0" smtClean="0"/>
                        <a:t>Circle of Antoine Le </a:t>
                      </a:r>
                      <a:r>
                        <a:rPr lang="en-GB" sz="1200" dirty="0" err="1" smtClean="0"/>
                        <a:t>Moiturier</a:t>
                      </a:r>
                      <a:r>
                        <a:rPr lang="en-GB" sz="1200" dirty="0" smtClean="0"/>
                        <a:t> French</a:t>
                      </a:r>
                    </a:p>
                    <a:p>
                      <a:pPr lvl="4"/>
                      <a:r>
                        <a:rPr lang="en-GB" sz="1200" b="1" dirty="0" smtClean="0"/>
                        <a:t>Date</a:t>
                      </a:r>
                      <a:r>
                        <a:rPr lang="en-GB" sz="1200" dirty="0" smtClean="0"/>
                        <a:t>: 1450</a:t>
                      </a:r>
                    </a:p>
                    <a:p>
                      <a:pPr lvl="4"/>
                      <a:r>
                        <a:rPr lang="en-GB" sz="1200" b="1" dirty="0" smtClean="0"/>
                        <a:t>Medium</a:t>
                      </a:r>
                      <a:r>
                        <a:rPr lang="en-GB" sz="1200" dirty="0" smtClean="0"/>
                        <a:t>:</a:t>
                      </a:r>
                      <a:r>
                        <a:rPr lang="en-GB" sz="1200" baseline="0" dirty="0" smtClean="0"/>
                        <a:t> Limestone with later paint and gilding</a:t>
                      </a:r>
                    </a:p>
                    <a:p>
                      <a:pPr lvl="4"/>
                      <a:endParaRPr lang="en-GB" sz="1200" dirty="0" smtClean="0"/>
                    </a:p>
                    <a:p>
                      <a:pPr lvl="1"/>
                      <a:r>
                        <a:rPr lang="en-GB" sz="1200" dirty="0" smtClean="0"/>
                        <a:t>The relief includes the unusual subject of Joseph warming the infant Jesus’ clothes at a fire. </a:t>
                      </a:r>
                      <a:endParaRPr lang="en-GB" sz="1200" dirty="0"/>
                    </a:p>
                  </a:txBody>
                  <a:tcPr marL="68580" marR="68580" marT="0" marB="0"/>
                </a:tc>
                <a:extLst>
                  <a:ext uri="{0D108BD9-81ED-4DB2-BD59-A6C34878D82A}">
                    <a16:rowId xmlns:a16="http://schemas.microsoft.com/office/drawing/2014/main" val="2687867020"/>
                  </a:ext>
                </a:extLst>
              </a:tr>
            </a:tbl>
          </a:graphicData>
        </a:graphic>
      </p:graphicFrame>
      <p:pic>
        <p:nvPicPr>
          <p:cNvPr id="1026" name="Picture 2" descr="Nativity, Circle of Antoine Le Moiturier (French, ca. 1425–ca. 1497), Limestone with later paint and gilding, French "/>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10936" t="22276" r="8447" b="7887"/>
          <a:stretch/>
        </p:blipFill>
        <p:spPr bwMode="auto">
          <a:xfrm>
            <a:off x="6824559" y="5254826"/>
            <a:ext cx="1671259" cy="1085846"/>
          </a:xfrm>
          <a:prstGeom prst="roundRect">
            <a:avLst>
              <a:gd name="adj" fmla="val 8594"/>
            </a:avLst>
          </a:prstGeom>
          <a:solidFill>
            <a:srgbClr val="FFFFFF">
              <a:shade val="85000"/>
            </a:srgbClr>
          </a:solidFill>
          <a:ln w="19050">
            <a:solidFill>
              <a:schemeClr val="accent6"/>
            </a:solidFill>
          </a:ln>
          <a:effectLst/>
          <a:extLst/>
        </p:spPr>
      </p:pic>
      <p:sp>
        <p:nvSpPr>
          <p:cNvPr id="25" name="Oval 24"/>
          <p:cNvSpPr/>
          <p:nvPr/>
        </p:nvSpPr>
        <p:spPr>
          <a:xfrm>
            <a:off x="6197943" y="6377795"/>
            <a:ext cx="977907" cy="974081"/>
          </a:xfrm>
          <a:prstGeom prst="ellipse">
            <a:avLst/>
          </a:prstGeom>
          <a:blipFill rotWithShape="1">
            <a:blip r:embed="rId7"/>
            <a:stretch>
              <a:fillRect/>
            </a:stretch>
          </a:blipFill>
        </p:spPr>
        <p:style>
          <a:lnRef idx="2">
            <a:schemeClr val="accent6">
              <a:alpha val="90000"/>
              <a:hueOff val="0"/>
              <a:satOff val="0"/>
              <a:lumOff val="0"/>
              <a:alphaOff val="0"/>
            </a:schemeClr>
          </a:lnRef>
          <a:fillRef idx="1">
            <a:scrgbClr r="0" g="0" b="0"/>
          </a:fillRef>
          <a:effectRef idx="0">
            <a:schemeClr val="lt1">
              <a:alpha val="90000"/>
              <a:tint val="40000"/>
              <a:hueOff val="0"/>
              <a:satOff val="0"/>
              <a:lumOff val="0"/>
              <a:alphaOff val="0"/>
            </a:schemeClr>
          </a:effectRef>
          <a:fontRef idx="minor">
            <a:schemeClr val="dk1">
              <a:hueOff val="0"/>
              <a:satOff val="0"/>
              <a:lumOff val="0"/>
              <a:alphaOff val="0"/>
            </a:schemeClr>
          </a:fontRef>
        </p:style>
      </p:sp>
      <p:pic>
        <p:nvPicPr>
          <p:cNvPr id="20" name="Picture 19">
            <a:extLst>
              <a:ext uri="{FF2B5EF4-FFF2-40B4-BE49-F238E27FC236}">
                <a16:creationId xmlns:a16="http://schemas.microsoft.com/office/drawing/2014/main" id="{DB855478-94E8-B24A-5C7C-E678E34A369D}"/>
              </a:ext>
            </a:extLst>
          </p:cNvPr>
          <p:cNvPicPr/>
          <p:nvPr/>
        </p:nvPicPr>
        <p:blipFill>
          <a:blip r:embed="rId8" cstate="print">
            <a:extLst>
              <a:ext uri="{BEBA8EAE-BF5A-486C-A8C5-ECC9F3942E4B}">
                <a14:imgProps xmlns:a14="http://schemas.microsoft.com/office/drawing/2010/main">
                  <a14:imgLayer r:embed="rId9">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25050" y="59308"/>
            <a:ext cx="628650" cy="604678"/>
          </a:xfrm>
          <a:prstGeom prst="rect">
            <a:avLst/>
          </a:prstGeom>
        </p:spPr>
      </p:pic>
    </p:spTree>
    <p:extLst>
      <p:ext uri="{BB962C8B-B14F-4D97-AF65-F5344CB8AC3E}">
        <p14:creationId xmlns:p14="http://schemas.microsoft.com/office/powerpoint/2010/main" val="5282735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117F9-99A7-7EA5-FD47-08F0D69DD002}"/>
            </a:ext>
          </a:extLst>
        </p:cNvPr>
        <p:cNvGrpSpPr/>
        <p:nvPr/>
      </p:nvGrpSpPr>
      <p:grpSpPr>
        <a:xfrm>
          <a:off x="0" y="0"/>
          <a:ext cx="0" cy="0"/>
          <a:chOff x="0" y="0"/>
          <a:chExt cx="0" cy="0"/>
        </a:xfrm>
      </p:grpSpPr>
      <p:graphicFrame>
        <p:nvGraphicFramePr>
          <p:cNvPr id="19" name="Table 18">
            <a:extLst>
              <a:ext uri="{FF2B5EF4-FFF2-40B4-BE49-F238E27FC236}">
                <a16:creationId xmlns:a16="http://schemas.microsoft.com/office/drawing/2014/main" id="{BF3C4A02-4363-176B-66FA-ED2A2109274A}"/>
              </a:ext>
            </a:extLst>
          </p:cNvPr>
          <p:cNvGraphicFramePr>
            <a:graphicFrameLocks noGrp="1"/>
          </p:cNvGraphicFramePr>
          <p:nvPr>
            <p:extLst>
              <p:ext uri="{D42A27DB-BD31-4B8C-83A1-F6EECF244321}">
                <p14:modId xmlns:p14="http://schemas.microsoft.com/office/powerpoint/2010/main" val="2196454153"/>
              </p:ext>
            </p:extLst>
          </p:nvPr>
        </p:nvGraphicFramePr>
        <p:xfrm>
          <a:off x="0" y="211911"/>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RE – Year 4 – Christmas – How can artists help us to understand what Christians believe?</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pic>
        <p:nvPicPr>
          <p:cNvPr id="20" name="Picture 19">
            <a:extLst>
              <a:ext uri="{FF2B5EF4-FFF2-40B4-BE49-F238E27FC236}">
                <a16:creationId xmlns:a16="http://schemas.microsoft.com/office/drawing/2014/main" id="{DB855478-94E8-B24A-5C7C-E678E34A369D}"/>
              </a:ext>
            </a:extLst>
          </p:cNvPr>
          <p:cNvPicPr/>
          <p:nvPr/>
        </p:nvPicPr>
        <p:blipFill>
          <a:blip r:embed="rId2" cstate="print">
            <a:extLst>
              <a:ext uri="{BEBA8EAE-BF5A-486C-A8C5-ECC9F3942E4B}">
                <a14:imgProps xmlns:a14="http://schemas.microsoft.com/office/drawing/2010/main">
                  <a14:imgLayer r:embed="rId3">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25050" y="59308"/>
            <a:ext cx="628650" cy="604678"/>
          </a:xfrm>
          <a:prstGeom prst="rect">
            <a:avLst/>
          </a:prstGeom>
        </p:spPr>
      </p:pic>
      <p:graphicFrame>
        <p:nvGraphicFramePr>
          <p:cNvPr id="23" name="Table 22"/>
          <p:cNvGraphicFramePr>
            <a:graphicFrameLocks noGrp="1"/>
          </p:cNvGraphicFramePr>
          <p:nvPr>
            <p:extLst>
              <p:ext uri="{D42A27DB-BD31-4B8C-83A1-F6EECF244321}">
                <p14:modId xmlns:p14="http://schemas.microsoft.com/office/powerpoint/2010/main" val="612607552"/>
              </p:ext>
            </p:extLst>
          </p:nvPr>
        </p:nvGraphicFramePr>
        <p:xfrm>
          <a:off x="0" y="636255"/>
          <a:ext cx="10639485" cy="5762434"/>
        </p:xfrm>
        <a:graphic>
          <a:graphicData uri="http://schemas.openxmlformats.org/drawingml/2006/table">
            <a:tbl>
              <a:tblPr firstRow="1" bandRow="1">
                <a:tableStyleId>{93296810-A885-4BE3-A3E7-6D5BEEA58F35}</a:tableStyleId>
              </a:tblPr>
              <a:tblGrid>
                <a:gridCol w="2127897">
                  <a:extLst>
                    <a:ext uri="{9D8B030D-6E8A-4147-A177-3AD203B41FA5}">
                      <a16:colId xmlns:a16="http://schemas.microsoft.com/office/drawing/2014/main" val="3429083064"/>
                    </a:ext>
                  </a:extLst>
                </a:gridCol>
                <a:gridCol w="2127897">
                  <a:extLst>
                    <a:ext uri="{9D8B030D-6E8A-4147-A177-3AD203B41FA5}">
                      <a16:colId xmlns:a16="http://schemas.microsoft.com/office/drawing/2014/main" val="3774501070"/>
                    </a:ext>
                  </a:extLst>
                </a:gridCol>
                <a:gridCol w="1867214">
                  <a:extLst>
                    <a:ext uri="{9D8B030D-6E8A-4147-A177-3AD203B41FA5}">
                      <a16:colId xmlns:a16="http://schemas.microsoft.com/office/drawing/2014/main" val="2406822107"/>
                    </a:ext>
                  </a:extLst>
                </a:gridCol>
                <a:gridCol w="2388580">
                  <a:extLst>
                    <a:ext uri="{9D8B030D-6E8A-4147-A177-3AD203B41FA5}">
                      <a16:colId xmlns:a16="http://schemas.microsoft.com/office/drawing/2014/main" val="3140034"/>
                    </a:ext>
                  </a:extLst>
                </a:gridCol>
                <a:gridCol w="2127897">
                  <a:extLst>
                    <a:ext uri="{9D8B030D-6E8A-4147-A177-3AD203B41FA5}">
                      <a16:colId xmlns:a16="http://schemas.microsoft.com/office/drawing/2014/main" val="659204644"/>
                    </a:ext>
                  </a:extLst>
                </a:gridCol>
              </a:tblGrid>
              <a:tr h="276034">
                <a:tc gridSpan="5">
                  <a:txBody>
                    <a:bodyPr/>
                    <a:lstStyle/>
                    <a:p>
                      <a:r>
                        <a:rPr lang="en-GB" sz="1200" dirty="0" smtClean="0"/>
                        <a:t>The Nativity in paintings and tapestry:</a:t>
                      </a:r>
                      <a:endParaRPr lang="en-GB" sz="1200" dirty="0"/>
                    </a:p>
                  </a:txBody>
                  <a:tcPr/>
                </a:tc>
                <a:tc hMerge="1">
                  <a:txBody>
                    <a:bodyPr/>
                    <a:lstStyle/>
                    <a:p>
                      <a:endParaRPr lang="en-GB"/>
                    </a:p>
                  </a:txBody>
                  <a:tcPr/>
                </a:tc>
                <a:tc hMerge="1">
                  <a:txBody>
                    <a:bodyPr/>
                    <a:lstStyle/>
                    <a:p>
                      <a:endParaRPr lang="en-GB"/>
                    </a:p>
                  </a:txBody>
                  <a:tcPr/>
                </a:tc>
                <a:tc hMerge="1">
                  <a:txBody>
                    <a:bodyPr/>
                    <a:lstStyle/>
                    <a:p>
                      <a:endParaRPr lang="en-GB" sz="1200" dirty="0"/>
                    </a:p>
                  </a:txBody>
                  <a:tcPr/>
                </a:tc>
                <a:tc hMerge="1">
                  <a:txBody>
                    <a:bodyPr/>
                    <a:lstStyle/>
                    <a:p>
                      <a:endParaRPr lang="en-GB" sz="1200" dirty="0"/>
                    </a:p>
                  </a:txBody>
                  <a:tcPr/>
                </a:tc>
                <a:extLst>
                  <a:ext uri="{0D108BD9-81ED-4DB2-BD59-A6C34878D82A}">
                    <a16:rowId xmlns:a16="http://schemas.microsoft.com/office/drawing/2014/main" val="4223849257"/>
                  </a:ext>
                </a:extLst>
              </a:tr>
              <a:tr h="2024253">
                <a:tc gridSpan="5">
                  <a:txBody>
                    <a:bodyPr/>
                    <a:lstStyle/>
                    <a:p>
                      <a:pPr lvl="0"/>
                      <a:r>
                        <a:rPr lang="en-GB" sz="1200" dirty="0" smtClean="0">
                          <a:effectLst/>
                          <a:latin typeface="Calibri" panose="020F0502020204030204" pitchFamily="34" charset="0"/>
                          <a:ea typeface="Calibri" panose="020F0502020204030204" pitchFamily="34" charset="0"/>
                          <a:cs typeface="Times New Roman" panose="02020603050405020304" pitchFamily="18" charset="0"/>
                        </a:rPr>
                        <a:t>Different artists have represented the nativity in various ways.</a:t>
                      </a:r>
                      <a:r>
                        <a:rPr lang="en-GB" sz="1200" baseline="0" dirty="0" smtClean="0">
                          <a:effectLst/>
                          <a:latin typeface="Calibri" panose="020F0502020204030204" pitchFamily="34" charset="0"/>
                          <a:ea typeface="Calibri" panose="020F0502020204030204" pitchFamily="34" charset="0"/>
                          <a:cs typeface="Times New Roman" panose="02020603050405020304" pitchFamily="18" charset="0"/>
                        </a:rPr>
                        <a:t> </a:t>
                      </a:r>
                      <a:r>
                        <a:rPr lang="en-GB" sz="1200" kern="1200" dirty="0" smtClean="0">
                          <a:solidFill>
                            <a:schemeClr val="dk1"/>
                          </a:solidFill>
                          <a:effectLst/>
                          <a:latin typeface="+mn-lt"/>
                          <a:ea typeface="+mn-ea"/>
                          <a:cs typeface="+mn-cs"/>
                        </a:rPr>
                        <a:t>Each piece of Christmas art has different meanings based on the symbols and details the artist includes. Investigating the details of these artworks helps us understand the messages they convey about the Christmas story.</a:t>
                      </a:r>
                    </a:p>
                    <a:p>
                      <a:pPr lvl="0"/>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lvl="0"/>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lvl="0"/>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lvl="0"/>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lvl="0"/>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lvl="0"/>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lvl="0"/>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lvl="0"/>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lvl="0"/>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lvl="0"/>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tc hMerge="1">
                  <a:txBody>
                    <a:bodyPr/>
                    <a:lstStyle/>
                    <a:p>
                      <a:endParaRPr lang="en-GB"/>
                    </a:p>
                  </a:txBody>
                  <a:tcPr/>
                </a:tc>
                <a:tc hMerge="1">
                  <a:txBody>
                    <a:bodyPr/>
                    <a:lstStyle/>
                    <a:p>
                      <a:pPr lvl="0"/>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pPr lvl="0"/>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687867020"/>
                  </a:ext>
                </a:extLst>
              </a:tr>
              <a:tr h="2873949">
                <a:tc>
                  <a:txBody>
                    <a:bodyPr/>
                    <a:lstStyle/>
                    <a:p>
                      <a:pPr lvl="0"/>
                      <a:endParaRPr lang="en-GB" sz="1200" b="1" dirty="0" smtClean="0">
                        <a:effectLst/>
                        <a:latin typeface="Calibri" panose="020F0502020204030204" pitchFamily="34" charset="0"/>
                        <a:cs typeface="Times New Roman" panose="02020603050405020304" pitchFamily="18" charset="0"/>
                      </a:endParaRPr>
                    </a:p>
                    <a:p>
                      <a:pPr lvl="0"/>
                      <a:r>
                        <a:rPr lang="en-GB" sz="1200" b="1" dirty="0" smtClean="0">
                          <a:effectLst/>
                          <a:latin typeface="Calibri" panose="020F0502020204030204" pitchFamily="34" charset="0"/>
                          <a:cs typeface="Times New Roman" panose="02020603050405020304" pitchFamily="18" charset="0"/>
                        </a:rPr>
                        <a:t>Title</a:t>
                      </a:r>
                      <a:r>
                        <a:rPr lang="en-GB" sz="1200" b="0" dirty="0" smtClean="0">
                          <a:effectLst/>
                          <a:latin typeface="Calibri" panose="020F0502020204030204" pitchFamily="34" charset="0"/>
                          <a:cs typeface="Times New Roman" panose="02020603050405020304" pitchFamily="18" charset="0"/>
                        </a:rPr>
                        <a:t>: Annunciation</a:t>
                      </a:r>
                    </a:p>
                    <a:p>
                      <a:r>
                        <a:rPr lang="en-GB" sz="1200" b="1" dirty="0" smtClean="0">
                          <a:effectLst/>
                          <a:latin typeface="Calibri" panose="020F0502020204030204" pitchFamily="34" charset="0"/>
                          <a:cs typeface="Times New Roman" panose="02020603050405020304" pitchFamily="18" charset="0"/>
                        </a:rPr>
                        <a:t>Artist</a:t>
                      </a:r>
                      <a:r>
                        <a:rPr lang="en-GB" sz="1200" b="0" dirty="0" smtClean="0">
                          <a:effectLst/>
                          <a:latin typeface="Calibri" panose="020F0502020204030204" pitchFamily="34" charset="0"/>
                          <a:cs typeface="Times New Roman" panose="02020603050405020304" pitchFamily="18" charset="0"/>
                        </a:rPr>
                        <a:t>: Fra Angelico</a:t>
                      </a:r>
                      <a:endParaRPr lang="en-GB" sz="1200" dirty="0" smtClean="0"/>
                    </a:p>
                    <a:p>
                      <a:r>
                        <a:rPr lang="en-GB" sz="1200" b="1" dirty="0" smtClean="0"/>
                        <a:t>Medium</a:t>
                      </a:r>
                      <a:r>
                        <a:rPr lang="en-GB" sz="1200" b="0" dirty="0" smtClean="0"/>
                        <a:t>: panel, tempera</a:t>
                      </a:r>
                      <a:endParaRPr lang="en-GB" sz="1200" dirty="0" smtClean="0"/>
                    </a:p>
                    <a:p>
                      <a:r>
                        <a:rPr lang="en-GB" sz="1200" b="1" dirty="0" smtClean="0"/>
                        <a:t>Date</a:t>
                      </a:r>
                      <a:r>
                        <a:rPr lang="en-GB" sz="1200" dirty="0" smtClean="0"/>
                        <a:t>: 1433-1434</a:t>
                      </a:r>
                    </a:p>
                    <a:p>
                      <a:r>
                        <a:rPr lang="en-GB" sz="1200" b="1" dirty="0" smtClean="0">
                          <a:effectLst/>
                          <a:latin typeface="Calibri" panose="020F0502020204030204" pitchFamily="34" charset="0"/>
                          <a:cs typeface="Times New Roman" panose="02020603050405020304" pitchFamily="18" charset="0"/>
                        </a:rPr>
                        <a:t>Links</a:t>
                      </a:r>
                      <a:r>
                        <a:rPr lang="en-GB" sz="1200" b="1" baseline="0" dirty="0" smtClean="0">
                          <a:effectLst/>
                          <a:latin typeface="Calibri" panose="020F0502020204030204" pitchFamily="34" charset="0"/>
                          <a:cs typeface="Times New Roman" panose="02020603050405020304" pitchFamily="18" charset="0"/>
                        </a:rPr>
                        <a:t> to Bible Passage</a:t>
                      </a:r>
                      <a:r>
                        <a:rPr lang="en-GB" sz="1200" b="0" baseline="0" dirty="0" smtClean="0">
                          <a:effectLst/>
                          <a:latin typeface="Calibri" panose="020F0502020204030204" pitchFamily="34" charset="0"/>
                          <a:cs typeface="Times New Roman" panose="02020603050405020304" pitchFamily="18" charset="0"/>
                        </a:rPr>
                        <a:t>: Luke 1.26-38</a:t>
                      </a:r>
                    </a:p>
                    <a:p>
                      <a:endParaRPr lang="en-GB" sz="1200" b="0" dirty="0" smtClean="0">
                        <a:effectLst/>
                        <a:latin typeface="Calibri" panose="020F0502020204030204" pitchFamily="34" charset="0"/>
                        <a:cs typeface="Times New Roman" panose="02020603050405020304" pitchFamily="18" charset="0"/>
                      </a:endParaRPr>
                    </a:p>
                    <a:p>
                      <a:r>
                        <a:rPr lang="en-GB" sz="1200" b="0" dirty="0" smtClean="0">
                          <a:effectLst/>
                          <a:latin typeface="Calibri" panose="020F0502020204030204" pitchFamily="34" charset="0"/>
                          <a:cs typeface="Times New Roman" panose="02020603050405020304" pitchFamily="18" charset="0"/>
                        </a:rPr>
                        <a:t>This painting focuses</a:t>
                      </a:r>
                      <a:r>
                        <a:rPr lang="en-GB" sz="1200" b="0" baseline="0" dirty="0" smtClean="0">
                          <a:effectLst/>
                          <a:latin typeface="Calibri" panose="020F0502020204030204" pitchFamily="34" charset="0"/>
                          <a:cs typeface="Times New Roman" panose="02020603050405020304" pitchFamily="18" charset="0"/>
                        </a:rPr>
                        <a:t> on the moment that Angel Gabriel shared the good news to Mary. </a:t>
                      </a:r>
                      <a:endParaRPr lang="en-GB" sz="1200" b="0" dirty="0" smtClean="0">
                        <a:effectLst/>
                        <a:latin typeface="Calibri" panose="020F0502020204030204" pitchFamily="34" charset="0"/>
                        <a:cs typeface="Times New Roman" panose="02020603050405020304" pitchFamily="18" charset="0"/>
                      </a:endParaRPr>
                    </a:p>
                  </a:txBody>
                  <a:tcPr marL="68580" marR="68580" marT="0" marB="0"/>
                </a:tc>
                <a:tc>
                  <a:txBody>
                    <a:bodyPr/>
                    <a:lstStyle/>
                    <a:p>
                      <a:pPr lvl="0"/>
                      <a:endParaRPr lang="en-GB" sz="1200" b="1" dirty="0" smtClean="0">
                        <a:effectLst/>
                        <a:latin typeface="Calibri" panose="020F0502020204030204" pitchFamily="34" charset="0"/>
                        <a:cs typeface="Times New Roman" panose="02020603050405020304" pitchFamily="18" charset="0"/>
                      </a:endParaRPr>
                    </a:p>
                    <a:p>
                      <a:pPr lvl="0"/>
                      <a:r>
                        <a:rPr lang="en-GB" sz="1200" b="1" dirty="0" smtClean="0">
                          <a:effectLst/>
                          <a:latin typeface="Calibri" panose="020F0502020204030204" pitchFamily="34" charset="0"/>
                          <a:cs typeface="Times New Roman" panose="02020603050405020304" pitchFamily="18" charset="0"/>
                        </a:rPr>
                        <a:t>Title</a:t>
                      </a:r>
                      <a:r>
                        <a:rPr lang="en-GB" sz="1200" b="0" dirty="0" smtClean="0">
                          <a:effectLst/>
                          <a:latin typeface="Calibri" panose="020F0502020204030204" pitchFamily="34" charset="0"/>
                          <a:cs typeface="Times New Roman" panose="02020603050405020304" pitchFamily="18" charset="0"/>
                        </a:rPr>
                        <a:t>: The Nativity</a:t>
                      </a:r>
                    </a:p>
                    <a:p>
                      <a:r>
                        <a:rPr lang="en-GB" sz="1200" b="1" dirty="0" smtClean="0">
                          <a:effectLst/>
                          <a:latin typeface="Calibri" panose="020F0502020204030204" pitchFamily="34" charset="0"/>
                          <a:cs typeface="Times New Roman" panose="02020603050405020304" pitchFamily="18" charset="0"/>
                        </a:rPr>
                        <a:t>Artist</a:t>
                      </a:r>
                      <a:r>
                        <a:rPr lang="en-GB" sz="1200" b="0" dirty="0" smtClean="0">
                          <a:effectLst/>
                          <a:latin typeface="Calibri" panose="020F0502020204030204" pitchFamily="34" charset="0"/>
                          <a:cs typeface="Times New Roman" panose="02020603050405020304" pitchFamily="18" charset="0"/>
                        </a:rPr>
                        <a:t>: </a:t>
                      </a:r>
                      <a:r>
                        <a:rPr lang="en-GB" sz="1200" dirty="0" smtClean="0"/>
                        <a:t>Giotto</a:t>
                      </a:r>
                    </a:p>
                    <a:p>
                      <a:r>
                        <a:rPr lang="en-GB" sz="1200" b="1" dirty="0" smtClean="0"/>
                        <a:t>Medium</a:t>
                      </a:r>
                      <a:r>
                        <a:rPr lang="en-GB" sz="1200" dirty="0" smtClean="0"/>
                        <a:t>: fresco and tempera</a:t>
                      </a:r>
                    </a:p>
                    <a:p>
                      <a:r>
                        <a:rPr lang="en-GB" sz="1200" b="1" dirty="0" smtClean="0"/>
                        <a:t>Date</a:t>
                      </a:r>
                      <a:r>
                        <a:rPr lang="en-GB" sz="1200" dirty="0" smtClean="0"/>
                        <a:t>:1304-1315</a:t>
                      </a:r>
                      <a:endParaRPr lang="en-GB" sz="1200" dirty="0" smtClean="0"/>
                    </a:p>
                    <a:p>
                      <a:r>
                        <a:rPr lang="en-GB" sz="1200" b="1" dirty="0" smtClean="0">
                          <a:effectLst/>
                          <a:latin typeface="Calibri" panose="020F0502020204030204" pitchFamily="34" charset="0"/>
                          <a:cs typeface="Times New Roman" panose="02020603050405020304" pitchFamily="18" charset="0"/>
                        </a:rPr>
                        <a:t>Links</a:t>
                      </a:r>
                      <a:r>
                        <a:rPr lang="en-GB" sz="1200" b="1" baseline="0" dirty="0" smtClean="0">
                          <a:effectLst/>
                          <a:latin typeface="Calibri" panose="020F0502020204030204" pitchFamily="34" charset="0"/>
                          <a:cs typeface="Times New Roman" panose="02020603050405020304" pitchFamily="18" charset="0"/>
                        </a:rPr>
                        <a:t> to Bible Passage</a:t>
                      </a:r>
                      <a:r>
                        <a:rPr lang="en-GB" sz="1200" b="0" baseline="0" dirty="0" smtClean="0">
                          <a:effectLst/>
                          <a:latin typeface="Calibri" panose="020F0502020204030204" pitchFamily="34" charset="0"/>
                          <a:cs typeface="Times New Roman" panose="02020603050405020304" pitchFamily="18" charset="0"/>
                        </a:rPr>
                        <a:t>: Luke </a:t>
                      </a:r>
                      <a:r>
                        <a:rPr lang="en-GB" sz="1200" b="0" baseline="0" dirty="0" smtClean="0">
                          <a:effectLst/>
                          <a:latin typeface="Calibri" panose="020F0502020204030204" pitchFamily="34" charset="0"/>
                          <a:cs typeface="Times New Roman" panose="02020603050405020304" pitchFamily="18" charset="0"/>
                        </a:rPr>
                        <a:t>2:1–7</a:t>
                      </a:r>
                      <a:endParaRPr lang="en-GB" sz="1200" b="0" baseline="0" dirty="0" smtClean="0">
                        <a:effectLst/>
                        <a:latin typeface="Calibri" panose="020F0502020204030204" pitchFamily="34" charset="0"/>
                        <a:cs typeface="Times New Roman" panose="02020603050405020304" pitchFamily="18" charset="0"/>
                      </a:endParaRPr>
                    </a:p>
                    <a:p>
                      <a:endParaRPr lang="en-GB" sz="1200" b="0" baseline="0" dirty="0" smtClean="0">
                        <a:effectLst/>
                        <a:latin typeface="Calibri" panose="020F0502020204030204" pitchFamily="34" charset="0"/>
                        <a:cs typeface="Times New Roman" panose="02020603050405020304" pitchFamily="18" charset="0"/>
                      </a:endParaRP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smtClean="0"/>
                        <a:t>Giotto focuses on the emotion between Mary and baby Jesus. Giotto shows Mary looking at Jesus with a hint of sadness, as if she knows she will lose him one day</a:t>
                      </a:r>
                      <a:r>
                        <a:rPr lang="en-GB" sz="1200" dirty="0" smtClean="0">
                          <a:effectLst/>
                          <a:latin typeface="Calibri" panose="020F0502020204030204" pitchFamily="34" charset="0"/>
                          <a:cs typeface="Times New Roman" panose="02020603050405020304" pitchFamily="18" charset="0"/>
                        </a:rPr>
                        <a:t>.</a:t>
                      </a:r>
                      <a:endParaRPr lang="en-GB" sz="1200" dirty="0" smtClean="0"/>
                    </a:p>
                  </a:txBody>
                  <a:tcPr marL="68580" marR="68580" marT="0" marB="0"/>
                </a:tc>
                <a:tc>
                  <a:txBody>
                    <a:bodyPr/>
                    <a:lstStyle/>
                    <a:p>
                      <a:pPr lvl="0"/>
                      <a:endParaRPr lang="en-GB" sz="1200" b="1" dirty="0" smtClean="0">
                        <a:effectLst/>
                        <a:latin typeface="Calibri" panose="020F0502020204030204" pitchFamily="34" charset="0"/>
                        <a:cs typeface="Times New Roman" panose="02020603050405020304" pitchFamily="18" charset="0"/>
                      </a:endParaRPr>
                    </a:p>
                    <a:p>
                      <a:pPr lvl="0"/>
                      <a:r>
                        <a:rPr lang="en-GB" sz="1200" b="1" dirty="0" smtClean="0">
                          <a:effectLst/>
                          <a:latin typeface="Calibri" panose="020F0502020204030204" pitchFamily="34" charset="0"/>
                          <a:cs typeface="Times New Roman" panose="02020603050405020304" pitchFamily="18" charset="0"/>
                        </a:rPr>
                        <a:t>Title</a:t>
                      </a:r>
                      <a:r>
                        <a:rPr lang="en-GB" sz="1200" b="0" dirty="0" smtClean="0">
                          <a:effectLst/>
                          <a:latin typeface="Calibri" panose="020F0502020204030204" pitchFamily="34" charset="0"/>
                          <a:cs typeface="Times New Roman" panose="02020603050405020304" pitchFamily="18" charset="0"/>
                        </a:rPr>
                        <a:t>: The Adoration</a:t>
                      </a:r>
                      <a:r>
                        <a:rPr lang="en-GB" sz="1200" b="0" baseline="0" dirty="0" smtClean="0">
                          <a:effectLst/>
                          <a:latin typeface="Calibri" panose="020F0502020204030204" pitchFamily="34" charset="0"/>
                          <a:cs typeface="Times New Roman" panose="02020603050405020304" pitchFamily="18" charset="0"/>
                        </a:rPr>
                        <a:t> </a:t>
                      </a:r>
                    </a:p>
                    <a:p>
                      <a:pPr lvl="0"/>
                      <a:r>
                        <a:rPr lang="en-GB" sz="1200" b="0" baseline="0" dirty="0" smtClean="0">
                          <a:effectLst/>
                          <a:latin typeface="Calibri" panose="020F0502020204030204" pitchFamily="34" charset="0"/>
                          <a:cs typeface="Times New Roman" panose="02020603050405020304" pitchFamily="18" charset="0"/>
                        </a:rPr>
                        <a:t>of the </a:t>
                      </a:r>
                      <a:r>
                        <a:rPr lang="en-GB" sz="1200" b="0" baseline="0" dirty="0" err="1" smtClean="0">
                          <a:effectLst/>
                          <a:latin typeface="Calibri" panose="020F0502020204030204" pitchFamily="34" charset="0"/>
                          <a:cs typeface="Times New Roman" panose="02020603050405020304" pitchFamily="18" charset="0"/>
                        </a:rPr>
                        <a:t>Shephards</a:t>
                      </a:r>
                      <a:endParaRPr lang="en-GB" sz="1200" b="0" dirty="0" smtClean="0">
                        <a:effectLst/>
                        <a:latin typeface="Calibri" panose="020F0502020204030204" pitchFamily="34" charset="0"/>
                        <a:cs typeface="Times New Roman" panose="02020603050405020304" pitchFamily="18" charset="0"/>
                      </a:endParaRPr>
                    </a:p>
                    <a:p>
                      <a:r>
                        <a:rPr lang="en-GB" sz="1200" b="1" dirty="0" smtClean="0">
                          <a:effectLst/>
                          <a:latin typeface="Calibri" panose="020F0502020204030204" pitchFamily="34" charset="0"/>
                          <a:cs typeface="Times New Roman" panose="02020603050405020304" pitchFamily="18" charset="0"/>
                        </a:rPr>
                        <a:t>Artist</a:t>
                      </a:r>
                      <a:r>
                        <a:rPr lang="en-GB" sz="1200" b="0" dirty="0" smtClean="0">
                          <a:effectLst/>
                          <a:latin typeface="Calibri" panose="020F0502020204030204" pitchFamily="34" charset="0"/>
                          <a:cs typeface="Times New Roman" panose="02020603050405020304" pitchFamily="18" charset="0"/>
                        </a:rPr>
                        <a:t>: Caravaggio</a:t>
                      </a:r>
                      <a:endParaRPr lang="en-GB" sz="1200" dirty="0" smtClean="0"/>
                    </a:p>
                    <a:p>
                      <a:r>
                        <a:rPr lang="en-GB" sz="1200" b="1" dirty="0" smtClean="0"/>
                        <a:t>Medium</a:t>
                      </a:r>
                      <a:r>
                        <a:rPr lang="en-GB" sz="1200" b="0" dirty="0" smtClean="0"/>
                        <a:t>: Oil on canvas</a:t>
                      </a:r>
                      <a:endParaRPr lang="en-GB" sz="1200" dirty="0" smtClean="0"/>
                    </a:p>
                    <a:p>
                      <a:r>
                        <a:rPr lang="en-GB" sz="1200" b="1" dirty="0" smtClean="0"/>
                        <a:t>Date</a:t>
                      </a:r>
                      <a:r>
                        <a:rPr lang="en-GB" sz="1200" dirty="0" smtClean="0"/>
                        <a:t>: 1609</a:t>
                      </a:r>
                    </a:p>
                    <a:p>
                      <a:r>
                        <a:rPr lang="en-GB" sz="1200" b="1" dirty="0" smtClean="0">
                          <a:effectLst/>
                          <a:latin typeface="Calibri" panose="020F0502020204030204" pitchFamily="34" charset="0"/>
                          <a:cs typeface="Times New Roman" panose="02020603050405020304" pitchFamily="18" charset="0"/>
                        </a:rPr>
                        <a:t>Links</a:t>
                      </a:r>
                      <a:r>
                        <a:rPr lang="en-GB" sz="1200" b="1" baseline="0" dirty="0" smtClean="0">
                          <a:effectLst/>
                          <a:latin typeface="Calibri" panose="020F0502020204030204" pitchFamily="34" charset="0"/>
                          <a:cs typeface="Times New Roman" panose="02020603050405020304" pitchFamily="18" charset="0"/>
                        </a:rPr>
                        <a:t> to Bible Passage</a:t>
                      </a:r>
                      <a:r>
                        <a:rPr lang="en-GB" sz="1200" b="0" baseline="0" dirty="0" smtClean="0">
                          <a:effectLst/>
                          <a:latin typeface="Calibri" panose="020F0502020204030204" pitchFamily="34" charset="0"/>
                          <a:cs typeface="Times New Roman" panose="02020603050405020304" pitchFamily="18" charset="0"/>
                        </a:rPr>
                        <a:t>: Luke 2:8–20</a:t>
                      </a:r>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smtClean="0">
                          <a:effectLst/>
                          <a:latin typeface="Calibri" panose="020F0502020204030204" pitchFamily="34" charset="0"/>
                          <a:ea typeface="Calibri" panose="020F0502020204030204" pitchFamily="34" charset="0"/>
                          <a:cs typeface="Times New Roman" panose="02020603050405020304" pitchFamily="18" charset="0"/>
                        </a:rPr>
                        <a:t>Here, the shepherds</a:t>
                      </a:r>
                      <a:r>
                        <a:rPr lang="en-GB" sz="1200" baseline="0" dirty="0" smtClean="0">
                          <a:effectLst/>
                          <a:latin typeface="Calibri" panose="020F0502020204030204" pitchFamily="34" charset="0"/>
                          <a:ea typeface="Calibri" panose="020F0502020204030204" pitchFamily="34" charset="0"/>
                          <a:cs typeface="Times New Roman" panose="02020603050405020304" pitchFamily="18" charset="0"/>
                        </a:rPr>
                        <a:t> kneel in adoration of the infant Jesus. </a:t>
                      </a:r>
                      <a:r>
                        <a:rPr lang="en-GB" sz="1200" dirty="0" smtClean="0">
                          <a:effectLst/>
                          <a:latin typeface="Calibri" panose="020F0502020204030204" pitchFamily="34" charset="0"/>
                          <a:ea typeface="Calibri" panose="020F0502020204030204" pitchFamily="34" charset="0"/>
                          <a:cs typeface="Times New Roman" panose="02020603050405020304" pitchFamily="18" charset="0"/>
                        </a:rPr>
                        <a:t>Caravaggio uses stark contrasts between light and shadow to enhance</a:t>
                      </a:r>
                      <a:r>
                        <a:rPr lang="en-GB" sz="1200" baseline="0" dirty="0" smtClean="0">
                          <a:effectLst/>
                          <a:latin typeface="Calibri" panose="020F0502020204030204" pitchFamily="34" charset="0"/>
                          <a:ea typeface="Calibri" panose="020F0502020204030204" pitchFamily="34" charset="0"/>
                          <a:cs typeface="Times New Roman" panose="02020603050405020304" pitchFamily="18" charset="0"/>
                        </a:rPr>
                        <a:t> the solemn and sacred atmosphere of the moment.</a:t>
                      </a:r>
                    </a:p>
                  </a:txBody>
                  <a:tcPr marL="68580" marR="68580" marT="0" marB="0"/>
                </a:tc>
                <a:tc>
                  <a:txBody>
                    <a:bodyPr/>
                    <a:lstStyle/>
                    <a:p>
                      <a:pPr lvl="0"/>
                      <a:endParaRPr lang="en-GB" sz="1200" b="1" dirty="0" smtClean="0">
                        <a:effectLst/>
                        <a:latin typeface="Calibri" panose="020F0502020204030204" pitchFamily="34" charset="0"/>
                        <a:cs typeface="Times New Roman" panose="02020603050405020304" pitchFamily="18" charset="0"/>
                      </a:endParaRPr>
                    </a:p>
                    <a:p>
                      <a:pPr lvl="0"/>
                      <a:r>
                        <a:rPr lang="en-GB" sz="1200" b="1" dirty="0" smtClean="0">
                          <a:effectLst/>
                          <a:latin typeface="Calibri" panose="020F0502020204030204" pitchFamily="34" charset="0"/>
                          <a:cs typeface="Times New Roman" panose="02020603050405020304" pitchFamily="18" charset="0"/>
                        </a:rPr>
                        <a:t>Title</a:t>
                      </a:r>
                      <a:r>
                        <a:rPr lang="en-GB" sz="1200" b="0" dirty="0" smtClean="0">
                          <a:effectLst/>
                          <a:latin typeface="Calibri" panose="020F0502020204030204" pitchFamily="34" charset="0"/>
                          <a:cs typeface="Times New Roman" panose="02020603050405020304" pitchFamily="18" charset="0"/>
                        </a:rPr>
                        <a:t>: Adoration of the Magi</a:t>
                      </a:r>
                    </a:p>
                    <a:p>
                      <a:r>
                        <a:rPr lang="en-GB" sz="1200" b="1" dirty="0" smtClean="0">
                          <a:effectLst/>
                          <a:latin typeface="Calibri" panose="020F0502020204030204" pitchFamily="34" charset="0"/>
                          <a:cs typeface="Times New Roman" panose="02020603050405020304" pitchFamily="18" charset="0"/>
                        </a:rPr>
                        <a:t>Artist</a:t>
                      </a:r>
                      <a:r>
                        <a:rPr lang="en-GB" sz="1200" b="0" dirty="0" smtClean="0">
                          <a:effectLst/>
                          <a:latin typeface="Calibri" panose="020F0502020204030204" pitchFamily="34" charset="0"/>
                          <a:cs typeface="Times New Roman" panose="02020603050405020304" pitchFamily="18" charset="0"/>
                        </a:rPr>
                        <a:t>: Sandro Botticelli</a:t>
                      </a:r>
                      <a:endParaRPr lang="en-GB" sz="1200" dirty="0" smtClean="0"/>
                    </a:p>
                    <a:p>
                      <a:r>
                        <a:rPr lang="en-GB" sz="1200" b="1" dirty="0" smtClean="0"/>
                        <a:t>Medium</a:t>
                      </a:r>
                      <a:r>
                        <a:rPr lang="en-GB" sz="1200" b="0" dirty="0" smtClean="0"/>
                        <a:t>: Tempera on Panel</a:t>
                      </a:r>
                      <a:endParaRPr lang="en-GB" sz="1200" dirty="0" smtClean="0"/>
                    </a:p>
                    <a:p>
                      <a:r>
                        <a:rPr lang="en-GB" sz="1200" b="1" dirty="0" smtClean="0"/>
                        <a:t>Date</a:t>
                      </a:r>
                      <a:r>
                        <a:rPr lang="en-GB" sz="1200" dirty="0" smtClean="0"/>
                        <a:t>: 1482</a:t>
                      </a:r>
                    </a:p>
                    <a:p>
                      <a:r>
                        <a:rPr lang="en-GB" sz="1200" b="1" dirty="0" smtClean="0">
                          <a:effectLst/>
                          <a:latin typeface="Calibri" panose="020F0502020204030204" pitchFamily="34" charset="0"/>
                          <a:cs typeface="Times New Roman" panose="02020603050405020304" pitchFamily="18" charset="0"/>
                        </a:rPr>
                        <a:t>Links</a:t>
                      </a:r>
                      <a:r>
                        <a:rPr lang="en-GB" sz="1200" b="1" baseline="0" dirty="0" smtClean="0">
                          <a:effectLst/>
                          <a:latin typeface="Calibri" panose="020F0502020204030204" pitchFamily="34" charset="0"/>
                          <a:cs typeface="Times New Roman" panose="02020603050405020304" pitchFamily="18" charset="0"/>
                        </a:rPr>
                        <a:t> to Bible Passage</a:t>
                      </a:r>
                      <a:r>
                        <a:rPr lang="en-GB" sz="1200" b="0" baseline="0" dirty="0" smtClean="0">
                          <a:effectLst/>
                          <a:latin typeface="Calibri" panose="020F0502020204030204" pitchFamily="34" charset="0"/>
                          <a:cs typeface="Times New Roman" panose="02020603050405020304" pitchFamily="18" charset="0"/>
                        </a:rPr>
                        <a:t>: Matthew 2:1–12</a:t>
                      </a:r>
                    </a:p>
                    <a:p>
                      <a:pPr lvl="0"/>
                      <a:endParaRPr lang="en-GB" sz="1200" b="1" dirty="0" smtClean="0">
                        <a:effectLst/>
                        <a:latin typeface="Calibri" panose="020F0502020204030204" pitchFamily="34" charset="0"/>
                        <a:cs typeface="Times New Roman" panose="02020603050405020304" pitchFamily="18" charset="0"/>
                      </a:endParaRPr>
                    </a:p>
                    <a:p>
                      <a:pPr lvl="0"/>
                      <a:r>
                        <a:rPr lang="en-GB" sz="1200" kern="1200" dirty="0" smtClean="0">
                          <a:solidFill>
                            <a:schemeClr val="dk1"/>
                          </a:solidFill>
                          <a:effectLst/>
                          <a:latin typeface="+mn-lt"/>
                          <a:ea typeface="+mn-ea"/>
                          <a:cs typeface="+mn-cs"/>
                        </a:rPr>
                        <a:t>This light and bright painting depicts the three Magi visiting the infant Jesus. They are shown presenting their gifts which reflect Jesus’ role as a king and saviour. The foreground shows figures kneeling in worship, while their vibrant garments cascade in rich folds, showcasing Botticelli’s mastery of colour and fabric. </a:t>
                      </a:r>
                    </a:p>
                  </a:txBody>
                  <a:tcPr marL="68580" marR="68580" marT="0" marB="0"/>
                </a:tc>
                <a:tc>
                  <a:txBody>
                    <a:bodyPr/>
                    <a:lstStyle/>
                    <a:p>
                      <a:pPr lvl="0"/>
                      <a:endParaRPr lang="en-GB" sz="1200" b="1" dirty="0" smtClean="0">
                        <a:effectLst/>
                        <a:latin typeface="Calibri" panose="020F0502020204030204" pitchFamily="34" charset="0"/>
                        <a:cs typeface="Times New Roman" panose="02020603050405020304" pitchFamily="18" charset="0"/>
                      </a:endParaRPr>
                    </a:p>
                    <a:p>
                      <a:pPr lvl="0"/>
                      <a:r>
                        <a:rPr lang="en-GB" sz="1200" b="1" dirty="0" smtClean="0">
                          <a:effectLst/>
                          <a:latin typeface="Calibri" panose="020F0502020204030204" pitchFamily="34" charset="0"/>
                          <a:cs typeface="Times New Roman" panose="02020603050405020304" pitchFamily="18" charset="0"/>
                        </a:rPr>
                        <a:t>Title</a:t>
                      </a:r>
                      <a:r>
                        <a:rPr lang="en-GB" sz="1200" b="0" dirty="0" smtClean="0">
                          <a:effectLst/>
                          <a:latin typeface="Calibri" panose="020F0502020204030204" pitchFamily="34" charset="0"/>
                          <a:cs typeface="Times New Roman" panose="02020603050405020304" pitchFamily="18" charset="0"/>
                        </a:rPr>
                        <a:t>: The Adoration of the</a:t>
                      </a:r>
                      <a:r>
                        <a:rPr lang="en-GB" sz="1200" b="0" baseline="0" dirty="0" smtClean="0">
                          <a:effectLst/>
                          <a:latin typeface="Calibri" panose="020F0502020204030204" pitchFamily="34" charset="0"/>
                          <a:cs typeface="Times New Roman" panose="02020603050405020304" pitchFamily="18" charset="0"/>
                        </a:rPr>
                        <a:t> Magi</a:t>
                      </a:r>
                      <a:endParaRPr lang="en-GB" sz="1200" b="0" dirty="0" smtClean="0">
                        <a:effectLst/>
                        <a:latin typeface="Calibri" panose="020F0502020204030204" pitchFamily="34" charset="0"/>
                        <a:cs typeface="Times New Roman" panose="02020603050405020304" pitchFamily="18" charset="0"/>
                      </a:endParaRPr>
                    </a:p>
                    <a:p>
                      <a:r>
                        <a:rPr lang="en-GB" sz="1200" b="1" dirty="0" smtClean="0">
                          <a:effectLst/>
                          <a:latin typeface="Calibri" panose="020F0502020204030204" pitchFamily="34" charset="0"/>
                          <a:cs typeface="Times New Roman" panose="02020603050405020304" pitchFamily="18" charset="0"/>
                        </a:rPr>
                        <a:t>Artist</a:t>
                      </a:r>
                      <a:r>
                        <a:rPr lang="en-GB" sz="1200" b="0" dirty="0" smtClean="0">
                          <a:effectLst/>
                          <a:latin typeface="Calibri" panose="020F0502020204030204" pitchFamily="34" charset="0"/>
                          <a:cs typeface="Times New Roman" panose="02020603050405020304" pitchFamily="18" charset="0"/>
                        </a:rPr>
                        <a:t>: William Morris</a:t>
                      </a:r>
                      <a:endParaRPr lang="en-GB" sz="1200" dirty="0" smtClean="0"/>
                    </a:p>
                    <a:p>
                      <a:r>
                        <a:rPr lang="en-GB" sz="1200" b="1" dirty="0" smtClean="0"/>
                        <a:t>Medium</a:t>
                      </a:r>
                      <a:r>
                        <a:rPr lang="en-GB" sz="1200" b="0" dirty="0" smtClean="0"/>
                        <a:t>: Tapestry</a:t>
                      </a:r>
                      <a:endParaRPr lang="en-GB" sz="1200" dirty="0" smtClean="0"/>
                    </a:p>
                    <a:p>
                      <a:r>
                        <a:rPr lang="en-GB" sz="1200" b="1" dirty="0" smtClean="0"/>
                        <a:t>Date</a:t>
                      </a:r>
                      <a:r>
                        <a:rPr lang="en-GB" sz="1200" dirty="0" smtClean="0"/>
                        <a:t>: 1890</a:t>
                      </a:r>
                    </a:p>
                    <a:p>
                      <a:r>
                        <a:rPr lang="en-GB" sz="1200" b="1" dirty="0" smtClean="0">
                          <a:effectLst/>
                          <a:latin typeface="Calibri" panose="020F0502020204030204" pitchFamily="34" charset="0"/>
                          <a:cs typeface="Times New Roman" panose="02020603050405020304" pitchFamily="18" charset="0"/>
                        </a:rPr>
                        <a:t>Links</a:t>
                      </a:r>
                      <a:r>
                        <a:rPr lang="en-GB" sz="1200" b="1" baseline="0" dirty="0" smtClean="0">
                          <a:effectLst/>
                          <a:latin typeface="Calibri" panose="020F0502020204030204" pitchFamily="34" charset="0"/>
                          <a:cs typeface="Times New Roman" panose="02020603050405020304" pitchFamily="18" charset="0"/>
                        </a:rPr>
                        <a:t> to Bible Passage</a:t>
                      </a:r>
                      <a:r>
                        <a:rPr lang="en-GB" sz="1200" b="0" baseline="0" dirty="0" smtClean="0">
                          <a:effectLst/>
                          <a:latin typeface="Calibri" panose="020F0502020204030204" pitchFamily="34" charset="0"/>
                          <a:cs typeface="Times New Roman" panose="02020603050405020304" pitchFamily="18" charset="0"/>
                        </a:rPr>
                        <a:t>: Matthew 2:1–12</a:t>
                      </a:r>
                    </a:p>
                    <a:p>
                      <a:endParaRPr lang="en-GB" sz="1200" b="0" dirty="0" smtClean="0">
                        <a:effectLst/>
                        <a:latin typeface="Calibri" panose="020F0502020204030204" pitchFamily="34" charset="0"/>
                        <a:cs typeface="Times New Roman" panose="02020603050405020304" pitchFamily="18" charset="0"/>
                      </a:endParaRPr>
                    </a:p>
                    <a:p>
                      <a:r>
                        <a:rPr lang="en-GB" sz="1200" b="0" dirty="0" smtClean="0">
                          <a:effectLst/>
                          <a:latin typeface="Calibri" panose="020F0502020204030204" pitchFamily="34" charset="0"/>
                          <a:cs typeface="Times New Roman" panose="02020603050405020304" pitchFamily="18" charset="0"/>
                        </a:rPr>
                        <a:t>Here,</a:t>
                      </a:r>
                      <a:r>
                        <a:rPr lang="en-GB" sz="1200" b="0" baseline="0" dirty="0" smtClean="0">
                          <a:effectLst/>
                          <a:latin typeface="Calibri" panose="020F0502020204030204" pitchFamily="34" charset="0"/>
                          <a:cs typeface="Times New Roman" panose="02020603050405020304" pitchFamily="18" charset="0"/>
                        </a:rPr>
                        <a:t> the Magi present their gifts to the infant Jesus. They are richly dressed, carrying their gifts and a haloed angel stands behind them which enhances the divine nature of the scene. There are intricate details and vibrant colours. </a:t>
                      </a:r>
                      <a:endParaRPr lang="en-GB" sz="1200" b="0" dirty="0" smtClean="0">
                        <a:effectLst/>
                        <a:latin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644316567"/>
                  </a:ext>
                </a:extLst>
              </a:tr>
            </a:tbl>
          </a:graphicData>
        </a:graphic>
      </p:graphicFrame>
      <p:pic>
        <p:nvPicPr>
          <p:cNvPr id="26" name="Picture 25" descr="The Nativity by Giotto"/>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30026" y="1393986"/>
            <a:ext cx="1855066" cy="1641375"/>
          </a:xfrm>
          <a:prstGeom prst="roundRect">
            <a:avLst>
              <a:gd name="adj" fmla="val 8594"/>
            </a:avLst>
          </a:prstGeom>
          <a:solidFill>
            <a:srgbClr val="FFFFFF">
              <a:shade val="85000"/>
            </a:srgbClr>
          </a:solidFill>
          <a:ln w="19050">
            <a:solidFill>
              <a:schemeClr val="accent6"/>
            </a:solidFill>
          </a:ln>
          <a:effectLst/>
        </p:spPr>
      </p:pic>
      <p:sp>
        <p:nvSpPr>
          <p:cNvPr id="27" name="Oval 26"/>
          <p:cNvSpPr/>
          <p:nvPr/>
        </p:nvSpPr>
        <p:spPr>
          <a:xfrm>
            <a:off x="3417684" y="2681936"/>
            <a:ext cx="809370" cy="876868"/>
          </a:xfrm>
          <a:prstGeom prst="ellipse">
            <a:avLst/>
          </a:prstGeom>
          <a:blipFill rotWithShape="1">
            <a:blip r:embed="rId5"/>
            <a:stretch>
              <a:fillRect/>
            </a:stretch>
          </a:blipFill>
        </p:spPr>
        <p:style>
          <a:lnRef idx="2">
            <a:schemeClr val="accent6">
              <a:alpha val="90000"/>
              <a:hueOff val="0"/>
              <a:satOff val="0"/>
              <a:lumOff val="0"/>
              <a:alphaOff val="0"/>
            </a:schemeClr>
          </a:lnRef>
          <a:fillRef idx="1">
            <a:scrgbClr r="0" g="0" b="0"/>
          </a:fillRef>
          <a:effectRef idx="0">
            <a:schemeClr val="lt1">
              <a:alpha val="90000"/>
              <a:tint val="40000"/>
              <a:hueOff val="0"/>
              <a:satOff val="0"/>
              <a:lumOff val="0"/>
              <a:alphaOff val="0"/>
            </a:schemeClr>
          </a:effectRef>
          <a:fontRef idx="minor">
            <a:schemeClr val="dk1">
              <a:hueOff val="0"/>
              <a:satOff val="0"/>
              <a:lumOff val="0"/>
              <a:alphaOff val="0"/>
            </a:schemeClr>
          </a:fontRef>
        </p:style>
      </p:sp>
      <p:pic>
        <p:nvPicPr>
          <p:cNvPr id="2" name="Picture 1"/>
          <p:cNvPicPr>
            <a:picLocks noChangeAspect="1"/>
          </p:cNvPicPr>
          <p:nvPr/>
        </p:nvPicPr>
        <p:blipFill>
          <a:blip r:embed="rId6"/>
          <a:stretch>
            <a:fillRect/>
          </a:stretch>
        </p:blipFill>
        <p:spPr>
          <a:xfrm>
            <a:off x="71162" y="1397523"/>
            <a:ext cx="1976260" cy="1722847"/>
          </a:xfrm>
          <a:prstGeom prst="roundRect">
            <a:avLst>
              <a:gd name="adj" fmla="val 8594"/>
            </a:avLst>
          </a:prstGeom>
          <a:solidFill>
            <a:srgbClr val="FFFFFF">
              <a:shade val="85000"/>
            </a:srgbClr>
          </a:solidFill>
          <a:ln w="19050">
            <a:solidFill>
              <a:schemeClr val="accent6"/>
            </a:solidFill>
          </a:ln>
          <a:effectLst/>
        </p:spPr>
      </p:pic>
      <p:pic>
        <p:nvPicPr>
          <p:cNvPr id="4" name="Picture 3"/>
          <p:cNvPicPr>
            <a:picLocks noChangeAspect="1"/>
          </p:cNvPicPr>
          <p:nvPr/>
        </p:nvPicPr>
        <p:blipFill>
          <a:blip r:embed="rId7"/>
          <a:stretch>
            <a:fillRect/>
          </a:stretch>
        </p:blipFill>
        <p:spPr>
          <a:xfrm>
            <a:off x="8478974" y="1378569"/>
            <a:ext cx="2106631" cy="1427634"/>
          </a:xfrm>
          <a:prstGeom prst="roundRect">
            <a:avLst>
              <a:gd name="adj" fmla="val 8594"/>
            </a:avLst>
          </a:prstGeom>
          <a:solidFill>
            <a:srgbClr val="FFFFFF">
              <a:shade val="85000"/>
            </a:srgbClr>
          </a:solidFill>
          <a:ln w="19050">
            <a:solidFill>
              <a:schemeClr val="accent6"/>
            </a:solidFill>
          </a:ln>
          <a:effectLst/>
        </p:spPr>
      </p:pic>
      <p:pic>
        <p:nvPicPr>
          <p:cNvPr id="5" name="Picture 4"/>
          <p:cNvPicPr>
            <a:picLocks noChangeAspect="1"/>
          </p:cNvPicPr>
          <p:nvPr/>
        </p:nvPicPr>
        <p:blipFill>
          <a:blip r:embed="rId8"/>
          <a:stretch>
            <a:fillRect/>
          </a:stretch>
        </p:blipFill>
        <p:spPr>
          <a:xfrm>
            <a:off x="4291496" y="1394884"/>
            <a:ext cx="1722363" cy="1536305"/>
          </a:xfrm>
          <a:prstGeom prst="roundRect">
            <a:avLst>
              <a:gd name="adj" fmla="val 8594"/>
            </a:avLst>
          </a:prstGeom>
          <a:solidFill>
            <a:srgbClr val="FFFFFF">
              <a:shade val="85000"/>
            </a:srgbClr>
          </a:solidFill>
          <a:ln w="19050">
            <a:solidFill>
              <a:schemeClr val="accent6"/>
            </a:solidFill>
          </a:ln>
          <a:effectLst/>
        </p:spPr>
      </p:pic>
      <p:pic>
        <p:nvPicPr>
          <p:cNvPr id="33" name="Picture 32"/>
          <p:cNvPicPr>
            <a:picLocks noChangeAspect="1"/>
          </p:cNvPicPr>
          <p:nvPr/>
        </p:nvPicPr>
        <p:blipFill>
          <a:blip r:embed="rId9"/>
          <a:stretch>
            <a:fillRect/>
          </a:stretch>
        </p:blipFill>
        <p:spPr>
          <a:xfrm>
            <a:off x="6155821" y="1381486"/>
            <a:ext cx="2201105" cy="1456732"/>
          </a:xfrm>
          <a:prstGeom prst="roundRect">
            <a:avLst>
              <a:gd name="adj" fmla="val 8594"/>
            </a:avLst>
          </a:prstGeom>
          <a:solidFill>
            <a:srgbClr val="FFFFFF">
              <a:shade val="85000"/>
            </a:srgbClr>
          </a:solidFill>
          <a:ln w="19050">
            <a:solidFill>
              <a:schemeClr val="accent6"/>
            </a:solidFill>
          </a:ln>
          <a:effectLst/>
        </p:spPr>
      </p:pic>
      <p:sp>
        <p:nvSpPr>
          <p:cNvPr id="34" name="Oval 33"/>
          <p:cNvSpPr/>
          <p:nvPr/>
        </p:nvSpPr>
        <p:spPr>
          <a:xfrm>
            <a:off x="7789418" y="2299626"/>
            <a:ext cx="851197" cy="903711"/>
          </a:xfrm>
          <a:prstGeom prst="ellipse">
            <a:avLst/>
          </a:prstGeom>
          <a:blipFill rotWithShape="1">
            <a:blip r:embed="rId10"/>
            <a:stretch>
              <a:fillRect/>
            </a:stretch>
          </a:blipFill>
        </p:spPr>
        <p:style>
          <a:lnRef idx="2">
            <a:schemeClr val="accent6">
              <a:alpha val="90000"/>
              <a:hueOff val="0"/>
              <a:satOff val="0"/>
              <a:lumOff val="0"/>
              <a:alphaOff val="0"/>
            </a:schemeClr>
          </a:lnRef>
          <a:fillRef idx="1">
            <a:scrgbClr r="0" g="0" b="0"/>
          </a:fillRef>
          <a:effectRef idx="0">
            <a:schemeClr val="lt1">
              <a:alpha val="90000"/>
              <a:tint val="40000"/>
              <a:hueOff val="0"/>
              <a:satOff val="0"/>
              <a:lumOff val="0"/>
              <a:alphaOff val="0"/>
            </a:schemeClr>
          </a:effectRef>
          <a:fontRef idx="minor">
            <a:schemeClr val="dk1">
              <a:hueOff val="0"/>
              <a:satOff val="0"/>
              <a:lumOff val="0"/>
              <a:alphaOff val="0"/>
            </a:schemeClr>
          </a:fontRef>
        </p:style>
      </p:sp>
      <p:sp>
        <p:nvSpPr>
          <p:cNvPr id="28" name="Oval 27"/>
          <p:cNvSpPr/>
          <p:nvPr/>
        </p:nvSpPr>
        <p:spPr>
          <a:xfrm>
            <a:off x="1383813" y="2672554"/>
            <a:ext cx="790943" cy="816453"/>
          </a:xfrm>
          <a:prstGeom prst="ellipse">
            <a:avLst/>
          </a:prstGeom>
          <a:blipFill rotWithShape="1">
            <a:blip r:embed="rId11"/>
            <a:stretch>
              <a:fillRect/>
            </a:stretch>
          </a:blipFill>
        </p:spPr>
        <p:style>
          <a:lnRef idx="2">
            <a:schemeClr val="accent6">
              <a:alpha val="90000"/>
              <a:hueOff val="0"/>
              <a:satOff val="0"/>
              <a:lumOff val="0"/>
              <a:alphaOff val="0"/>
            </a:schemeClr>
          </a:lnRef>
          <a:fillRef idx="1">
            <a:scrgbClr r="0" g="0" b="0"/>
          </a:fillRef>
          <a:effectRef idx="0">
            <a:schemeClr val="lt1">
              <a:alpha val="90000"/>
              <a:tint val="40000"/>
              <a:hueOff val="0"/>
              <a:satOff val="0"/>
              <a:lumOff val="0"/>
              <a:alphaOff val="0"/>
            </a:schemeClr>
          </a:effectRef>
          <a:fontRef idx="minor">
            <a:schemeClr val="dk1">
              <a:hueOff val="0"/>
              <a:satOff val="0"/>
              <a:lumOff val="0"/>
              <a:alphaOff val="0"/>
            </a:schemeClr>
          </a:fontRef>
        </p:style>
      </p:sp>
      <p:sp>
        <p:nvSpPr>
          <p:cNvPr id="31" name="Oval 30"/>
          <p:cNvSpPr/>
          <p:nvPr/>
        </p:nvSpPr>
        <p:spPr>
          <a:xfrm>
            <a:off x="5541072" y="2672554"/>
            <a:ext cx="742083" cy="802197"/>
          </a:xfrm>
          <a:prstGeom prst="ellipse">
            <a:avLst/>
          </a:prstGeom>
          <a:blipFill rotWithShape="1">
            <a:blip r:embed="rId12"/>
            <a:stretch>
              <a:fillRect/>
            </a:stretch>
          </a:blipFill>
        </p:spPr>
        <p:style>
          <a:lnRef idx="2">
            <a:schemeClr val="accent6">
              <a:alpha val="90000"/>
              <a:hueOff val="0"/>
              <a:satOff val="0"/>
              <a:lumOff val="0"/>
              <a:alphaOff val="0"/>
            </a:schemeClr>
          </a:lnRef>
          <a:fillRef idx="1">
            <a:scrgbClr r="0" g="0" b="0"/>
          </a:fillRef>
          <a:effectRef idx="0">
            <a:schemeClr val="lt1">
              <a:alpha val="90000"/>
              <a:tint val="40000"/>
              <a:hueOff val="0"/>
              <a:satOff val="0"/>
              <a:lumOff val="0"/>
              <a:alphaOff val="0"/>
            </a:schemeClr>
          </a:effectRef>
          <a:fontRef idx="minor">
            <a:schemeClr val="dk1">
              <a:hueOff val="0"/>
              <a:satOff val="0"/>
              <a:lumOff val="0"/>
              <a:alphaOff val="0"/>
            </a:schemeClr>
          </a:fontRef>
        </p:style>
      </p:sp>
      <p:sp>
        <p:nvSpPr>
          <p:cNvPr id="29" name="Oval 28"/>
          <p:cNvSpPr/>
          <p:nvPr/>
        </p:nvSpPr>
        <p:spPr>
          <a:xfrm>
            <a:off x="9762384" y="2335008"/>
            <a:ext cx="891346" cy="832945"/>
          </a:xfrm>
          <a:prstGeom prst="ellipse">
            <a:avLst/>
          </a:prstGeom>
          <a:blipFill rotWithShape="1">
            <a:blip r:embed="rId13"/>
            <a:stretch>
              <a:fillRect/>
            </a:stretch>
          </a:blipFill>
        </p:spPr>
        <p:style>
          <a:lnRef idx="2">
            <a:schemeClr val="accent6">
              <a:alpha val="90000"/>
              <a:hueOff val="0"/>
              <a:satOff val="0"/>
              <a:lumOff val="0"/>
              <a:alphaOff val="0"/>
            </a:schemeClr>
          </a:lnRef>
          <a:fillRef idx="1">
            <a:scrgbClr r="0" g="0" b="0"/>
          </a:fillRef>
          <a:effectRef idx="0">
            <a:schemeClr val="lt1">
              <a:alpha val="90000"/>
              <a:tint val="40000"/>
              <a:hueOff val="0"/>
              <a:satOff val="0"/>
              <a:lumOff val="0"/>
              <a:alphaOff val="0"/>
            </a:schemeClr>
          </a:effectRef>
          <a:fontRef idx="minor">
            <a:schemeClr val="dk1">
              <a:hueOff val="0"/>
              <a:satOff val="0"/>
              <a:lumOff val="0"/>
              <a:alphaOff val="0"/>
            </a:schemeClr>
          </a:fontRef>
        </p:style>
      </p:sp>
      <p:graphicFrame>
        <p:nvGraphicFramePr>
          <p:cNvPr id="35" name="Table 34"/>
          <p:cNvGraphicFramePr>
            <a:graphicFrameLocks noGrp="1"/>
          </p:cNvGraphicFramePr>
          <p:nvPr>
            <p:extLst>
              <p:ext uri="{D42A27DB-BD31-4B8C-83A1-F6EECF244321}">
                <p14:modId xmlns:p14="http://schemas.microsoft.com/office/powerpoint/2010/main" val="1058960501"/>
              </p:ext>
            </p:extLst>
          </p:nvPr>
        </p:nvGraphicFramePr>
        <p:xfrm>
          <a:off x="0" y="6452193"/>
          <a:ext cx="10639485" cy="1107482"/>
        </p:xfrm>
        <a:graphic>
          <a:graphicData uri="http://schemas.openxmlformats.org/drawingml/2006/table">
            <a:tbl>
              <a:tblPr firstRow="1" bandRow="1">
                <a:tableStyleId>{93296810-A885-4BE3-A3E7-6D5BEEA58F35}</a:tableStyleId>
              </a:tblPr>
              <a:tblGrid>
                <a:gridCol w="10639485">
                  <a:extLst>
                    <a:ext uri="{9D8B030D-6E8A-4147-A177-3AD203B41FA5}">
                      <a16:colId xmlns:a16="http://schemas.microsoft.com/office/drawing/2014/main" val="3429083064"/>
                    </a:ext>
                  </a:extLst>
                </a:gridCol>
              </a:tblGrid>
              <a:tr h="311484">
                <a:tc>
                  <a:txBody>
                    <a:bodyPr/>
                    <a:lstStyle/>
                    <a:p>
                      <a:r>
                        <a:rPr lang="en-GB" sz="1200" dirty="0" smtClean="0"/>
                        <a:t>God incarnate</a:t>
                      </a:r>
                      <a:endParaRPr lang="en-GB" sz="1200" dirty="0"/>
                    </a:p>
                  </a:txBody>
                  <a:tcPr/>
                </a:tc>
                <a:extLst>
                  <a:ext uri="{0D108BD9-81ED-4DB2-BD59-A6C34878D82A}">
                    <a16:rowId xmlns:a16="http://schemas.microsoft.com/office/drawing/2014/main" val="4223849257"/>
                  </a:ext>
                </a:extLst>
              </a:tr>
              <a:tr h="795998">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kern="1200" dirty="0" smtClean="0">
                          <a:solidFill>
                            <a:schemeClr val="dk1"/>
                          </a:solidFill>
                          <a:effectLst/>
                          <a:latin typeface="+mn-lt"/>
                          <a:ea typeface="+mn-ea"/>
                          <a:cs typeface="+mn-cs"/>
                        </a:rPr>
                        <a:t>The word “incarnate” means God becoming human, which Christians believe happened through the birth of Jesus. Artists around the world represent Christmas in different ways, showing the importance of Jesus as God coming to </a:t>
                      </a:r>
                      <a:r>
                        <a:rPr lang="en-GB" sz="1200" kern="1200" dirty="0" smtClean="0">
                          <a:solidFill>
                            <a:schemeClr val="dk1"/>
                          </a:solidFill>
                          <a:effectLst/>
                          <a:latin typeface="+mn-lt"/>
                          <a:ea typeface="+mn-ea"/>
                          <a:cs typeface="+mn-cs"/>
                        </a:rPr>
                        <a:t>Earth</a:t>
                      </a:r>
                      <a:r>
                        <a:rPr lang="en-GB" sz="1200" kern="1200" dirty="0" smtClean="0">
                          <a:solidFill>
                            <a:schemeClr val="dk1"/>
                          </a:solidFill>
                          <a:effectLst/>
                          <a:latin typeface="+mn-lt"/>
                          <a:ea typeface="+mn-ea"/>
                          <a:cs typeface="+mn-cs"/>
                        </a:rPr>
                        <a:t>. Famous examples include </a:t>
                      </a:r>
                      <a:r>
                        <a:rPr lang="en-GB" sz="1200" i="1" kern="1200" dirty="0" smtClean="0">
                          <a:solidFill>
                            <a:schemeClr val="dk1"/>
                          </a:solidFill>
                          <a:effectLst/>
                          <a:latin typeface="+mn-lt"/>
                          <a:ea typeface="+mn-ea"/>
                          <a:cs typeface="+mn-cs"/>
                        </a:rPr>
                        <a:t>The Nativity</a:t>
                      </a:r>
                      <a:r>
                        <a:rPr lang="en-GB" sz="1200" kern="1200" dirty="0" smtClean="0">
                          <a:solidFill>
                            <a:schemeClr val="dk1"/>
                          </a:solidFill>
                          <a:effectLst/>
                          <a:latin typeface="+mn-lt"/>
                          <a:ea typeface="+mn-ea"/>
                          <a:cs typeface="+mn-cs"/>
                        </a:rPr>
                        <a:t> by Giotto, which shows Jesus with a glowing halo, and </a:t>
                      </a:r>
                      <a:r>
                        <a:rPr lang="en-GB" sz="1200" i="1" kern="1200" dirty="0" smtClean="0">
                          <a:solidFill>
                            <a:schemeClr val="dk1"/>
                          </a:solidFill>
                          <a:effectLst/>
                          <a:latin typeface="+mn-lt"/>
                          <a:ea typeface="+mn-ea"/>
                          <a:cs typeface="+mn-cs"/>
                        </a:rPr>
                        <a:t>Adoration of the Magi</a:t>
                      </a:r>
                      <a:r>
                        <a:rPr lang="en-GB" sz="1200" kern="1200" dirty="0" smtClean="0">
                          <a:solidFill>
                            <a:schemeClr val="dk1"/>
                          </a:solidFill>
                          <a:effectLst/>
                          <a:latin typeface="+mn-lt"/>
                          <a:ea typeface="+mn-ea"/>
                          <a:cs typeface="+mn-cs"/>
                        </a:rPr>
                        <a:t> by Botticelli, where the Wise Men </a:t>
                      </a:r>
                      <a:r>
                        <a:rPr lang="en-GB" sz="1200" kern="1200" dirty="0" smtClean="0">
                          <a:solidFill>
                            <a:schemeClr val="dk1"/>
                          </a:solidFill>
                          <a:effectLst/>
                          <a:latin typeface="+mn-lt"/>
                          <a:ea typeface="+mn-ea"/>
                          <a:cs typeface="+mn-cs"/>
                        </a:rPr>
                        <a:t>honour </a:t>
                      </a:r>
                      <a:r>
                        <a:rPr lang="en-GB" sz="1200" kern="1200" dirty="0" smtClean="0">
                          <a:solidFill>
                            <a:schemeClr val="dk1"/>
                          </a:solidFill>
                          <a:effectLst/>
                          <a:latin typeface="+mn-lt"/>
                          <a:ea typeface="+mn-ea"/>
                          <a:cs typeface="+mn-cs"/>
                        </a:rPr>
                        <a:t>Jesus as the king. These depictions help people see Jesus’ divine role.</a:t>
                      </a:r>
                    </a:p>
                  </a:txBody>
                  <a:tcPr/>
                </a:tc>
                <a:extLst>
                  <a:ext uri="{0D108BD9-81ED-4DB2-BD59-A6C34878D82A}">
                    <a16:rowId xmlns:a16="http://schemas.microsoft.com/office/drawing/2014/main" val="2687867020"/>
                  </a:ext>
                </a:extLst>
              </a:tr>
            </a:tbl>
          </a:graphicData>
        </a:graphic>
      </p:graphicFrame>
      <p:sp>
        <p:nvSpPr>
          <p:cNvPr id="7" name="Rectangle 6"/>
          <p:cNvSpPr/>
          <p:nvPr/>
        </p:nvSpPr>
        <p:spPr>
          <a:xfrm>
            <a:off x="10794514" y="682034"/>
            <a:ext cx="5343525" cy="369332"/>
          </a:xfrm>
          <a:prstGeom prst="rect">
            <a:avLst/>
          </a:prstGeom>
        </p:spPr>
        <p:txBody>
          <a:bodyPr>
            <a:spAutoFit/>
          </a:bodyPr>
          <a:lstStyle/>
          <a:p>
            <a:pPr fontAlgn="base"/>
            <a:endParaRPr lang="en-GB" dirty="0"/>
          </a:p>
        </p:txBody>
      </p:sp>
    </p:spTree>
    <p:extLst>
      <p:ext uri="{BB962C8B-B14F-4D97-AF65-F5344CB8AC3E}">
        <p14:creationId xmlns:p14="http://schemas.microsoft.com/office/powerpoint/2010/main" val="15374204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4553</TotalTime>
  <Words>1149</Words>
  <Application>Microsoft Office PowerPoint</Application>
  <PresentationFormat>Custom</PresentationFormat>
  <Paragraphs>106</Paragraphs>
  <Slides>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vt:i4>
      </vt:variant>
    </vt:vector>
  </HeadingPairs>
  <TitlesOfParts>
    <vt:vector size="9" baseType="lpstr">
      <vt:lpstr>Aptos</vt:lpstr>
      <vt:lpstr>Arial</vt:lpstr>
      <vt:lpstr>Calibri</vt:lpstr>
      <vt:lpstr>Calibri Light</vt:lpstr>
      <vt:lpstr>Symbol</vt:lpstr>
      <vt:lpstr>Times New Roman</vt:lpstr>
      <vt:lpstr>Office Theme</vt:lpstr>
      <vt:lpstr>PowerPoint Presentation</vt:lpstr>
      <vt:lpstr>PowerPoint Presentation</vt:lpstr>
    </vt:vector>
  </TitlesOfParts>
  <Company>Langshott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Rebeka Miah</dc:creator>
  <cp:lastModifiedBy>Rebeka Miah</cp:lastModifiedBy>
  <cp:revision>114</cp:revision>
  <cp:lastPrinted>2024-03-27T09:38:56Z</cp:lastPrinted>
  <dcterms:created xsi:type="dcterms:W3CDTF">2023-11-14T15:55:26Z</dcterms:created>
  <dcterms:modified xsi:type="dcterms:W3CDTF">2024-11-12T13:24:51Z</dcterms:modified>
</cp:coreProperties>
</file>