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</p:sldIdLst>
  <p:sldSz cx="10691813" cy="7559675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E3D0"/>
    <a:srgbClr val="70AD47"/>
    <a:srgbClr val="EBF2EA"/>
    <a:srgbClr val="ADDC83"/>
    <a:srgbClr val="71AD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3" autoAdjust="0"/>
    <p:restoredTop sz="94660"/>
  </p:normalViewPr>
  <p:slideViewPr>
    <p:cSldViewPr snapToGrid="0">
      <p:cViewPr varScale="1">
        <p:scale>
          <a:sx n="77" d="100"/>
          <a:sy n="77" d="100"/>
        </p:scale>
        <p:origin x="11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93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088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421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111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213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168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36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498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890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403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498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651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microsoft.com/office/2007/relationships/hdphoto" Target="../media/hdphoto1.wdp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117F9-99A7-7EA5-FD47-08F0D69DD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BF3C4A02-4363-176B-66FA-ED2A21092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3191580"/>
              </p:ext>
            </p:extLst>
          </p:nvPr>
        </p:nvGraphicFramePr>
        <p:xfrm>
          <a:off x="0" y="211911"/>
          <a:ext cx="1036320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201">
                  <a:extLst>
                    <a:ext uri="{9D8B030D-6E8A-4147-A177-3AD203B41FA5}">
                      <a16:colId xmlns:a16="http://schemas.microsoft.com/office/drawing/2014/main" val="16375814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History – Reception - Compare and contrast characters from the past </a:t>
                      </a:r>
                      <a:endParaRPr lang="en-GB" sz="1800" b="0" dirty="0">
                        <a:effectLst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269294"/>
                  </a:ext>
                </a:extLst>
              </a:tr>
            </a:tbl>
          </a:graphicData>
        </a:graphic>
      </p:graphicFrame>
      <p:sp>
        <p:nvSpPr>
          <p:cNvPr id="16" name="AutoShape 6" descr="KARMA YOGA: Good for Good's Sake on the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AutoShape 2" descr="Compass Rose SVG, Nautical Compass SVG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7" name="Table 9">
            <a:extLst>
              <a:ext uri="{FF2B5EF4-FFF2-40B4-BE49-F238E27FC236}">
                <a16:creationId xmlns:a16="http://schemas.microsoft.com/office/drawing/2014/main" id="{01A929E0-2DB1-499E-A100-EF8E2C3520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1559556"/>
              </p:ext>
            </p:extLst>
          </p:nvPr>
        </p:nvGraphicFramePr>
        <p:xfrm>
          <a:off x="5257800" y="663986"/>
          <a:ext cx="5434014" cy="6861443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717007">
                  <a:extLst>
                    <a:ext uri="{9D8B030D-6E8A-4147-A177-3AD203B41FA5}">
                      <a16:colId xmlns:a16="http://schemas.microsoft.com/office/drawing/2014/main" val="3146999290"/>
                    </a:ext>
                  </a:extLst>
                </a:gridCol>
                <a:gridCol w="2717007">
                  <a:extLst>
                    <a:ext uri="{9D8B030D-6E8A-4147-A177-3AD203B41FA5}">
                      <a16:colId xmlns:a16="http://schemas.microsoft.com/office/drawing/2014/main" val="3543190910"/>
                    </a:ext>
                  </a:extLst>
                </a:gridCol>
              </a:tblGrid>
              <a:tr h="131144">
                <a:tc gridSpan="2">
                  <a:txBody>
                    <a:bodyPr/>
                    <a:lstStyle/>
                    <a:p>
                      <a:pPr lvl="1"/>
                      <a:r>
                        <a:rPr lang="en-GB" sz="2000" dirty="0"/>
                        <a:t>Key vocabulary</a:t>
                      </a:r>
                      <a:endParaRPr lang="en-GB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b="0" i="1" dirty="0"/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823233921"/>
                  </a:ext>
                </a:extLst>
              </a:tr>
              <a:tr h="1254582">
                <a:tc>
                  <a:txBody>
                    <a:bodyPr/>
                    <a:lstStyle/>
                    <a:p>
                      <a:pPr marL="1511915" marR="0" lvl="3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famous</a:t>
                      </a:r>
                    </a:p>
                    <a:p>
                      <a:pPr marL="1511915" marR="0" lvl="3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adjective</a:t>
                      </a:r>
                      <a:r>
                        <a:rPr kumimoji="0" lang="en-US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. </a:t>
                      </a: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someone or something that many people know about.</a:t>
                      </a: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511915" marR="0" lvl="3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lived</a:t>
                      </a:r>
                    </a:p>
                    <a:p>
                      <a:pPr marL="1511915" marR="0" lvl="3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verb. </a:t>
                      </a: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to have been alive in the past.</a:t>
                      </a: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3696700"/>
                  </a:ext>
                </a:extLst>
              </a:tr>
              <a:tr h="1254582">
                <a:tc>
                  <a:txBody>
                    <a:bodyPr/>
                    <a:lstStyle/>
                    <a:p>
                      <a:pPr marL="1511915" marR="0" lvl="3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living</a:t>
                      </a:r>
                      <a:endParaRPr kumimoji="0" lang="en-US" altLang="en-US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1511915" marR="0" lvl="3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verb. </a:t>
                      </a: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being alive right now.</a:t>
                      </a: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511915" marR="0" lvl="3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living memory</a:t>
                      </a:r>
                      <a:endParaRPr kumimoji="0" lang="en-US" altLang="en-US" sz="11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1511915" marR="0" lvl="3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noun</a:t>
                      </a: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. things that people can remember from their own life.</a:t>
                      </a: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9806227"/>
                  </a:ext>
                </a:extLst>
              </a:tr>
              <a:tr h="1254582">
                <a:tc>
                  <a:txBody>
                    <a:bodyPr/>
                    <a:lstStyle/>
                    <a:p>
                      <a:pPr marL="1511915" marR="0" lvl="3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past</a:t>
                      </a:r>
                    </a:p>
                    <a:p>
                      <a:pPr marL="1511915" marR="0" lvl="3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noun</a:t>
                      </a: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. the time that has already happened.</a:t>
                      </a: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511915" marR="0" lvl="3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present</a:t>
                      </a:r>
                      <a:endParaRPr kumimoji="0" lang="en-US" altLang="en-US" sz="1200" b="0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1511915" marR="0" lvl="3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noun</a:t>
                      </a: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. the time that is happening right now.</a:t>
                      </a: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290603"/>
                  </a:ext>
                </a:extLst>
              </a:tr>
              <a:tr h="1329857">
                <a:tc>
                  <a:txBody>
                    <a:bodyPr/>
                    <a:lstStyle/>
                    <a:p>
                      <a:pPr marL="1511915" marR="0" lvl="3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reign</a:t>
                      </a:r>
                      <a:endParaRPr kumimoji="0" lang="en-US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1511915" marR="0" lvl="3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noun</a:t>
                      </a: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. the time when a king or queen is in charge of a country.</a:t>
                      </a: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511915" marR="0" lvl="3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remember</a:t>
                      </a:r>
                    </a:p>
                    <a:p>
                      <a:pPr marL="1511915" marR="0" lvl="3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verb. </a:t>
                      </a: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to think about something that happened before.</a:t>
                      </a: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0701546"/>
                  </a:ext>
                </a:extLst>
              </a:tr>
              <a:tr h="1329857">
                <a:tc>
                  <a:txBody>
                    <a:bodyPr/>
                    <a:lstStyle/>
                    <a:p>
                      <a:pPr marL="1511915" marR="0" lvl="3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royal</a:t>
                      </a:r>
                    </a:p>
                    <a:p>
                      <a:pPr marL="1511915" marR="0" lvl="3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adjective</a:t>
                      </a: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. something that is about a king or queen.</a:t>
                      </a: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511915" marR="0" lvl="3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Queen</a:t>
                      </a:r>
                    </a:p>
                    <a:p>
                      <a:pPr marL="1511915" marR="0" lvl="3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en-US" sz="12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noun</a:t>
                      </a:r>
                      <a:r>
                        <a:rPr kumimoji="0" lang="en-US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. the woman who is/ was the ruler of a country, like Queen Elizabeth II. </a:t>
                      </a: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2851062"/>
                  </a:ext>
                </a:extLst>
              </a:tr>
            </a:tbl>
          </a:graphicData>
        </a:graphic>
      </p:graphicFrame>
      <p:pic>
        <p:nvPicPr>
          <p:cNvPr id="33" name="Picture 32">
            <a:extLst>
              <a:ext uri="{FF2B5EF4-FFF2-40B4-BE49-F238E27FC236}">
                <a16:creationId xmlns:a16="http://schemas.microsoft.com/office/drawing/2014/main" id="{5F548C29-A090-401F-97D2-14898330DE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89713" b="75791"/>
          <a:stretch/>
        </p:blipFill>
        <p:spPr>
          <a:xfrm rot="20554397">
            <a:off x="5302836" y="660626"/>
            <a:ext cx="458184" cy="40410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C3E7CA-5B22-473C-B492-7B3831886D2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9420" r="65288" b="25180"/>
          <a:stretch/>
        </p:blipFill>
        <p:spPr>
          <a:xfrm>
            <a:off x="5302836" y="4889282"/>
            <a:ext cx="1368908" cy="115294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B855478-94E8-B24A-5C7C-E678E34A369D}"/>
              </a:ext>
            </a:extLst>
          </p:cNvPr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828" b="96552" l="3974" r="99338">
                        <a14:foregroundMark x1="8609" y1="48966" x2="78146" y2="17241"/>
                        <a14:foregroundMark x1="78146" y1="17241" x2="23179" y2="73793"/>
                        <a14:foregroundMark x1="23179" y1="73793" x2="9272" y2="53103"/>
                        <a14:foregroundMark x1="7947" y1="55862" x2="11921" y2="75862"/>
                        <a14:foregroundMark x1="15232" y1="80690" x2="66887" y2="88966"/>
                        <a14:foregroundMark x1="66887" y1="88276" x2="99338" y2="56552"/>
                        <a14:foregroundMark x1="92715" y1="57931" x2="33113" y2="5517"/>
                        <a14:foregroundMark x1="33113" y1="5517" x2="16556" y2="80000"/>
                        <a14:foregroundMark x1="25166" y1="91034" x2="65563" y2="93103"/>
                        <a14:foregroundMark x1="67550" y1="93103" x2="36424" y2="93793"/>
                        <a14:foregroundMark x1="46358" y1="91724" x2="60265" y2="94483"/>
                        <a14:foregroundMark x1="60265" y1="96552" x2="38411" y2="93793"/>
                        <a14:foregroundMark x1="7285" y1="55862" x2="47020" y2="6897"/>
                        <a14:foregroundMark x1="47020" y1="6207" x2="98013" y2="48276"/>
                        <a14:foregroundMark x1="62252" y1="11724" x2="64901" y2="12414"/>
                        <a14:foregroundMark x1="64901" y1="11724" x2="43046" y2="11724"/>
                        <a14:foregroundMark x1="33113" y1="11724" x2="7285" y2="44828"/>
                        <a14:foregroundMark x1="5960" y1="53103" x2="3974" y2="44828"/>
                        <a14:foregroundMark x1="52318" y1="4828" x2="68874" y2="6207"/>
                        <a14:foregroundMark x1="71523" y1="12414" x2="82119" y2="179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050" y="59308"/>
            <a:ext cx="628650" cy="60467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A42AB4F-270A-4226-92A8-822A6CFF3A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59" r="66380" b="76053"/>
          <a:stretch/>
        </p:blipFill>
        <p:spPr>
          <a:xfrm>
            <a:off x="5354680" y="1145968"/>
            <a:ext cx="1272210" cy="1087023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07A62599-F8BB-4B36-AF18-4BCBAB33EF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873" r="33867" b="76272"/>
          <a:stretch/>
        </p:blipFill>
        <p:spPr>
          <a:xfrm>
            <a:off x="8045674" y="1145968"/>
            <a:ext cx="1272209" cy="107708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EEE5042-D515-448A-A374-2A715B76105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6384" b="75396"/>
          <a:stretch/>
        </p:blipFill>
        <p:spPr>
          <a:xfrm>
            <a:off x="5346056" y="2391672"/>
            <a:ext cx="1325688" cy="111684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38B5AABB-33E7-4A15-8CC5-03E57F4D9BF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5772" r="65624" b="49558"/>
          <a:stretch/>
        </p:blipFill>
        <p:spPr>
          <a:xfrm>
            <a:off x="8003951" y="2391672"/>
            <a:ext cx="1355656" cy="111980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3AE220D-3E4D-438F-B530-E2E3B1F19F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493" t="25772" r="32986" b="50435"/>
          <a:stretch/>
        </p:blipFill>
        <p:spPr>
          <a:xfrm>
            <a:off x="5329833" y="3667194"/>
            <a:ext cx="1321904" cy="1080053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0C02D4D-29B7-4F99-95C5-A18EC07200E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6425" t="25772" b="50435"/>
          <a:stretch/>
        </p:blipFill>
        <p:spPr>
          <a:xfrm>
            <a:off x="8046567" y="3680101"/>
            <a:ext cx="1324052" cy="1080053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33287D5C-6503-4081-9940-D16F7A351B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4339" r="66380" b="-1"/>
          <a:stretch/>
        </p:blipFill>
        <p:spPr>
          <a:xfrm>
            <a:off x="8045674" y="6182950"/>
            <a:ext cx="1325838" cy="116481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A0BAF3B2-B934-4F7D-8CAF-9E74C68A91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368" t="49420" r="32608" b="25180"/>
          <a:stretch/>
        </p:blipFill>
        <p:spPr>
          <a:xfrm>
            <a:off x="8027942" y="4929453"/>
            <a:ext cx="1341784" cy="115294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75509DD-1B66-42C9-A9F8-B32A4C946F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796" t="49420" b="25180"/>
          <a:stretch/>
        </p:blipFill>
        <p:spPr>
          <a:xfrm>
            <a:off x="5334460" y="6194824"/>
            <a:ext cx="1348879" cy="1152940"/>
          </a:xfrm>
          <a:prstGeom prst="rect">
            <a:avLst/>
          </a:prstGeom>
        </p:spPr>
      </p:pic>
      <p:graphicFrame>
        <p:nvGraphicFramePr>
          <p:cNvPr id="45" name="Table 12">
            <a:extLst>
              <a:ext uri="{FF2B5EF4-FFF2-40B4-BE49-F238E27FC236}">
                <a16:creationId xmlns:a16="http://schemas.microsoft.com/office/drawing/2014/main" id="{D829D8BE-8FD1-480E-A128-93B5F5A0D1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1268039"/>
              </p:ext>
            </p:extLst>
          </p:nvPr>
        </p:nvGraphicFramePr>
        <p:xfrm>
          <a:off x="60463" y="634323"/>
          <a:ext cx="5131256" cy="222060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131256">
                  <a:extLst>
                    <a:ext uri="{9D8B030D-6E8A-4147-A177-3AD203B41FA5}">
                      <a16:colId xmlns:a16="http://schemas.microsoft.com/office/drawing/2014/main" val="496452251"/>
                    </a:ext>
                  </a:extLst>
                </a:gridCol>
              </a:tblGrid>
              <a:tr h="233554">
                <a:tc>
                  <a:txBody>
                    <a:bodyPr/>
                    <a:lstStyle/>
                    <a:p>
                      <a:r>
                        <a:rPr lang="en-GB" sz="1200" dirty="0"/>
                        <a:t>Timelines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1778575"/>
                  </a:ext>
                </a:extLst>
              </a:tr>
              <a:tr h="1946284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Timelines help us to remember the order that events happen in. 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They also help us to see how long ago things happen.</a:t>
                      </a:r>
                      <a:endParaRPr lang="en-GB" sz="1200" b="0" dirty="0">
                        <a:effectLst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/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7271387"/>
                  </a:ext>
                </a:extLst>
              </a:tr>
            </a:tbl>
          </a:graphicData>
        </a:graphic>
      </p:graphicFrame>
      <p:pic>
        <p:nvPicPr>
          <p:cNvPr id="46" name="Picture 45">
            <a:extLst>
              <a:ext uri="{FF2B5EF4-FFF2-40B4-BE49-F238E27FC236}">
                <a16:creationId xmlns:a16="http://schemas.microsoft.com/office/drawing/2014/main" id="{B1C15E29-E38F-4582-9CA0-5A98F7E270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68" y="1398136"/>
            <a:ext cx="2511219" cy="122579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50AD2E09-870E-4E17-AC08-EAE58C7C193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5767" y="1398136"/>
            <a:ext cx="2437062" cy="1368077"/>
          </a:xfrm>
          <a:prstGeom prst="rect">
            <a:avLst/>
          </a:prstGeom>
        </p:spPr>
      </p:pic>
      <p:graphicFrame>
        <p:nvGraphicFramePr>
          <p:cNvPr id="48" name="Table 3">
            <a:extLst>
              <a:ext uri="{FF2B5EF4-FFF2-40B4-BE49-F238E27FC236}">
                <a16:creationId xmlns:a16="http://schemas.microsoft.com/office/drawing/2014/main" id="{DCCB24D8-2FEA-477F-9FA4-0774B05D11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5046487"/>
              </p:ext>
            </p:extLst>
          </p:nvPr>
        </p:nvGraphicFramePr>
        <p:xfrm>
          <a:off x="60463" y="2896576"/>
          <a:ext cx="5131256" cy="459556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565628">
                  <a:extLst>
                    <a:ext uri="{9D8B030D-6E8A-4147-A177-3AD203B41FA5}">
                      <a16:colId xmlns:a16="http://schemas.microsoft.com/office/drawing/2014/main" val="431106309"/>
                    </a:ext>
                  </a:extLst>
                </a:gridCol>
                <a:gridCol w="2565628">
                  <a:extLst>
                    <a:ext uri="{9D8B030D-6E8A-4147-A177-3AD203B41FA5}">
                      <a16:colId xmlns:a16="http://schemas.microsoft.com/office/drawing/2014/main" val="350564903"/>
                    </a:ext>
                  </a:extLst>
                </a:gridCol>
              </a:tblGrid>
              <a:tr h="252961"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Fiction versus non-fiction: what is the difference?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3049374"/>
                  </a:ext>
                </a:extLst>
              </a:tr>
              <a:tr h="42160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GB" sz="1200" dirty="0"/>
                        <a:t>Fiction</a:t>
                      </a:r>
                      <a:r>
                        <a:rPr lang="en-GB" sz="1200" b="0" dirty="0"/>
                        <a:t> Books contain m</a:t>
                      </a:r>
                      <a:r>
                        <a:rPr lang="en-GB" sz="1200" b="0" dirty="0">
                          <a:latin typeface="+mn-lt"/>
                        </a:rPr>
                        <a:t>ade up stories.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+mn-lt"/>
                        </a:rPr>
                        <a:t>Non-Fiction</a:t>
                      </a:r>
                      <a:r>
                        <a:rPr lang="en-GB" sz="1200" b="0" dirty="0">
                          <a:latin typeface="+mn-lt"/>
                        </a:rPr>
                        <a:t> Books contain true facts </a:t>
                      </a:r>
                      <a:br>
                        <a:rPr lang="en-GB" sz="1200" b="0" dirty="0">
                          <a:latin typeface="+mn-lt"/>
                        </a:rPr>
                      </a:br>
                      <a:r>
                        <a:rPr lang="en-GB" sz="1200" b="0" dirty="0">
                          <a:latin typeface="+mn-lt"/>
                        </a:rPr>
                        <a:t>and information.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7469207"/>
                  </a:ext>
                </a:extLst>
              </a:tr>
              <a:tr h="2951207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rgbClr val="000000"/>
                          </a:solidFill>
                          <a:latin typeface="+mn-lt"/>
                          <a:ea typeface="Helvetica Neue"/>
                          <a:cs typeface="Helvetica Neue"/>
                          <a:sym typeface="Helvetica Neue"/>
                        </a:rPr>
                        <a:t>Fiction books are filled with made up stories, created from the imagination of the author. They are not real and sometimes they even include talking animals! 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dirty="0">
                        <a:solidFill>
                          <a:srgbClr val="000000"/>
                        </a:solidFill>
                        <a:latin typeface="+mn-lt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rgbClr val="000000"/>
                          </a:solidFill>
                          <a:latin typeface="+mn-lt"/>
                          <a:ea typeface="Helvetica Neue"/>
                          <a:cs typeface="Helvetica Neue"/>
                          <a:sym typeface="Helvetica Neue"/>
                        </a:rPr>
                        <a:t>There are many different kinds of fiction books and texts. These are just some of the different examples:</a:t>
                      </a:r>
                    </a:p>
                    <a:p>
                      <a:pPr marL="171450" marR="0" lvl="0" indent="-1714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dirty="0">
                          <a:solidFill>
                            <a:srgbClr val="000000"/>
                          </a:solidFill>
                          <a:latin typeface="+mn-lt"/>
                          <a:ea typeface="Helvetica Neue"/>
                          <a:cs typeface="Helvetica Neue"/>
                          <a:sym typeface="Helvetica Neue"/>
                        </a:rPr>
                        <a:t>Fairy tales and nursery rhymes</a:t>
                      </a:r>
                    </a:p>
                    <a:p>
                      <a:pPr marL="171450" marR="0" lvl="0" indent="-1714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dirty="0">
                          <a:solidFill>
                            <a:srgbClr val="000000"/>
                          </a:solidFill>
                          <a:latin typeface="+mn-lt"/>
                          <a:ea typeface="Helvetica Neue"/>
                          <a:cs typeface="Helvetica Neue"/>
                          <a:sym typeface="Helvetica Neue"/>
                        </a:rPr>
                        <a:t>Picture story books</a:t>
                      </a:r>
                    </a:p>
                    <a:p>
                      <a:pPr marL="171450" marR="0" lvl="0" indent="-1714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dirty="0">
                          <a:solidFill>
                            <a:srgbClr val="000000"/>
                          </a:solidFill>
                          <a:latin typeface="+mn-lt"/>
                          <a:ea typeface="Helvetica Neue"/>
                          <a:cs typeface="Helvetica Neue"/>
                          <a:sym typeface="Helvetica Neue"/>
                        </a:rPr>
                        <a:t>Chapter books</a:t>
                      </a:r>
                    </a:p>
                    <a:p>
                      <a:pPr marL="171450" marR="0" lvl="0" indent="-1714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dirty="0">
                          <a:solidFill>
                            <a:srgbClr val="000000"/>
                          </a:solidFill>
                          <a:latin typeface="+mn-lt"/>
                          <a:ea typeface="Helvetica Neue"/>
                          <a:cs typeface="Helvetica Neue"/>
                          <a:sym typeface="Helvetica Neue"/>
                        </a:rPr>
                        <a:t>Novels </a:t>
                      </a:r>
                      <a:endParaRPr lang="en-GB" sz="1200" dirty="0">
                        <a:latin typeface="+mn-lt"/>
                      </a:endParaRPr>
                    </a:p>
                    <a:p>
                      <a:pPr algn="l"/>
                      <a:endParaRPr lang="en-GB" sz="1200" dirty="0"/>
                    </a:p>
                    <a:p>
                      <a:pPr algn="l"/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rgbClr val="000000"/>
                          </a:solidFill>
                          <a:latin typeface="+mn-lt"/>
                          <a:ea typeface="Helvetica Neue"/>
                          <a:cs typeface="Helvetica Neue"/>
                          <a:sym typeface="Helvetica Neue"/>
                        </a:rPr>
                        <a:t>Non-fiction books are based in fact, they give the reader information and help us to learn more about different things. 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dirty="0">
                        <a:solidFill>
                          <a:srgbClr val="000000"/>
                        </a:solidFill>
                        <a:latin typeface="+mn-lt"/>
                        <a:ea typeface="Helvetica Neue"/>
                        <a:cs typeface="Helvetica Neue"/>
                        <a:sym typeface="Helvetica Neue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rgbClr val="000000"/>
                          </a:solidFill>
                          <a:latin typeface="+mn-lt"/>
                          <a:ea typeface="Helvetica Neue"/>
                          <a:cs typeface="Helvetica Neue"/>
                          <a:sym typeface="Helvetica Neue"/>
                        </a:rPr>
                        <a:t>There are so many different kinds of non-fiction books and texts. These are just some of the different examples: </a:t>
                      </a:r>
                      <a:endParaRPr lang="en-GB" sz="1200" dirty="0"/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Dictionary</a:t>
                      </a:r>
                    </a:p>
                    <a:p>
                      <a:pPr marL="171450" marR="0" lvl="0" indent="-1714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/>
                        <a:t>Biographies and autobiographies</a:t>
                      </a:r>
                    </a:p>
                    <a:p>
                      <a:pPr marL="171450" marR="0" lvl="0" indent="-1714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/>
                        <a:t>General knowledge books</a:t>
                      </a:r>
                    </a:p>
                    <a:p>
                      <a:pPr marL="171450" marR="0" lvl="0" indent="-1714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/>
                        <a:t>Animal books</a:t>
                      </a:r>
                    </a:p>
                    <a:p>
                      <a:pPr marL="171450" marR="0" lvl="0" indent="-1714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/>
                        <a:t>Nature books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History books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Science books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Travel books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/>
                        <a:t>Art books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8895029"/>
                  </a:ext>
                </a:extLst>
              </a:tr>
              <a:tr h="663648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/>
                        <a:t>We can learn important things from stories, such as how to be kind, how to be brave and how to make difficult choices.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5440814"/>
                  </a:ext>
                </a:extLst>
              </a:tr>
            </a:tbl>
          </a:graphicData>
        </a:graphic>
      </p:graphicFrame>
      <p:pic>
        <p:nvPicPr>
          <p:cNvPr id="49" name="Picture 48" descr="A picture containing toy, doll, drawing&#10;&#10;Description automatically generated">
            <a:extLst>
              <a:ext uri="{FF2B5EF4-FFF2-40B4-BE49-F238E27FC236}">
                <a16:creationId xmlns:a16="http://schemas.microsoft.com/office/drawing/2014/main" id="{55493E9E-B828-47E2-B6CD-C431E400470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531"/>
          <a:stretch/>
        </p:blipFill>
        <p:spPr>
          <a:xfrm flipH="1">
            <a:off x="4886376" y="2888967"/>
            <a:ext cx="457199" cy="682242"/>
          </a:xfrm>
          <a:prstGeom prst="rect">
            <a:avLst/>
          </a:prstGeom>
        </p:spPr>
      </p:pic>
      <p:pic>
        <p:nvPicPr>
          <p:cNvPr id="56" name="Picture 55" descr="A picture containing clock, room&#10;&#10;Description automatically generated">
            <a:extLst>
              <a:ext uri="{FF2B5EF4-FFF2-40B4-BE49-F238E27FC236}">
                <a16:creationId xmlns:a16="http://schemas.microsoft.com/office/drawing/2014/main" id="{71DBBA2F-1582-40B1-A3AC-11D963D4F7E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915" y="5597421"/>
            <a:ext cx="968965" cy="1093599"/>
          </a:xfrm>
          <a:prstGeom prst="rect">
            <a:avLst/>
          </a:prstGeom>
        </p:spPr>
      </p:pic>
      <p:pic>
        <p:nvPicPr>
          <p:cNvPr id="57" name="Picture 56" descr="A close up of a logo&#10;&#10;Description automatically generated">
            <a:extLst>
              <a:ext uri="{FF2B5EF4-FFF2-40B4-BE49-F238E27FC236}">
                <a16:creationId xmlns:a16="http://schemas.microsoft.com/office/drawing/2014/main" id="{16C15D78-05BD-4295-B749-E2B0B3C4DFA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374" y="5727675"/>
            <a:ext cx="798380" cy="934297"/>
          </a:xfrm>
          <a:prstGeom prst="rect">
            <a:avLst/>
          </a:prstGeom>
        </p:spPr>
      </p:pic>
      <p:pic>
        <p:nvPicPr>
          <p:cNvPr id="58" name="Picture 57" descr="A close up of a logo&#10;&#10;Description automatically generated">
            <a:extLst>
              <a:ext uri="{FF2B5EF4-FFF2-40B4-BE49-F238E27FC236}">
                <a16:creationId xmlns:a16="http://schemas.microsoft.com/office/drawing/2014/main" id="{827E52B9-DC41-47D7-98E3-040028657575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512" y="6011671"/>
            <a:ext cx="519420" cy="60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8101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4847</TotalTime>
  <Words>338</Words>
  <Application>Microsoft Office PowerPoint</Application>
  <PresentationFormat>Custom</PresentationFormat>
  <Paragraphs>54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Arial</vt:lpstr>
      <vt:lpstr>Calibri</vt:lpstr>
      <vt:lpstr>Calibri Light</vt:lpstr>
      <vt:lpstr>Office Theme</vt:lpstr>
      <vt:lpstr>PowerPoint Presentation</vt:lpstr>
    </vt:vector>
  </TitlesOfParts>
  <Company>Langshott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Rebeka Miah</dc:creator>
  <cp:lastModifiedBy>Rebeka Miah</cp:lastModifiedBy>
  <cp:revision>148</cp:revision>
  <cp:lastPrinted>2024-03-27T09:38:56Z</cp:lastPrinted>
  <dcterms:created xsi:type="dcterms:W3CDTF">2023-11-14T15:55:26Z</dcterms:created>
  <dcterms:modified xsi:type="dcterms:W3CDTF">2025-02-14T10:39:44Z</dcterms:modified>
</cp:coreProperties>
</file>