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60" r:id="rId2"/>
    <p:sldId id="261" r:id="rId3"/>
  </p:sldIdLst>
  <p:sldSz cx="10691813" cy="7559675"/>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71AD47"/>
    <a:srgbClr val="D6E3D0"/>
    <a:srgbClr val="EBF2E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68D230F3-CF80-4859-8CE7-A43EE81993B5}" styleName="Light Style 1 - Accent 6">
    <a:wholeTbl>
      <a:tcTxStyle>
        <a:fontRef idx="minor">
          <a:scrgbClr r="0" g="0" b="0"/>
        </a:fontRef>
        <a:schemeClr val="tx1"/>
      </a:tcTxStyle>
      <a:tcStyle>
        <a:tcBdr>
          <a:left>
            <a:ln>
              <a:noFill/>
            </a:ln>
          </a:left>
          <a:right>
            <a:ln>
              <a:noFill/>
            </a:ln>
          </a:right>
          <a:top>
            <a:ln w="12700" cmpd="sng">
              <a:solidFill>
                <a:schemeClr val="accent6"/>
              </a:solidFill>
            </a:ln>
          </a:top>
          <a:bottom>
            <a:ln w="12700" cmpd="sng">
              <a:solidFill>
                <a:schemeClr val="accent6"/>
              </a:solidFill>
            </a:ln>
          </a:bottom>
          <a:insideH>
            <a:ln>
              <a:noFill/>
            </a:ln>
          </a:insideH>
          <a:insideV>
            <a:ln>
              <a:noFill/>
            </a:ln>
          </a:insideV>
        </a:tcBdr>
        <a:fill>
          <a:noFill/>
        </a:fill>
      </a:tcStyle>
    </a:wholeTbl>
    <a:band1H>
      <a:tcStyle>
        <a:tcBdr/>
        <a:fill>
          <a:solidFill>
            <a:schemeClr val="accent6">
              <a:alpha val="20000"/>
            </a:schemeClr>
          </a:solidFill>
        </a:fill>
      </a:tcStyle>
    </a:band1H>
    <a:band2H>
      <a:tcStyle>
        <a:tcBdr/>
      </a:tcStyle>
    </a:band2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12700" cmpd="sng">
              <a:solidFill>
                <a:schemeClr val="accent6"/>
              </a:solidFill>
            </a:ln>
          </a:top>
        </a:tcBdr>
        <a:fill>
          <a:noFill/>
        </a:fill>
      </a:tcStyle>
    </a:lastRow>
    <a:firstRow>
      <a:tcTxStyle b="on"/>
      <a:tcStyle>
        <a:tcBdr>
          <a:bottom>
            <a:ln w="12700" cmpd="sng">
              <a:solidFill>
                <a:schemeClr val="accent6"/>
              </a:solidFill>
            </a:ln>
          </a:bottom>
        </a:tcBdr>
        <a:fill>
          <a:noFill/>
        </a:fill>
      </a:tcStyle>
    </a:firstRow>
  </a:tblStyle>
  <a:tblStyle styleId="{10A1B5D5-9B99-4C35-A422-299274C87663}" styleName="Medium Style 1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912C8C85-51F0-491E-9774-3900AFEF0FD7}" styleName="Light Style 2 - Accent 6">
    <a:wholeTbl>
      <a:tcTxStyle>
        <a:fontRef idx="minor">
          <a:scrgbClr r="0" g="0" b="0"/>
        </a:fontRef>
        <a:schemeClr val="tx1"/>
      </a:tcTxStyle>
      <a:tcStyle>
        <a:tcBdr>
          <a:left>
            <a:lnRef idx="1">
              <a:schemeClr val="accent6"/>
            </a:lnRef>
          </a:left>
          <a:right>
            <a:lnRef idx="1">
              <a:schemeClr val="accent6"/>
            </a:lnRef>
          </a:right>
          <a:top>
            <a:lnRef idx="1">
              <a:schemeClr val="accent6"/>
            </a:lnRef>
          </a:top>
          <a:bottom>
            <a:lnRef idx="1">
              <a:schemeClr val="accent6"/>
            </a:lnRef>
          </a:bottom>
          <a:insideH>
            <a:ln>
              <a:noFill/>
            </a:ln>
          </a:insideH>
          <a:insideV>
            <a:ln>
              <a:noFill/>
            </a:ln>
          </a:insideV>
        </a:tcBdr>
        <a:fill>
          <a:noFill/>
        </a:fill>
      </a:tcStyle>
    </a:wholeTbl>
    <a:band1H>
      <a:tcStyle>
        <a:tcBdr>
          <a:top>
            <a:lnRef idx="1">
              <a:schemeClr val="accent6"/>
            </a:lnRef>
          </a:top>
          <a:bottom>
            <a:lnRef idx="1">
              <a:schemeClr val="accent6"/>
            </a:lnRef>
          </a:bottom>
        </a:tcBdr>
      </a:tcStyle>
    </a:band1H>
    <a:band1V>
      <a:tcStyle>
        <a:tcBdr>
          <a:left>
            <a:lnRef idx="1">
              <a:schemeClr val="accent6"/>
            </a:lnRef>
          </a:left>
          <a:right>
            <a:lnRef idx="1">
              <a:schemeClr val="accent6"/>
            </a:lnRef>
          </a:right>
        </a:tcBdr>
      </a:tcStyle>
    </a:band1V>
    <a:band2V>
      <a:tcStyle>
        <a:tcBdr>
          <a:left>
            <a:lnRef idx="1">
              <a:schemeClr val="accent6"/>
            </a:lnRef>
          </a:left>
          <a:right>
            <a:lnRef idx="1">
              <a:schemeClr val="accent6"/>
            </a:lnRef>
          </a:right>
        </a:tcBdr>
      </a:tcStyle>
    </a:band2V>
    <a:lastCol>
      <a:tcTxStyle b="on"/>
      <a:tcStyle>
        <a:tcBdr/>
      </a:tcStyle>
    </a:lastCol>
    <a:firstCol>
      <a:tcTxStyle b="on"/>
      <a:tcStyle>
        <a:tcBdr/>
      </a:tcStyle>
    </a:firstCol>
    <a:lastRow>
      <a:tcTxStyle b="on"/>
      <a:tcStyle>
        <a:tcBdr>
          <a:top>
            <a:ln w="50800" cmpd="dbl">
              <a:solidFill>
                <a:schemeClr val="accent6"/>
              </a:solidFill>
            </a:ln>
          </a:top>
        </a:tcBdr>
      </a:tcStyle>
    </a:lastRow>
    <a:firstRow>
      <a:tcTxStyle b="on">
        <a:fontRef idx="minor">
          <a:scrgbClr r="0" g="0" b="0"/>
        </a:fontRef>
        <a:schemeClr val="bg1"/>
      </a:tcTxStyle>
      <a:tcStyle>
        <a:tcBdr/>
        <a:fillRef idx="1">
          <a:schemeClr val="accent6"/>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973" autoAdjust="0"/>
    <p:restoredTop sz="94660"/>
  </p:normalViewPr>
  <p:slideViewPr>
    <p:cSldViewPr snapToGrid="0">
      <p:cViewPr varScale="1">
        <p:scale>
          <a:sx n="81" d="100"/>
          <a:sy n="81" d="100"/>
        </p:scale>
        <p:origin x="1162" y="7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801886" y="1237197"/>
            <a:ext cx="9088041" cy="2631887"/>
          </a:xfrm>
        </p:spPr>
        <p:txBody>
          <a:bodyPr anchor="b"/>
          <a:lstStyle>
            <a:lvl1pPr algn="ctr">
              <a:defRPr sz="6614"/>
            </a:lvl1pPr>
          </a:lstStyle>
          <a:p>
            <a:r>
              <a:rPr lang="en-US"/>
              <a:t>Click to edit Master title style</a:t>
            </a:r>
            <a:endParaRPr lang="en-US" dirty="0"/>
          </a:p>
        </p:txBody>
      </p:sp>
      <p:sp>
        <p:nvSpPr>
          <p:cNvPr id="3" name="Subtitle 2"/>
          <p:cNvSpPr>
            <a:spLocks noGrp="1"/>
          </p:cNvSpPr>
          <p:nvPr>
            <p:ph type="subTitle" idx="1"/>
          </p:nvPr>
        </p:nvSpPr>
        <p:spPr>
          <a:xfrm>
            <a:off x="1336477" y="3970580"/>
            <a:ext cx="8018860" cy="1825171"/>
          </a:xfrm>
        </p:spPr>
        <p:txBody>
          <a:bodyPr/>
          <a:lstStyle>
            <a:lvl1pPr marL="0" indent="0" algn="ctr">
              <a:buNone/>
              <a:defRPr sz="2646"/>
            </a:lvl1pPr>
            <a:lvl2pPr marL="503972" indent="0" algn="ctr">
              <a:buNone/>
              <a:defRPr sz="2205"/>
            </a:lvl2pPr>
            <a:lvl3pPr marL="1007943" indent="0" algn="ctr">
              <a:buNone/>
              <a:defRPr sz="1984"/>
            </a:lvl3pPr>
            <a:lvl4pPr marL="1511915" indent="0" algn="ctr">
              <a:buNone/>
              <a:defRPr sz="1764"/>
            </a:lvl4pPr>
            <a:lvl5pPr marL="2015886" indent="0" algn="ctr">
              <a:buNone/>
              <a:defRPr sz="1764"/>
            </a:lvl5pPr>
            <a:lvl6pPr marL="2519858" indent="0" algn="ctr">
              <a:buNone/>
              <a:defRPr sz="1764"/>
            </a:lvl6pPr>
            <a:lvl7pPr marL="3023829" indent="0" algn="ctr">
              <a:buNone/>
              <a:defRPr sz="1764"/>
            </a:lvl7pPr>
            <a:lvl8pPr marL="3527801" indent="0" algn="ctr">
              <a:buNone/>
              <a:defRPr sz="1764"/>
            </a:lvl8pPr>
            <a:lvl9pPr marL="4031772" indent="0" algn="ctr">
              <a:buNone/>
              <a:defRPr sz="1764"/>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927EDFDB-0701-4A33-9029-D098F58747C5}" type="datetimeFigureOut">
              <a:rPr lang="en-GB" smtClean="0"/>
              <a:t>15/04/2026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38549375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27EDFDB-0701-4A33-9029-D098F58747C5}" type="datetimeFigureOut">
              <a:rPr lang="en-GB" smtClean="0"/>
              <a:t>15/04/2026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39320882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9494" y="1884671"/>
            <a:ext cx="9221689" cy="3144614"/>
          </a:xfrm>
        </p:spPr>
        <p:txBody>
          <a:bodyPr anchor="b"/>
          <a:lstStyle>
            <a:lvl1pPr>
              <a:defRPr sz="6614"/>
            </a:lvl1pPr>
          </a:lstStyle>
          <a:p>
            <a:r>
              <a:rPr lang="en-US"/>
              <a:t>Click to edit Master title style</a:t>
            </a:r>
            <a:endParaRPr lang="en-US" dirty="0"/>
          </a:p>
        </p:txBody>
      </p:sp>
      <p:sp>
        <p:nvSpPr>
          <p:cNvPr id="3" name="Text Placeholder 2"/>
          <p:cNvSpPr>
            <a:spLocks noGrp="1"/>
          </p:cNvSpPr>
          <p:nvPr>
            <p:ph type="body" idx="1"/>
          </p:nvPr>
        </p:nvSpPr>
        <p:spPr>
          <a:xfrm>
            <a:off x="729494" y="5059035"/>
            <a:ext cx="9221689" cy="1653678"/>
          </a:xfrm>
        </p:spPr>
        <p:txBody>
          <a:bodyPr/>
          <a:lstStyle>
            <a:lvl1pPr marL="0" indent="0">
              <a:buNone/>
              <a:defRPr sz="2646">
                <a:solidFill>
                  <a:schemeClr val="tx1"/>
                </a:solidFill>
              </a:defRPr>
            </a:lvl1pPr>
            <a:lvl2pPr marL="503972" indent="0">
              <a:buNone/>
              <a:defRPr sz="2205">
                <a:solidFill>
                  <a:schemeClr val="tx1">
                    <a:tint val="75000"/>
                  </a:schemeClr>
                </a:solidFill>
              </a:defRPr>
            </a:lvl2pPr>
            <a:lvl3pPr marL="1007943" indent="0">
              <a:buNone/>
              <a:defRPr sz="1984">
                <a:solidFill>
                  <a:schemeClr val="tx1">
                    <a:tint val="75000"/>
                  </a:schemeClr>
                </a:solidFill>
              </a:defRPr>
            </a:lvl3pPr>
            <a:lvl4pPr marL="1511915" indent="0">
              <a:buNone/>
              <a:defRPr sz="1764">
                <a:solidFill>
                  <a:schemeClr val="tx1">
                    <a:tint val="75000"/>
                  </a:schemeClr>
                </a:solidFill>
              </a:defRPr>
            </a:lvl4pPr>
            <a:lvl5pPr marL="2015886" indent="0">
              <a:buNone/>
              <a:defRPr sz="1764">
                <a:solidFill>
                  <a:schemeClr val="tx1">
                    <a:tint val="75000"/>
                  </a:schemeClr>
                </a:solidFill>
              </a:defRPr>
            </a:lvl5pPr>
            <a:lvl6pPr marL="2519858" indent="0">
              <a:buNone/>
              <a:defRPr sz="1764">
                <a:solidFill>
                  <a:schemeClr val="tx1">
                    <a:tint val="75000"/>
                  </a:schemeClr>
                </a:solidFill>
              </a:defRPr>
            </a:lvl6pPr>
            <a:lvl7pPr marL="3023829" indent="0">
              <a:buNone/>
              <a:defRPr sz="1764">
                <a:solidFill>
                  <a:schemeClr val="tx1">
                    <a:tint val="75000"/>
                  </a:schemeClr>
                </a:solidFill>
              </a:defRPr>
            </a:lvl7pPr>
            <a:lvl8pPr marL="3527801" indent="0">
              <a:buNone/>
              <a:defRPr sz="1764">
                <a:solidFill>
                  <a:schemeClr val="tx1">
                    <a:tint val="75000"/>
                  </a:schemeClr>
                </a:solidFill>
              </a:defRPr>
            </a:lvl8pPr>
            <a:lvl9pPr marL="4031772" indent="0">
              <a:buNone/>
              <a:defRPr sz="1764">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27EDFDB-0701-4A33-9029-D098F58747C5}" type="datetimeFigureOut">
              <a:rPr lang="en-GB" smtClean="0"/>
              <a:t>15/04/2026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13424210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735062" y="2012414"/>
            <a:ext cx="4544021" cy="4796544"/>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412730" y="2012414"/>
            <a:ext cx="4544021" cy="4796544"/>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27EDFDB-0701-4A33-9029-D098F58747C5}" type="datetimeFigureOut">
              <a:rPr lang="en-GB" smtClean="0"/>
              <a:t>15/04/2026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121911149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736455" y="402484"/>
            <a:ext cx="9221689" cy="1461188"/>
          </a:xfrm>
        </p:spPr>
        <p:txBody>
          <a:bodyPr/>
          <a:lstStyle/>
          <a:p>
            <a:r>
              <a:rPr lang="en-US"/>
              <a:t>Click to edit Master title style</a:t>
            </a:r>
            <a:endParaRPr lang="en-US" dirty="0"/>
          </a:p>
        </p:txBody>
      </p:sp>
      <p:sp>
        <p:nvSpPr>
          <p:cNvPr id="3" name="Text Placeholder 2"/>
          <p:cNvSpPr>
            <a:spLocks noGrp="1"/>
          </p:cNvSpPr>
          <p:nvPr>
            <p:ph type="body" idx="1"/>
          </p:nvPr>
        </p:nvSpPr>
        <p:spPr>
          <a:xfrm>
            <a:off x="736456" y="1853171"/>
            <a:ext cx="4523137" cy="908210"/>
          </a:xfrm>
        </p:spPr>
        <p:txBody>
          <a:bodyPr anchor="b"/>
          <a:lstStyle>
            <a:lvl1pPr marL="0" indent="0">
              <a:buNone/>
              <a:defRPr sz="2646" b="1"/>
            </a:lvl1pPr>
            <a:lvl2pPr marL="503972" indent="0">
              <a:buNone/>
              <a:defRPr sz="2205" b="1"/>
            </a:lvl2pPr>
            <a:lvl3pPr marL="1007943" indent="0">
              <a:buNone/>
              <a:defRPr sz="1984" b="1"/>
            </a:lvl3pPr>
            <a:lvl4pPr marL="1511915" indent="0">
              <a:buNone/>
              <a:defRPr sz="1764" b="1"/>
            </a:lvl4pPr>
            <a:lvl5pPr marL="2015886" indent="0">
              <a:buNone/>
              <a:defRPr sz="1764" b="1"/>
            </a:lvl5pPr>
            <a:lvl6pPr marL="2519858" indent="0">
              <a:buNone/>
              <a:defRPr sz="1764" b="1"/>
            </a:lvl6pPr>
            <a:lvl7pPr marL="3023829" indent="0">
              <a:buNone/>
              <a:defRPr sz="1764" b="1"/>
            </a:lvl7pPr>
            <a:lvl8pPr marL="3527801" indent="0">
              <a:buNone/>
              <a:defRPr sz="1764" b="1"/>
            </a:lvl8pPr>
            <a:lvl9pPr marL="4031772" indent="0">
              <a:buNone/>
              <a:defRPr sz="1764" b="1"/>
            </a:lvl9pPr>
          </a:lstStyle>
          <a:p>
            <a:pPr lvl="0"/>
            <a:r>
              <a:rPr lang="en-US"/>
              <a:t>Edit Master text styles</a:t>
            </a:r>
          </a:p>
        </p:txBody>
      </p:sp>
      <p:sp>
        <p:nvSpPr>
          <p:cNvPr id="4" name="Content Placeholder 3"/>
          <p:cNvSpPr>
            <a:spLocks noGrp="1"/>
          </p:cNvSpPr>
          <p:nvPr>
            <p:ph sz="half" idx="2"/>
          </p:nvPr>
        </p:nvSpPr>
        <p:spPr>
          <a:xfrm>
            <a:off x="736456" y="2761381"/>
            <a:ext cx="4523137" cy="406157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412731" y="1853171"/>
            <a:ext cx="4545413" cy="908210"/>
          </a:xfrm>
        </p:spPr>
        <p:txBody>
          <a:bodyPr anchor="b"/>
          <a:lstStyle>
            <a:lvl1pPr marL="0" indent="0">
              <a:buNone/>
              <a:defRPr sz="2646" b="1"/>
            </a:lvl1pPr>
            <a:lvl2pPr marL="503972" indent="0">
              <a:buNone/>
              <a:defRPr sz="2205" b="1"/>
            </a:lvl2pPr>
            <a:lvl3pPr marL="1007943" indent="0">
              <a:buNone/>
              <a:defRPr sz="1984" b="1"/>
            </a:lvl3pPr>
            <a:lvl4pPr marL="1511915" indent="0">
              <a:buNone/>
              <a:defRPr sz="1764" b="1"/>
            </a:lvl4pPr>
            <a:lvl5pPr marL="2015886" indent="0">
              <a:buNone/>
              <a:defRPr sz="1764" b="1"/>
            </a:lvl5pPr>
            <a:lvl6pPr marL="2519858" indent="0">
              <a:buNone/>
              <a:defRPr sz="1764" b="1"/>
            </a:lvl6pPr>
            <a:lvl7pPr marL="3023829" indent="0">
              <a:buNone/>
              <a:defRPr sz="1764" b="1"/>
            </a:lvl7pPr>
            <a:lvl8pPr marL="3527801" indent="0">
              <a:buNone/>
              <a:defRPr sz="1764" b="1"/>
            </a:lvl8pPr>
            <a:lvl9pPr marL="4031772" indent="0">
              <a:buNone/>
              <a:defRPr sz="1764" b="1"/>
            </a:lvl9pPr>
          </a:lstStyle>
          <a:p>
            <a:pPr lvl="0"/>
            <a:r>
              <a:rPr lang="en-US"/>
              <a:t>Edit Master text styles</a:t>
            </a:r>
          </a:p>
        </p:txBody>
      </p:sp>
      <p:sp>
        <p:nvSpPr>
          <p:cNvPr id="6" name="Content Placeholder 5"/>
          <p:cNvSpPr>
            <a:spLocks noGrp="1"/>
          </p:cNvSpPr>
          <p:nvPr>
            <p:ph sz="quarter" idx="4"/>
          </p:nvPr>
        </p:nvSpPr>
        <p:spPr>
          <a:xfrm>
            <a:off x="5412731" y="2761381"/>
            <a:ext cx="4545413" cy="406157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27EDFDB-0701-4A33-9029-D098F58747C5}" type="datetimeFigureOut">
              <a:rPr lang="en-GB" smtClean="0"/>
              <a:t>15/04/2026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2614213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927EDFDB-0701-4A33-9029-D098F58747C5}" type="datetimeFigureOut">
              <a:rPr lang="en-GB" smtClean="0"/>
              <a:t>15/04/2026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13581688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27EDFDB-0701-4A33-9029-D098F58747C5}" type="datetimeFigureOut">
              <a:rPr lang="en-GB" smtClean="0"/>
              <a:t>15/04/2026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6433695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36455" y="503978"/>
            <a:ext cx="3448388" cy="1763924"/>
          </a:xfrm>
        </p:spPr>
        <p:txBody>
          <a:bodyPr anchor="b"/>
          <a:lstStyle>
            <a:lvl1pPr>
              <a:defRPr sz="3527"/>
            </a:lvl1pPr>
          </a:lstStyle>
          <a:p>
            <a:r>
              <a:rPr lang="en-US"/>
              <a:t>Click to edit Master title style</a:t>
            </a:r>
            <a:endParaRPr lang="en-US" dirty="0"/>
          </a:p>
        </p:txBody>
      </p:sp>
      <p:sp>
        <p:nvSpPr>
          <p:cNvPr id="3" name="Content Placeholder 2"/>
          <p:cNvSpPr>
            <a:spLocks noGrp="1"/>
          </p:cNvSpPr>
          <p:nvPr>
            <p:ph idx="1"/>
          </p:nvPr>
        </p:nvSpPr>
        <p:spPr>
          <a:xfrm>
            <a:off x="4545413" y="1088455"/>
            <a:ext cx="5412730" cy="5372269"/>
          </a:xfrm>
        </p:spPr>
        <p:txBody>
          <a:bodyPr/>
          <a:lstStyle>
            <a:lvl1pPr>
              <a:defRPr sz="3527"/>
            </a:lvl1pPr>
            <a:lvl2pPr>
              <a:defRPr sz="3086"/>
            </a:lvl2pPr>
            <a:lvl3pPr>
              <a:defRPr sz="2646"/>
            </a:lvl3pPr>
            <a:lvl4pPr>
              <a:defRPr sz="2205"/>
            </a:lvl4pPr>
            <a:lvl5pPr>
              <a:defRPr sz="2205"/>
            </a:lvl5pPr>
            <a:lvl6pPr>
              <a:defRPr sz="2205"/>
            </a:lvl6pPr>
            <a:lvl7pPr>
              <a:defRPr sz="2205"/>
            </a:lvl7pPr>
            <a:lvl8pPr>
              <a:defRPr sz="2205"/>
            </a:lvl8pPr>
            <a:lvl9pPr>
              <a:defRPr sz="2205"/>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736455" y="2267902"/>
            <a:ext cx="3448388" cy="4201570"/>
          </a:xfrm>
        </p:spPr>
        <p:txBody>
          <a:bodyPr/>
          <a:lstStyle>
            <a:lvl1pPr marL="0" indent="0">
              <a:buNone/>
              <a:defRPr sz="1764"/>
            </a:lvl1pPr>
            <a:lvl2pPr marL="503972" indent="0">
              <a:buNone/>
              <a:defRPr sz="1543"/>
            </a:lvl2pPr>
            <a:lvl3pPr marL="1007943" indent="0">
              <a:buNone/>
              <a:defRPr sz="1323"/>
            </a:lvl3pPr>
            <a:lvl4pPr marL="1511915" indent="0">
              <a:buNone/>
              <a:defRPr sz="1102"/>
            </a:lvl4pPr>
            <a:lvl5pPr marL="2015886" indent="0">
              <a:buNone/>
              <a:defRPr sz="1102"/>
            </a:lvl5pPr>
            <a:lvl6pPr marL="2519858" indent="0">
              <a:buNone/>
              <a:defRPr sz="1102"/>
            </a:lvl6pPr>
            <a:lvl7pPr marL="3023829" indent="0">
              <a:buNone/>
              <a:defRPr sz="1102"/>
            </a:lvl7pPr>
            <a:lvl8pPr marL="3527801" indent="0">
              <a:buNone/>
              <a:defRPr sz="1102"/>
            </a:lvl8pPr>
            <a:lvl9pPr marL="4031772" indent="0">
              <a:buNone/>
              <a:defRPr sz="1102"/>
            </a:lvl9pPr>
          </a:lstStyle>
          <a:p>
            <a:pPr lvl="0"/>
            <a:r>
              <a:rPr lang="en-US"/>
              <a:t>Edit Master text styles</a:t>
            </a:r>
          </a:p>
        </p:txBody>
      </p:sp>
      <p:sp>
        <p:nvSpPr>
          <p:cNvPr id="5" name="Date Placeholder 4"/>
          <p:cNvSpPr>
            <a:spLocks noGrp="1"/>
          </p:cNvSpPr>
          <p:nvPr>
            <p:ph type="dt" sz="half" idx="10"/>
          </p:nvPr>
        </p:nvSpPr>
        <p:spPr/>
        <p:txBody>
          <a:bodyPr/>
          <a:lstStyle/>
          <a:p>
            <a:fld id="{927EDFDB-0701-4A33-9029-D098F58747C5}" type="datetimeFigureOut">
              <a:rPr lang="en-GB" smtClean="0"/>
              <a:t>15/04/2026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155249897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36455" y="503978"/>
            <a:ext cx="3448388" cy="1763924"/>
          </a:xfrm>
        </p:spPr>
        <p:txBody>
          <a:bodyPr anchor="b"/>
          <a:lstStyle>
            <a:lvl1pPr>
              <a:defRPr sz="3527"/>
            </a:lvl1pPr>
          </a:lstStyle>
          <a:p>
            <a:r>
              <a:rPr lang="en-US"/>
              <a:t>Click to edit Master title style</a:t>
            </a:r>
            <a:endParaRPr lang="en-US" dirty="0"/>
          </a:p>
        </p:txBody>
      </p:sp>
      <p:sp>
        <p:nvSpPr>
          <p:cNvPr id="3" name="Picture Placeholder 2"/>
          <p:cNvSpPr>
            <a:spLocks noGrp="1" noChangeAspect="1"/>
          </p:cNvSpPr>
          <p:nvPr>
            <p:ph type="pic" idx="1"/>
          </p:nvPr>
        </p:nvSpPr>
        <p:spPr>
          <a:xfrm>
            <a:off x="4545413" y="1088455"/>
            <a:ext cx="5412730" cy="5372269"/>
          </a:xfrm>
        </p:spPr>
        <p:txBody>
          <a:bodyPr anchor="t"/>
          <a:lstStyle>
            <a:lvl1pPr marL="0" indent="0">
              <a:buNone/>
              <a:defRPr sz="3527"/>
            </a:lvl1pPr>
            <a:lvl2pPr marL="503972" indent="0">
              <a:buNone/>
              <a:defRPr sz="3086"/>
            </a:lvl2pPr>
            <a:lvl3pPr marL="1007943" indent="0">
              <a:buNone/>
              <a:defRPr sz="2646"/>
            </a:lvl3pPr>
            <a:lvl4pPr marL="1511915" indent="0">
              <a:buNone/>
              <a:defRPr sz="2205"/>
            </a:lvl4pPr>
            <a:lvl5pPr marL="2015886" indent="0">
              <a:buNone/>
              <a:defRPr sz="2205"/>
            </a:lvl5pPr>
            <a:lvl6pPr marL="2519858" indent="0">
              <a:buNone/>
              <a:defRPr sz="2205"/>
            </a:lvl6pPr>
            <a:lvl7pPr marL="3023829" indent="0">
              <a:buNone/>
              <a:defRPr sz="2205"/>
            </a:lvl7pPr>
            <a:lvl8pPr marL="3527801" indent="0">
              <a:buNone/>
              <a:defRPr sz="2205"/>
            </a:lvl8pPr>
            <a:lvl9pPr marL="4031772" indent="0">
              <a:buNone/>
              <a:defRPr sz="2205"/>
            </a:lvl9pPr>
          </a:lstStyle>
          <a:p>
            <a:r>
              <a:rPr lang="en-US"/>
              <a:t>Click icon to add picture</a:t>
            </a:r>
            <a:endParaRPr lang="en-US" dirty="0"/>
          </a:p>
        </p:txBody>
      </p:sp>
      <p:sp>
        <p:nvSpPr>
          <p:cNvPr id="4" name="Text Placeholder 3"/>
          <p:cNvSpPr>
            <a:spLocks noGrp="1"/>
          </p:cNvSpPr>
          <p:nvPr>
            <p:ph type="body" sz="half" idx="2"/>
          </p:nvPr>
        </p:nvSpPr>
        <p:spPr>
          <a:xfrm>
            <a:off x="736455" y="2267902"/>
            <a:ext cx="3448388" cy="4201570"/>
          </a:xfrm>
        </p:spPr>
        <p:txBody>
          <a:bodyPr/>
          <a:lstStyle>
            <a:lvl1pPr marL="0" indent="0">
              <a:buNone/>
              <a:defRPr sz="1764"/>
            </a:lvl1pPr>
            <a:lvl2pPr marL="503972" indent="0">
              <a:buNone/>
              <a:defRPr sz="1543"/>
            </a:lvl2pPr>
            <a:lvl3pPr marL="1007943" indent="0">
              <a:buNone/>
              <a:defRPr sz="1323"/>
            </a:lvl3pPr>
            <a:lvl4pPr marL="1511915" indent="0">
              <a:buNone/>
              <a:defRPr sz="1102"/>
            </a:lvl4pPr>
            <a:lvl5pPr marL="2015886" indent="0">
              <a:buNone/>
              <a:defRPr sz="1102"/>
            </a:lvl5pPr>
            <a:lvl6pPr marL="2519858" indent="0">
              <a:buNone/>
              <a:defRPr sz="1102"/>
            </a:lvl6pPr>
            <a:lvl7pPr marL="3023829" indent="0">
              <a:buNone/>
              <a:defRPr sz="1102"/>
            </a:lvl7pPr>
            <a:lvl8pPr marL="3527801" indent="0">
              <a:buNone/>
              <a:defRPr sz="1102"/>
            </a:lvl8pPr>
            <a:lvl9pPr marL="4031772" indent="0">
              <a:buNone/>
              <a:defRPr sz="1102"/>
            </a:lvl9pPr>
          </a:lstStyle>
          <a:p>
            <a:pPr lvl="0"/>
            <a:r>
              <a:rPr lang="en-US"/>
              <a:t>Edit Master text styles</a:t>
            </a:r>
          </a:p>
        </p:txBody>
      </p:sp>
      <p:sp>
        <p:nvSpPr>
          <p:cNvPr id="5" name="Date Placeholder 4"/>
          <p:cNvSpPr>
            <a:spLocks noGrp="1"/>
          </p:cNvSpPr>
          <p:nvPr>
            <p:ph type="dt" sz="half" idx="10"/>
          </p:nvPr>
        </p:nvSpPr>
        <p:spPr/>
        <p:txBody>
          <a:bodyPr/>
          <a:lstStyle/>
          <a:p>
            <a:fld id="{927EDFDB-0701-4A33-9029-D098F58747C5}" type="datetimeFigureOut">
              <a:rPr lang="en-GB" smtClean="0"/>
              <a:t>15/04/2026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130389014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27EDFDB-0701-4A33-9029-D098F58747C5}" type="datetimeFigureOut">
              <a:rPr lang="en-GB" smtClean="0"/>
              <a:t>15/04/2026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254540307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651329" y="402483"/>
            <a:ext cx="2305422" cy="6406475"/>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735063" y="402483"/>
            <a:ext cx="6782619" cy="6406475"/>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27EDFDB-0701-4A33-9029-D098F58747C5}" type="datetimeFigureOut">
              <a:rPr lang="en-GB" smtClean="0"/>
              <a:t>15/04/2026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201049865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735062" y="402484"/>
            <a:ext cx="9221689" cy="1461188"/>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735062" y="2012414"/>
            <a:ext cx="9221689" cy="4796544"/>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35062" y="7006700"/>
            <a:ext cx="2405658" cy="402483"/>
          </a:xfrm>
          <a:prstGeom prst="rect">
            <a:avLst/>
          </a:prstGeom>
        </p:spPr>
        <p:txBody>
          <a:bodyPr vert="horz" lIns="91440" tIns="45720" rIns="91440" bIns="45720" rtlCol="0" anchor="ctr"/>
          <a:lstStyle>
            <a:lvl1pPr algn="l">
              <a:defRPr sz="1323">
                <a:solidFill>
                  <a:schemeClr val="tx1">
                    <a:tint val="75000"/>
                  </a:schemeClr>
                </a:solidFill>
              </a:defRPr>
            </a:lvl1pPr>
          </a:lstStyle>
          <a:p>
            <a:fld id="{927EDFDB-0701-4A33-9029-D098F58747C5}" type="datetimeFigureOut">
              <a:rPr lang="en-GB" smtClean="0"/>
              <a:t>15/04/2026</a:t>
            </a:fld>
            <a:endParaRPr lang="en-GB"/>
          </a:p>
        </p:txBody>
      </p:sp>
      <p:sp>
        <p:nvSpPr>
          <p:cNvPr id="5" name="Footer Placeholder 4"/>
          <p:cNvSpPr>
            <a:spLocks noGrp="1"/>
          </p:cNvSpPr>
          <p:nvPr>
            <p:ph type="ftr" sz="quarter" idx="3"/>
          </p:nvPr>
        </p:nvSpPr>
        <p:spPr>
          <a:xfrm>
            <a:off x="3541663" y="7006700"/>
            <a:ext cx="3608487" cy="402483"/>
          </a:xfrm>
          <a:prstGeom prst="rect">
            <a:avLst/>
          </a:prstGeom>
        </p:spPr>
        <p:txBody>
          <a:bodyPr vert="horz" lIns="91440" tIns="45720" rIns="91440" bIns="45720" rtlCol="0" anchor="ctr"/>
          <a:lstStyle>
            <a:lvl1pPr algn="ctr">
              <a:defRPr sz="1323">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7551093" y="7006700"/>
            <a:ext cx="2405658" cy="402483"/>
          </a:xfrm>
          <a:prstGeom prst="rect">
            <a:avLst/>
          </a:prstGeom>
        </p:spPr>
        <p:txBody>
          <a:bodyPr vert="horz" lIns="91440" tIns="45720" rIns="91440" bIns="45720" rtlCol="0" anchor="ctr"/>
          <a:lstStyle>
            <a:lvl1pPr algn="r">
              <a:defRPr sz="1323">
                <a:solidFill>
                  <a:schemeClr val="tx1">
                    <a:tint val="75000"/>
                  </a:schemeClr>
                </a:solidFill>
              </a:defRPr>
            </a:lvl1pPr>
          </a:lstStyle>
          <a:p>
            <a:fld id="{E1DD2D32-775F-40A9-AEC5-4F2762A3335C}" type="slidenum">
              <a:rPr lang="en-GB" smtClean="0"/>
              <a:t>‹#›</a:t>
            </a:fld>
            <a:endParaRPr lang="en-GB"/>
          </a:p>
        </p:txBody>
      </p:sp>
    </p:spTree>
    <p:extLst>
      <p:ext uri="{BB962C8B-B14F-4D97-AF65-F5344CB8AC3E}">
        <p14:creationId xmlns:p14="http://schemas.microsoft.com/office/powerpoint/2010/main" val="307965187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1007943" rtl="0" eaLnBrk="1" latinLnBrk="0" hangingPunct="1">
        <a:lnSpc>
          <a:spcPct val="90000"/>
        </a:lnSpc>
        <a:spcBef>
          <a:spcPct val="0"/>
        </a:spcBef>
        <a:buNone/>
        <a:defRPr sz="4850" kern="1200">
          <a:solidFill>
            <a:schemeClr val="tx1"/>
          </a:solidFill>
          <a:latin typeface="+mj-lt"/>
          <a:ea typeface="+mj-ea"/>
          <a:cs typeface="+mj-cs"/>
        </a:defRPr>
      </a:lvl1pPr>
    </p:titleStyle>
    <p:bodyStyle>
      <a:lvl1pPr marL="251986" indent="-251986" algn="l" defTabSz="1007943" rtl="0" eaLnBrk="1" latinLnBrk="0" hangingPunct="1">
        <a:lnSpc>
          <a:spcPct val="90000"/>
        </a:lnSpc>
        <a:spcBef>
          <a:spcPts val="1102"/>
        </a:spcBef>
        <a:buFont typeface="Arial" panose="020B0604020202020204" pitchFamily="34" charset="0"/>
        <a:buChar char="•"/>
        <a:defRPr sz="3086" kern="1200">
          <a:solidFill>
            <a:schemeClr val="tx1"/>
          </a:solidFill>
          <a:latin typeface="+mn-lt"/>
          <a:ea typeface="+mn-ea"/>
          <a:cs typeface="+mn-cs"/>
        </a:defRPr>
      </a:lvl1pPr>
      <a:lvl2pPr marL="755957" indent="-251986" algn="l" defTabSz="1007943" rtl="0" eaLnBrk="1" latinLnBrk="0" hangingPunct="1">
        <a:lnSpc>
          <a:spcPct val="90000"/>
        </a:lnSpc>
        <a:spcBef>
          <a:spcPts val="551"/>
        </a:spcBef>
        <a:buFont typeface="Arial" panose="020B0604020202020204" pitchFamily="34" charset="0"/>
        <a:buChar char="•"/>
        <a:defRPr sz="2646" kern="1200">
          <a:solidFill>
            <a:schemeClr val="tx1"/>
          </a:solidFill>
          <a:latin typeface="+mn-lt"/>
          <a:ea typeface="+mn-ea"/>
          <a:cs typeface="+mn-cs"/>
        </a:defRPr>
      </a:lvl2pPr>
      <a:lvl3pPr marL="1259929" indent="-251986" algn="l" defTabSz="1007943" rtl="0" eaLnBrk="1" latinLnBrk="0" hangingPunct="1">
        <a:lnSpc>
          <a:spcPct val="90000"/>
        </a:lnSpc>
        <a:spcBef>
          <a:spcPts val="551"/>
        </a:spcBef>
        <a:buFont typeface="Arial" panose="020B0604020202020204" pitchFamily="34" charset="0"/>
        <a:buChar char="•"/>
        <a:defRPr sz="2205" kern="1200">
          <a:solidFill>
            <a:schemeClr val="tx1"/>
          </a:solidFill>
          <a:latin typeface="+mn-lt"/>
          <a:ea typeface="+mn-ea"/>
          <a:cs typeface="+mn-cs"/>
        </a:defRPr>
      </a:lvl3pPr>
      <a:lvl4pPr marL="1763900"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4pPr>
      <a:lvl5pPr marL="2267872"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5pPr>
      <a:lvl6pPr marL="2771844"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6pPr>
      <a:lvl7pPr marL="3275815"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7pPr>
      <a:lvl8pPr marL="3779787"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8pPr>
      <a:lvl9pPr marL="4283758"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9pPr>
    </p:bodyStyle>
    <p:otherStyle>
      <a:defPPr>
        <a:defRPr lang="en-US"/>
      </a:defPPr>
      <a:lvl1pPr marL="0" algn="l" defTabSz="1007943" rtl="0" eaLnBrk="1" latinLnBrk="0" hangingPunct="1">
        <a:defRPr sz="1984" kern="1200">
          <a:solidFill>
            <a:schemeClr val="tx1"/>
          </a:solidFill>
          <a:latin typeface="+mn-lt"/>
          <a:ea typeface="+mn-ea"/>
          <a:cs typeface="+mn-cs"/>
        </a:defRPr>
      </a:lvl1pPr>
      <a:lvl2pPr marL="503972" algn="l" defTabSz="1007943" rtl="0" eaLnBrk="1" latinLnBrk="0" hangingPunct="1">
        <a:defRPr sz="1984" kern="1200">
          <a:solidFill>
            <a:schemeClr val="tx1"/>
          </a:solidFill>
          <a:latin typeface="+mn-lt"/>
          <a:ea typeface="+mn-ea"/>
          <a:cs typeface="+mn-cs"/>
        </a:defRPr>
      </a:lvl2pPr>
      <a:lvl3pPr marL="1007943" algn="l" defTabSz="1007943" rtl="0" eaLnBrk="1" latinLnBrk="0" hangingPunct="1">
        <a:defRPr sz="1984" kern="1200">
          <a:solidFill>
            <a:schemeClr val="tx1"/>
          </a:solidFill>
          <a:latin typeface="+mn-lt"/>
          <a:ea typeface="+mn-ea"/>
          <a:cs typeface="+mn-cs"/>
        </a:defRPr>
      </a:lvl3pPr>
      <a:lvl4pPr marL="1511915" algn="l" defTabSz="1007943" rtl="0" eaLnBrk="1" latinLnBrk="0" hangingPunct="1">
        <a:defRPr sz="1984" kern="1200">
          <a:solidFill>
            <a:schemeClr val="tx1"/>
          </a:solidFill>
          <a:latin typeface="+mn-lt"/>
          <a:ea typeface="+mn-ea"/>
          <a:cs typeface="+mn-cs"/>
        </a:defRPr>
      </a:lvl4pPr>
      <a:lvl5pPr marL="2015886" algn="l" defTabSz="1007943" rtl="0" eaLnBrk="1" latinLnBrk="0" hangingPunct="1">
        <a:defRPr sz="1984" kern="1200">
          <a:solidFill>
            <a:schemeClr val="tx1"/>
          </a:solidFill>
          <a:latin typeface="+mn-lt"/>
          <a:ea typeface="+mn-ea"/>
          <a:cs typeface="+mn-cs"/>
        </a:defRPr>
      </a:lvl5pPr>
      <a:lvl6pPr marL="2519858" algn="l" defTabSz="1007943" rtl="0" eaLnBrk="1" latinLnBrk="0" hangingPunct="1">
        <a:defRPr sz="1984" kern="1200">
          <a:solidFill>
            <a:schemeClr val="tx1"/>
          </a:solidFill>
          <a:latin typeface="+mn-lt"/>
          <a:ea typeface="+mn-ea"/>
          <a:cs typeface="+mn-cs"/>
        </a:defRPr>
      </a:lvl6pPr>
      <a:lvl7pPr marL="3023829" algn="l" defTabSz="1007943" rtl="0" eaLnBrk="1" latinLnBrk="0" hangingPunct="1">
        <a:defRPr sz="1984" kern="1200">
          <a:solidFill>
            <a:schemeClr val="tx1"/>
          </a:solidFill>
          <a:latin typeface="+mn-lt"/>
          <a:ea typeface="+mn-ea"/>
          <a:cs typeface="+mn-cs"/>
        </a:defRPr>
      </a:lvl7pPr>
      <a:lvl8pPr marL="3527801" algn="l" defTabSz="1007943" rtl="0" eaLnBrk="1" latinLnBrk="0" hangingPunct="1">
        <a:defRPr sz="1984" kern="1200">
          <a:solidFill>
            <a:schemeClr val="tx1"/>
          </a:solidFill>
          <a:latin typeface="+mn-lt"/>
          <a:ea typeface="+mn-ea"/>
          <a:cs typeface="+mn-cs"/>
        </a:defRPr>
      </a:lvl8pPr>
      <a:lvl9pPr marL="4031772" algn="l" defTabSz="1007943" rtl="0" eaLnBrk="1" latinLnBrk="0" hangingPunct="1">
        <a:defRPr sz="1984"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2.xml"/><Relationship Id="rId5" Type="http://schemas.openxmlformats.org/officeDocument/2006/relationships/image" Target="../media/image3.jpe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8" Type="http://schemas.openxmlformats.org/officeDocument/2006/relationships/image" Target="../media/image8.png"/><Relationship Id="rId13" Type="http://schemas.openxmlformats.org/officeDocument/2006/relationships/image" Target="../media/image13.png"/><Relationship Id="rId3" Type="http://schemas.microsoft.com/office/2007/relationships/hdphoto" Target="../media/hdphoto1.wdp"/><Relationship Id="rId7" Type="http://schemas.openxmlformats.org/officeDocument/2006/relationships/image" Target="../media/image7.png"/><Relationship Id="rId12" Type="http://schemas.openxmlformats.org/officeDocument/2006/relationships/image" Target="../media/image12.png"/><Relationship Id="rId2" Type="http://schemas.openxmlformats.org/officeDocument/2006/relationships/image" Target="../media/image1.png"/><Relationship Id="rId16" Type="http://schemas.openxmlformats.org/officeDocument/2006/relationships/image" Target="../media/image16.png"/><Relationship Id="rId1" Type="http://schemas.openxmlformats.org/officeDocument/2006/relationships/slideLayout" Target="../slideLayouts/slideLayout2.xml"/><Relationship Id="rId6" Type="http://schemas.openxmlformats.org/officeDocument/2006/relationships/image" Target="../media/image6.png"/><Relationship Id="rId11" Type="http://schemas.openxmlformats.org/officeDocument/2006/relationships/image" Target="../media/image11.png"/><Relationship Id="rId5" Type="http://schemas.openxmlformats.org/officeDocument/2006/relationships/image" Target="../media/image5.png"/><Relationship Id="rId15" Type="http://schemas.openxmlformats.org/officeDocument/2006/relationships/image" Target="../media/image15.png"/><Relationship Id="rId10" Type="http://schemas.openxmlformats.org/officeDocument/2006/relationships/image" Target="../media/image10.png"/><Relationship Id="rId4" Type="http://schemas.openxmlformats.org/officeDocument/2006/relationships/image" Target="../media/image4.jpeg"/><Relationship Id="rId9" Type="http://schemas.openxmlformats.org/officeDocument/2006/relationships/image" Target="../media/image9.png"/><Relationship Id="rId14" Type="http://schemas.openxmlformats.org/officeDocument/2006/relationships/image" Target="../media/image1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9117F9-99A7-7EA5-FD47-08F0D69DD002}"/>
            </a:ext>
          </a:extLst>
        </p:cNvPr>
        <p:cNvGrpSpPr/>
        <p:nvPr/>
      </p:nvGrpSpPr>
      <p:grpSpPr>
        <a:xfrm>
          <a:off x="0" y="0"/>
          <a:ext cx="0" cy="0"/>
          <a:chOff x="0" y="0"/>
          <a:chExt cx="0" cy="0"/>
        </a:xfrm>
      </p:grpSpPr>
      <p:graphicFrame>
        <p:nvGraphicFramePr>
          <p:cNvPr id="17" name="Table 16">
            <a:extLst>
              <a:ext uri="{FF2B5EF4-FFF2-40B4-BE49-F238E27FC236}">
                <a16:creationId xmlns:a16="http://schemas.microsoft.com/office/drawing/2014/main" id="{8184707E-5B95-45D0-BF96-395E11559E30}"/>
              </a:ext>
            </a:extLst>
          </p:cNvPr>
          <p:cNvGraphicFramePr>
            <a:graphicFrameLocks noGrp="1"/>
          </p:cNvGraphicFramePr>
          <p:nvPr>
            <p:extLst>
              <p:ext uri="{D42A27DB-BD31-4B8C-83A1-F6EECF244321}">
                <p14:modId xmlns:p14="http://schemas.microsoft.com/office/powerpoint/2010/main" val="3831378529"/>
              </p:ext>
            </p:extLst>
          </p:nvPr>
        </p:nvGraphicFramePr>
        <p:xfrm>
          <a:off x="6858000" y="637884"/>
          <a:ext cx="3773594" cy="6763997"/>
        </p:xfrm>
        <a:graphic>
          <a:graphicData uri="http://schemas.openxmlformats.org/drawingml/2006/table">
            <a:tbl>
              <a:tblPr firstRow="1" bandRow="1">
                <a:tableStyleId>{93296810-A885-4BE3-A3E7-6D5BEEA58F35}</a:tableStyleId>
              </a:tblPr>
              <a:tblGrid>
                <a:gridCol w="1066800">
                  <a:extLst>
                    <a:ext uri="{9D8B030D-6E8A-4147-A177-3AD203B41FA5}">
                      <a16:colId xmlns:a16="http://schemas.microsoft.com/office/drawing/2014/main" val="1630223619"/>
                    </a:ext>
                  </a:extLst>
                </a:gridCol>
                <a:gridCol w="2706794">
                  <a:extLst>
                    <a:ext uri="{9D8B030D-6E8A-4147-A177-3AD203B41FA5}">
                      <a16:colId xmlns:a16="http://schemas.microsoft.com/office/drawing/2014/main" val="1922709769"/>
                    </a:ext>
                  </a:extLst>
                </a:gridCol>
              </a:tblGrid>
              <a:tr h="249420">
                <a:tc gridSpan="2">
                  <a:txBody>
                    <a:bodyPr/>
                    <a:lstStyle/>
                    <a:p>
                      <a:r>
                        <a:rPr lang="en-GB" sz="1200" dirty="0"/>
                        <a:t>Key Vocabulary</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tcPr>
                </a:tc>
                <a:tc hMerge="1">
                  <a:txBody>
                    <a:bodyPr/>
                    <a:lstStyle/>
                    <a:p>
                      <a:endParaRPr lang="en-GB" sz="1200" dirty="0"/>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tcPr>
                </a:tc>
                <a:extLst>
                  <a:ext uri="{0D108BD9-81ED-4DB2-BD59-A6C34878D82A}">
                    <a16:rowId xmlns:a16="http://schemas.microsoft.com/office/drawing/2014/main" val="3292632100"/>
                  </a:ext>
                </a:extLst>
              </a:tr>
              <a:tr h="553739">
                <a:tc>
                  <a:txBody>
                    <a:bodyPr/>
                    <a:lstStyle/>
                    <a:p>
                      <a:r>
                        <a:rPr lang="en-GB" sz="1200" i="0" dirty="0"/>
                        <a:t>excavate</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200" i="1" dirty="0"/>
                        <a:t>verb. </a:t>
                      </a:r>
                      <a:r>
                        <a:rPr lang="en-GB" sz="1200" i="0" dirty="0"/>
                        <a:t>To make (a hole or channel) by digging.</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599902591"/>
                  </a:ext>
                </a:extLst>
              </a:tr>
              <a:tr h="613247">
                <a:tc>
                  <a:txBody>
                    <a:bodyPr/>
                    <a:lstStyle/>
                    <a:p>
                      <a:r>
                        <a:rPr lang="en-GB" sz="1200" i="0" dirty="0"/>
                        <a:t>hieroglyphics</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200" i="1" dirty="0"/>
                        <a:t>noun.</a:t>
                      </a:r>
                      <a:r>
                        <a:rPr lang="en-GB" sz="1200" i="1" baseline="0" dirty="0"/>
                        <a:t> </a:t>
                      </a:r>
                      <a:r>
                        <a:rPr lang="en-GB" sz="1200" dirty="0"/>
                        <a:t>A system of writing that consists of pictures and symbols (hieroglyphs) instead of letters.</a:t>
                      </a:r>
                      <a:endParaRPr lang="en-GB" sz="1200" i="0" dirty="0"/>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582818429"/>
                  </a:ext>
                </a:extLst>
              </a:tr>
              <a:tr h="318607">
                <a:tc>
                  <a:txBody>
                    <a:bodyPr/>
                    <a:lstStyle/>
                    <a:p>
                      <a:r>
                        <a:rPr lang="en-GB" sz="1200" i="0" dirty="0"/>
                        <a:t>merchant</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200" i="1" dirty="0"/>
                        <a:t>noun.</a:t>
                      </a:r>
                      <a:r>
                        <a:rPr lang="en-GB" sz="1200" i="1" baseline="0" dirty="0"/>
                        <a:t> </a:t>
                      </a:r>
                      <a:r>
                        <a:rPr lang="en-GB" sz="1200" i="0" dirty="0"/>
                        <a:t>A</a:t>
                      </a:r>
                      <a:r>
                        <a:rPr lang="en-GB" sz="1200" i="0" baseline="0" dirty="0"/>
                        <a:t> person involved in trade or business.</a:t>
                      </a:r>
                      <a:endParaRPr lang="en-GB" sz="1200" i="0" dirty="0"/>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12136618"/>
                  </a:ext>
                </a:extLst>
              </a:tr>
              <a:tr h="581981">
                <a:tc>
                  <a:txBody>
                    <a:bodyPr/>
                    <a:lstStyle/>
                    <a:p>
                      <a:r>
                        <a:rPr lang="en-GB" sz="1200" i="0" dirty="0"/>
                        <a:t>mummy</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200" i="1" dirty="0"/>
                        <a:t>noun.</a:t>
                      </a:r>
                      <a:r>
                        <a:rPr lang="en-GB" sz="1200" i="1" baseline="0" dirty="0"/>
                        <a:t> </a:t>
                      </a:r>
                      <a:r>
                        <a:rPr lang="en-GB" sz="1200" i="0" baseline="0" dirty="0"/>
                        <a:t>A</a:t>
                      </a:r>
                      <a:r>
                        <a:rPr lang="en-GB" sz="1200" i="0" dirty="0"/>
                        <a:t> body of a human being or animal that has been ceremonially preserved by removal of the internal organs, treatment with natron and resin, and wrapping in bandages.</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2354619420"/>
                  </a:ext>
                </a:extLst>
              </a:tr>
              <a:tr h="507637">
                <a:tc>
                  <a:txBody>
                    <a:bodyPr/>
                    <a:lstStyle/>
                    <a:p>
                      <a:r>
                        <a:rPr lang="en-GB" sz="1200" i="0" dirty="0"/>
                        <a:t>The Nile</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200" i="1" dirty="0"/>
                        <a:t>noun.</a:t>
                      </a:r>
                      <a:r>
                        <a:rPr lang="en-GB" sz="1200" i="1" baseline="0" dirty="0"/>
                        <a:t> </a:t>
                      </a:r>
                      <a:r>
                        <a:rPr lang="en-GB" sz="1200" dirty="0"/>
                        <a:t>A river that runs through Egypt. It was essential to life in ancient Egypt.</a:t>
                      </a:r>
                      <a:endParaRPr lang="en-GB" sz="1200" i="0" dirty="0"/>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2417395994"/>
                  </a:ext>
                </a:extLst>
              </a:tr>
              <a:tr h="581981">
                <a:tc>
                  <a:txBody>
                    <a:bodyPr/>
                    <a:lstStyle/>
                    <a:p>
                      <a:r>
                        <a:rPr lang="en-GB" sz="1200" i="0" dirty="0"/>
                        <a:t>scarab</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200" i="1" dirty="0"/>
                        <a:t>noun.</a:t>
                      </a:r>
                      <a:r>
                        <a:rPr lang="en-GB" sz="1200" i="1" baseline="0" dirty="0"/>
                        <a:t> </a:t>
                      </a:r>
                      <a:r>
                        <a:rPr lang="en-GB" sz="1200" i="0" baseline="0" dirty="0"/>
                        <a:t>A</a:t>
                      </a:r>
                      <a:r>
                        <a:rPr lang="en-GB" sz="1200" i="0" dirty="0"/>
                        <a:t>ny </a:t>
                      </a:r>
                      <a:r>
                        <a:rPr lang="en-GB" sz="1200" i="0" dirty="0" err="1"/>
                        <a:t>scarabaeid</a:t>
                      </a:r>
                      <a:r>
                        <a:rPr lang="en-GB" sz="1200" i="0" dirty="0"/>
                        <a:t> beetle, such as a Scarabaeus </a:t>
                      </a:r>
                      <a:r>
                        <a:rPr lang="en-GB" sz="1200" i="0" dirty="0" err="1"/>
                        <a:t>sacer</a:t>
                      </a:r>
                      <a:r>
                        <a:rPr lang="en-GB" sz="1200" i="0" dirty="0"/>
                        <a:t>, regarded as sacred by the ancient Egyptians.</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2822218417"/>
                  </a:ext>
                </a:extLst>
              </a:tr>
              <a:tr h="581981">
                <a:tc>
                  <a:txBody>
                    <a:bodyPr/>
                    <a:lstStyle/>
                    <a:p>
                      <a:r>
                        <a:rPr lang="en-GB" sz="1200" i="0" dirty="0"/>
                        <a:t>shrine</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200" i="1" dirty="0"/>
                        <a:t>noun</a:t>
                      </a:r>
                      <a:r>
                        <a:rPr lang="en-GB" sz="1200" i="0" dirty="0"/>
                        <a:t>.</a:t>
                      </a:r>
                      <a:r>
                        <a:rPr lang="en-GB" sz="1200" i="0" baseline="0" dirty="0"/>
                        <a:t> a place regarded as holy because of its associations with a divinity or a sacred person or relic, marked by a building or other construction.</a:t>
                      </a:r>
                      <a:endParaRPr lang="en-GB" sz="1200" i="0" dirty="0"/>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99859674"/>
                  </a:ext>
                </a:extLst>
              </a:tr>
              <a:tr h="224306">
                <a:tc>
                  <a:txBody>
                    <a:bodyPr/>
                    <a:lstStyle/>
                    <a:p>
                      <a:r>
                        <a:rPr lang="en-GB" sz="1200" i="0" dirty="0"/>
                        <a:t>pharaoh</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200" i="1" dirty="0"/>
                        <a:t>noun.</a:t>
                      </a:r>
                      <a:r>
                        <a:rPr lang="en-GB" sz="1200" i="1" baseline="0" dirty="0"/>
                        <a:t> </a:t>
                      </a:r>
                      <a:r>
                        <a:rPr lang="en-GB" sz="1200" dirty="0"/>
                        <a:t>A ruler of ancient Egypt.</a:t>
                      </a:r>
                      <a:endParaRPr lang="en-GB" sz="1200" i="0" dirty="0"/>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2060986987"/>
                  </a:ext>
                </a:extLst>
              </a:tr>
              <a:tr h="581981">
                <a:tc>
                  <a:txBody>
                    <a:bodyPr/>
                    <a:lstStyle/>
                    <a:p>
                      <a:r>
                        <a:rPr lang="en-GB" sz="1200" i="0" dirty="0"/>
                        <a:t>pyramid</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200" i="1" dirty="0"/>
                        <a:t>noun.</a:t>
                      </a:r>
                      <a:r>
                        <a:rPr lang="en-GB" sz="1200" i="1" baseline="0" dirty="0"/>
                        <a:t> </a:t>
                      </a:r>
                      <a:r>
                        <a:rPr lang="en-GB" sz="1200" dirty="0"/>
                        <a:t>a monumental structure with a square or triangular base and sloping sides that meet in a point at the top, especially one built of stone as a royal tomb in ancient Egypt.</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52514606"/>
                  </a:ext>
                </a:extLst>
              </a:tr>
              <a:tr h="581981">
                <a:tc>
                  <a:txBody>
                    <a:bodyPr/>
                    <a:lstStyle/>
                    <a:p>
                      <a:r>
                        <a:rPr lang="en-GB" sz="1200" i="0" dirty="0"/>
                        <a:t>tomb</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200" i="1" dirty="0"/>
                        <a:t>noun.</a:t>
                      </a:r>
                      <a:r>
                        <a:rPr lang="en-GB" sz="1200" i="1" baseline="0" dirty="0"/>
                        <a:t> </a:t>
                      </a:r>
                      <a:r>
                        <a:rPr lang="en-GB" sz="1200" dirty="0"/>
                        <a:t>A sealed room where a person was placed after death.</a:t>
                      </a:r>
                      <a:endParaRPr lang="en-GB" sz="1200" i="0" dirty="0"/>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3332260521"/>
                  </a:ext>
                </a:extLst>
              </a:tr>
            </a:tbl>
          </a:graphicData>
        </a:graphic>
      </p:graphicFrame>
      <p:graphicFrame>
        <p:nvGraphicFramePr>
          <p:cNvPr id="19" name="Table 18">
            <a:extLst>
              <a:ext uri="{FF2B5EF4-FFF2-40B4-BE49-F238E27FC236}">
                <a16:creationId xmlns:a16="http://schemas.microsoft.com/office/drawing/2014/main" id="{BF3C4A02-4363-176B-66FA-ED2A2109274A}"/>
              </a:ext>
            </a:extLst>
          </p:cNvPr>
          <p:cNvGraphicFramePr>
            <a:graphicFrameLocks noGrp="1"/>
          </p:cNvGraphicFramePr>
          <p:nvPr>
            <p:extLst>
              <p:ext uri="{D42A27DB-BD31-4B8C-83A1-F6EECF244321}">
                <p14:modId xmlns:p14="http://schemas.microsoft.com/office/powerpoint/2010/main" val="2862390488"/>
              </p:ext>
            </p:extLst>
          </p:nvPr>
        </p:nvGraphicFramePr>
        <p:xfrm>
          <a:off x="0" y="211911"/>
          <a:ext cx="10363201" cy="370840"/>
        </p:xfrm>
        <a:graphic>
          <a:graphicData uri="http://schemas.openxmlformats.org/drawingml/2006/table">
            <a:tbl>
              <a:tblPr firstRow="1" bandRow="1">
                <a:tableStyleId>{5C22544A-7EE6-4342-B048-85BDC9FD1C3A}</a:tableStyleId>
              </a:tblPr>
              <a:tblGrid>
                <a:gridCol w="10363201">
                  <a:extLst>
                    <a:ext uri="{9D8B030D-6E8A-4147-A177-3AD203B41FA5}">
                      <a16:colId xmlns:a16="http://schemas.microsoft.com/office/drawing/2014/main" val="1637581417"/>
                    </a:ext>
                  </a:extLst>
                </a:gridCol>
              </a:tblGrid>
              <a:tr h="370840">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800" b="0" dirty="0">
                          <a:solidFill>
                            <a:srgbClr val="000000"/>
                          </a:solidFill>
                          <a:latin typeface="Aptos" panose="020B0004020202020204" pitchFamily="34" charset="0"/>
                          <a:ea typeface="Calibri" panose="020F0502020204030204" pitchFamily="34" charset="0"/>
                          <a:cs typeface="Times New Roman" panose="02020603050405020304" pitchFamily="18" charset="0"/>
                        </a:rPr>
                        <a:t>History – Year 3 – Ancient Egyptians </a:t>
                      </a:r>
                      <a:endParaRPr lang="en-GB" sz="1800" b="0" dirty="0">
                        <a:effectLst/>
                        <a:latin typeface="Aptos" panose="020B0004020202020204" pitchFamily="34" charset="0"/>
                        <a:ea typeface="Calibri" panose="020F0502020204030204" pitchFamily="34" charset="0"/>
                        <a:cs typeface="Times New Roman" panose="02020603050405020304" pitchFamily="18" charset="0"/>
                      </a:endParaRPr>
                    </a:p>
                  </a:txBody>
                  <a:tcPr>
                    <a:lnL w="38100" cap="flat" cmpd="sng" algn="ctr">
                      <a:noFill/>
                      <a:prstDash val="solid"/>
                      <a:round/>
                      <a:headEnd type="none" w="med" len="med"/>
                      <a:tailEnd type="none" w="med" len="med"/>
                    </a:lnL>
                    <a:lnR w="38100" cap="flat" cmpd="sng" algn="ctr">
                      <a:solidFill>
                        <a:srgbClr val="05B050"/>
                      </a:solidFill>
                      <a:prstDash val="solid"/>
                      <a:round/>
                      <a:headEnd type="none" w="med" len="med"/>
                      <a:tailEnd type="none" w="med" len="med"/>
                    </a:lnR>
                    <a:lnT w="38100" cap="flat" cmpd="sng" algn="ctr">
                      <a:solidFill>
                        <a:srgbClr val="05B050"/>
                      </a:solidFill>
                      <a:prstDash val="solid"/>
                      <a:round/>
                      <a:headEnd type="none" w="med" len="med"/>
                      <a:tailEnd type="none" w="med" len="med"/>
                    </a:lnT>
                    <a:lnB w="38100" cap="flat" cmpd="sng" algn="ctr">
                      <a:solidFill>
                        <a:srgbClr val="05B050"/>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839269294"/>
                  </a:ext>
                </a:extLst>
              </a:tr>
            </a:tbl>
          </a:graphicData>
        </a:graphic>
      </p:graphicFrame>
      <p:pic>
        <p:nvPicPr>
          <p:cNvPr id="20" name="Picture 19">
            <a:extLst>
              <a:ext uri="{FF2B5EF4-FFF2-40B4-BE49-F238E27FC236}">
                <a16:creationId xmlns:a16="http://schemas.microsoft.com/office/drawing/2014/main" id="{DB855478-94E8-B24A-5C7C-E678E34A369D}"/>
              </a:ext>
            </a:extLst>
          </p:cNvPr>
          <p:cNvPicPr/>
          <p:nvPr/>
        </p:nvPicPr>
        <p:blipFill>
          <a:blip r:embed="rId2" cstate="print">
            <a:extLst>
              <a:ext uri="{BEBA8EAE-BF5A-486C-A8C5-ECC9F3942E4B}">
                <a14:imgProps xmlns:a14="http://schemas.microsoft.com/office/drawing/2010/main">
                  <a14:imgLayer r:embed="rId3">
                    <a14:imgEffect>
                      <a14:backgroundRemoval t="4828" b="96552" l="3974" r="99338">
                        <a14:foregroundMark x1="8609" y1="48966" x2="78146" y2="17241"/>
                        <a14:foregroundMark x1="78146" y1="17241" x2="23179" y2="73793"/>
                        <a14:foregroundMark x1="23179" y1="73793" x2="9272" y2="53103"/>
                        <a14:foregroundMark x1="7947" y1="55862" x2="11921" y2="75862"/>
                        <a14:foregroundMark x1="15232" y1="80690" x2="66887" y2="88966"/>
                        <a14:foregroundMark x1="66887" y1="88276" x2="99338" y2="56552"/>
                        <a14:foregroundMark x1="92715" y1="57931" x2="33113" y2="5517"/>
                        <a14:foregroundMark x1="33113" y1="5517" x2="16556" y2="80000"/>
                        <a14:foregroundMark x1="25166" y1="91034" x2="65563" y2="93103"/>
                        <a14:foregroundMark x1="67550" y1="93103" x2="36424" y2="93793"/>
                        <a14:foregroundMark x1="46358" y1="91724" x2="60265" y2="94483"/>
                        <a14:foregroundMark x1="60265" y1="96552" x2="38411" y2="93793"/>
                        <a14:foregroundMark x1="7285" y1="55862" x2="47020" y2="6897"/>
                        <a14:foregroundMark x1="47020" y1="6207" x2="98013" y2="48276"/>
                        <a14:foregroundMark x1="62252" y1="11724" x2="64901" y2="12414"/>
                        <a14:foregroundMark x1="64901" y1="11724" x2="43046" y2="11724"/>
                        <a14:foregroundMark x1="33113" y1="11724" x2="7285" y2="44828"/>
                        <a14:foregroundMark x1="5960" y1="53103" x2="3974" y2="44828"/>
                        <a14:foregroundMark x1="52318" y1="4828" x2="68874" y2="6207"/>
                        <a14:foregroundMark x1="71523" y1="12414" x2="82119" y2="17931"/>
                      </a14:backgroundRemoval>
                    </a14:imgEffect>
                  </a14:imgLayer>
                </a14:imgProps>
              </a:ext>
              <a:ext uri="{28A0092B-C50C-407E-A947-70E740481C1C}">
                <a14:useLocalDpi xmlns:a14="http://schemas.microsoft.com/office/drawing/2010/main" val="0"/>
              </a:ext>
            </a:extLst>
          </a:blip>
          <a:stretch>
            <a:fillRect/>
          </a:stretch>
        </p:blipFill>
        <p:spPr>
          <a:xfrm>
            <a:off x="9925050" y="59308"/>
            <a:ext cx="628650" cy="604678"/>
          </a:xfrm>
          <a:prstGeom prst="rect">
            <a:avLst/>
          </a:prstGeom>
        </p:spPr>
      </p:pic>
      <p:graphicFrame>
        <p:nvGraphicFramePr>
          <p:cNvPr id="3" name="Table 2"/>
          <p:cNvGraphicFramePr>
            <a:graphicFrameLocks noGrp="1"/>
          </p:cNvGraphicFramePr>
          <p:nvPr>
            <p:extLst>
              <p:ext uri="{D42A27DB-BD31-4B8C-83A1-F6EECF244321}">
                <p14:modId xmlns:p14="http://schemas.microsoft.com/office/powerpoint/2010/main" val="736109315"/>
              </p:ext>
            </p:extLst>
          </p:nvPr>
        </p:nvGraphicFramePr>
        <p:xfrm>
          <a:off x="55294" y="1570087"/>
          <a:ext cx="6724812" cy="1884314"/>
        </p:xfrm>
        <a:graphic>
          <a:graphicData uri="http://schemas.openxmlformats.org/drawingml/2006/table">
            <a:tbl>
              <a:tblPr firstRow="1" bandRow="1">
                <a:tableStyleId>{93296810-A885-4BE3-A3E7-6D5BEEA58F35}</a:tableStyleId>
              </a:tblPr>
              <a:tblGrid>
                <a:gridCol w="1391577">
                  <a:extLst>
                    <a:ext uri="{9D8B030D-6E8A-4147-A177-3AD203B41FA5}">
                      <a16:colId xmlns:a16="http://schemas.microsoft.com/office/drawing/2014/main" val="1181078535"/>
                    </a:ext>
                  </a:extLst>
                </a:gridCol>
                <a:gridCol w="5333235">
                  <a:extLst>
                    <a:ext uri="{9D8B030D-6E8A-4147-A177-3AD203B41FA5}">
                      <a16:colId xmlns:a16="http://schemas.microsoft.com/office/drawing/2014/main" val="3958722738"/>
                    </a:ext>
                  </a:extLst>
                </a:gridCol>
              </a:tblGrid>
              <a:tr h="275287">
                <a:tc gridSpan="2">
                  <a:txBody>
                    <a:bodyPr/>
                    <a:lstStyle/>
                    <a:p>
                      <a:r>
                        <a:rPr lang="en-GB" sz="1200" dirty="0"/>
                        <a:t>Where</a:t>
                      </a:r>
                      <a:r>
                        <a:rPr lang="en-GB" sz="1200" baseline="0" dirty="0"/>
                        <a:t> is Ancient Egypt on the timeline?</a:t>
                      </a:r>
                      <a:endParaRPr lang="en-GB" sz="1200" dirty="0"/>
                    </a:p>
                  </a:txBody>
                  <a:tcPr/>
                </a:tc>
                <a:tc hMerge="1">
                  <a:txBody>
                    <a:bodyPr/>
                    <a:lstStyle/>
                    <a:p>
                      <a:endParaRPr lang="en-GB"/>
                    </a:p>
                  </a:txBody>
                  <a:tcPr/>
                </a:tc>
                <a:extLst>
                  <a:ext uri="{0D108BD9-81ED-4DB2-BD59-A6C34878D82A}">
                    <a16:rowId xmlns:a16="http://schemas.microsoft.com/office/drawing/2014/main" val="1371863632"/>
                  </a:ext>
                </a:extLst>
              </a:tr>
              <a:tr h="1609027">
                <a:tc>
                  <a:txBody>
                    <a:bodyPr/>
                    <a:lstStyle/>
                    <a:p>
                      <a:pPr marL="0" marR="0" indent="0" algn="l" defTabSz="1007943" rtl="0" eaLnBrk="1" fontAlgn="auto" latinLnBrk="0" hangingPunct="1">
                        <a:lnSpc>
                          <a:spcPct val="100000"/>
                        </a:lnSpc>
                        <a:spcBef>
                          <a:spcPts val="0"/>
                        </a:spcBef>
                        <a:spcAft>
                          <a:spcPts val="0"/>
                        </a:spcAft>
                        <a:buClrTx/>
                        <a:buSzTx/>
                        <a:buFontTx/>
                        <a:buNone/>
                        <a:tabLst/>
                        <a:defRPr/>
                      </a:pPr>
                      <a:r>
                        <a:rPr lang="en-GB" sz="1200" dirty="0"/>
                        <a:t>In c. 3000 BC, King Menes united two Egyptian kingdoms to build the empire of ancient Egypt. It lasted until 30 BC when the Romans took over.</a:t>
                      </a:r>
                    </a:p>
                  </a:txBody>
                  <a:tcPr/>
                </a:tc>
                <a:tc>
                  <a:txBody>
                    <a:bodyPr/>
                    <a:lstStyle/>
                    <a:p>
                      <a:endParaRPr lang="en-GB" sz="1200" dirty="0"/>
                    </a:p>
                  </a:txBody>
                  <a:tcPr/>
                </a:tc>
                <a:extLst>
                  <a:ext uri="{0D108BD9-81ED-4DB2-BD59-A6C34878D82A}">
                    <a16:rowId xmlns:a16="http://schemas.microsoft.com/office/drawing/2014/main" val="1856599738"/>
                  </a:ext>
                </a:extLst>
              </a:tr>
            </a:tbl>
          </a:graphicData>
        </a:graphic>
      </p:graphicFrame>
      <p:pic>
        <p:nvPicPr>
          <p:cNvPr id="15" name="Picture 14"/>
          <p:cNvPicPr>
            <a:picLocks noChangeAspect="1"/>
          </p:cNvPicPr>
          <p:nvPr/>
        </p:nvPicPr>
        <p:blipFill>
          <a:blip r:embed="rId4"/>
          <a:stretch>
            <a:fillRect/>
          </a:stretch>
        </p:blipFill>
        <p:spPr>
          <a:xfrm>
            <a:off x="1516640" y="1971753"/>
            <a:ext cx="5128000" cy="1347558"/>
          </a:xfrm>
          <a:prstGeom prst="rect">
            <a:avLst/>
          </a:prstGeom>
        </p:spPr>
      </p:pic>
      <p:graphicFrame>
        <p:nvGraphicFramePr>
          <p:cNvPr id="16" name="Table 15"/>
          <p:cNvGraphicFramePr>
            <a:graphicFrameLocks noGrp="1"/>
          </p:cNvGraphicFramePr>
          <p:nvPr>
            <p:extLst>
              <p:ext uri="{D42A27DB-BD31-4B8C-83A1-F6EECF244321}">
                <p14:modId xmlns:p14="http://schemas.microsoft.com/office/powerpoint/2010/main" val="4087784867"/>
              </p:ext>
            </p:extLst>
          </p:nvPr>
        </p:nvGraphicFramePr>
        <p:xfrm>
          <a:off x="55294" y="634931"/>
          <a:ext cx="6724812" cy="914400"/>
        </p:xfrm>
        <a:graphic>
          <a:graphicData uri="http://schemas.openxmlformats.org/drawingml/2006/table">
            <a:tbl>
              <a:tblPr firstRow="1" bandRow="1">
                <a:tableStyleId>{93296810-A885-4BE3-A3E7-6D5BEEA58F35}</a:tableStyleId>
              </a:tblPr>
              <a:tblGrid>
                <a:gridCol w="3362406">
                  <a:extLst>
                    <a:ext uri="{9D8B030D-6E8A-4147-A177-3AD203B41FA5}">
                      <a16:colId xmlns:a16="http://schemas.microsoft.com/office/drawing/2014/main" val="235905080"/>
                    </a:ext>
                  </a:extLst>
                </a:gridCol>
                <a:gridCol w="3362406">
                  <a:extLst>
                    <a:ext uri="{9D8B030D-6E8A-4147-A177-3AD203B41FA5}">
                      <a16:colId xmlns:a16="http://schemas.microsoft.com/office/drawing/2014/main" val="1293450018"/>
                    </a:ext>
                  </a:extLst>
                </a:gridCol>
              </a:tblGrid>
              <a:tr h="160839">
                <a:tc>
                  <a:txBody>
                    <a:bodyPr/>
                    <a:lstStyle/>
                    <a:p>
                      <a:r>
                        <a:rPr lang="en-GB" sz="1200" dirty="0"/>
                        <a:t>BC</a:t>
                      </a:r>
                    </a:p>
                  </a:txBody>
                  <a:tcPr/>
                </a:tc>
                <a:tc>
                  <a:txBody>
                    <a:bodyPr/>
                    <a:lstStyle/>
                    <a:p>
                      <a:r>
                        <a:rPr lang="en-GB" sz="1200" dirty="0"/>
                        <a:t>AD</a:t>
                      </a:r>
                    </a:p>
                  </a:txBody>
                  <a:tcPr/>
                </a:tc>
                <a:extLst>
                  <a:ext uri="{0D108BD9-81ED-4DB2-BD59-A6C34878D82A}">
                    <a16:rowId xmlns:a16="http://schemas.microsoft.com/office/drawing/2014/main" val="3665273850"/>
                  </a:ext>
                </a:extLst>
              </a:tr>
              <a:tr h="622861">
                <a:tc>
                  <a:txBody>
                    <a:bodyPr/>
                    <a:lstStyle/>
                    <a:p>
                      <a:r>
                        <a:rPr lang="en-GB" sz="1200" dirty="0"/>
                        <a:t>Used to show that a date is before the year AD 1. This is counted backwards so 200 BC is before 100 BC.</a:t>
                      </a:r>
                    </a:p>
                  </a:txBody>
                  <a:tcPr/>
                </a:tc>
                <a:tc>
                  <a:txBody>
                    <a:bodyPr/>
                    <a:lstStyle/>
                    <a:p>
                      <a:r>
                        <a:rPr lang="en-GB" sz="1200" dirty="0"/>
                        <a:t>Used to show that a date is after the year AD 1. This is counted forwards so AD 100 is before AD 200.</a:t>
                      </a:r>
                    </a:p>
                  </a:txBody>
                  <a:tcPr/>
                </a:tc>
                <a:extLst>
                  <a:ext uri="{0D108BD9-81ED-4DB2-BD59-A6C34878D82A}">
                    <a16:rowId xmlns:a16="http://schemas.microsoft.com/office/drawing/2014/main" val="2519798737"/>
                  </a:ext>
                </a:extLst>
              </a:tr>
            </a:tbl>
          </a:graphicData>
        </a:graphic>
      </p:graphicFrame>
      <p:graphicFrame>
        <p:nvGraphicFramePr>
          <p:cNvPr id="21" name="Table 20"/>
          <p:cNvGraphicFramePr>
            <a:graphicFrameLocks noGrp="1"/>
          </p:cNvGraphicFramePr>
          <p:nvPr>
            <p:extLst>
              <p:ext uri="{D42A27DB-BD31-4B8C-83A1-F6EECF244321}">
                <p14:modId xmlns:p14="http://schemas.microsoft.com/office/powerpoint/2010/main" val="2574419380"/>
              </p:ext>
            </p:extLst>
          </p:nvPr>
        </p:nvGraphicFramePr>
        <p:xfrm>
          <a:off x="55294" y="3505759"/>
          <a:ext cx="6724810" cy="1097280"/>
        </p:xfrm>
        <a:graphic>
          <a:graphicData uri="http://schemas.openxmlformats.org/drawingml/2006/table">
            <a:tbl>
              <a:tblPr firstRow="1" bandRow="1">
                <a:tableStyleId>{93296810-A885-4BE3-A3E7-6D5BEEA58F35}</a:tableStyleId>
              </a:tblPr>
              <a:tblGrid>
                <a:gridCol w="6724810">
                  <a:extLst>
                    <a:ext uri="{9D8B030D-6E8A-4147-A177-3AD203B41FA5}">
                      <a16:colId xmlns:a16="http://schemas.microsoft.com/office/drawing/2014/main" val="515355350"/>
                    </a:ext>
                  </a:extLst>
                </a:gridCol>
              </a:tblGrid>
              <a:tr h="202874">
                <a:tc>
                  <a:txBody>
                    <a:bodyPr/>
                    <a:lstStyle/>
                    <a:p>
                      <a:r>
                        <a:rPr lang="en-GB" sz="1200" dirty="0"/>
                        <a:t>The Nile</a:t>
                      </a:r>
                    </a:p>
                  </a:txBody>
                  <a:tcPr/>
                </a:tc>
                <a:extLst>
                  <a:ext uri="{0D108BD9-81ED-4DB2-BD59-A6C34878D82A}">
                    <a16:rowId xmlns:a16="http://schemas.microsoft.com/office/drawing/2014/main" val="499381328"/>
                  </a:ext>
                </a:extLst>
              </a:tr>
              <a:tr h="815483">
                <a:tc>
                  <a:txBody>
                    <a:bodyPr/>
                    <a:lstStyle/>
                    <a:p>
                      <a:r>
                        <a:rPr lang="en-GB" sz="1200" dirty="0"/>
                        <a:t>Life revolved around the Nile. Every year, it flooded and left behind a black silt that enriched the soil for growing crops. The river was also used to irrigate fields in other areas. The Nile was used for water, fishing and trade. Mud from the river banks was used to make bricks and papyrus plants were used to make paper. Most people lived along and around the Nile. This is still true in Egypt today.</a:t>
                      </a:r>
                    </a:p>
                  </a:txBody>
                  <a:tcPr/>
                </a:tc>
                <a:extLst>
                  <a:ext uri="{0D108BD9-81ED-4DB2-BD59-A6C34878D82A}">
                    <a16:rowId xmlns:a16="http://schemas.microsoft.com/office/drawing/2014/main" val="2709610157"/>
                  </a:ext>
                </a:extLst>
              </a:tr>
            </a:tbl>
          </a:graphicData>
        </a:graphic>
      </p:graphicFrame>
      <p:graphicFrame>
        <p:nvGraphicFramePr>
          <p:cNvPr id="25" name="Table 24"/>
          <p:cNvGraphicFramePr>
            <a:graphicFrameLocks noGrp="1"/>
          </p:cNvGraphicFramePr>
          <p:nvPr>
            <p:extLst>
              <p:ext uri="{D42A27DB-BD31-4B8C-83A1-F6EECF244321}">
                <p14:modId xmlns:p14="http://schemas.microsoft.com/office/powerpoint/2010/main" val="312192372"/>
              </p:ext>
            </p:extLst>
          </p:nvPr>
        </p:nvGraphicFramePr>
        <p:xfrm>
          <a:off x="55294" y="4654397"/>
          <a:ext cx="6724810" cy="2849880"/>
        </p:xfrm>
        <a:graphic>
          <a:graphicData uri="http://schemas.openxmlformats.org/drawingml/2006/table">
            <a:tbl>
              <a:tblPr firstRow="1" bandRow="1">
                <a:tableStyleId>{93296810-A885-4BE3-A3E7-6D5BEEA58F35}</a:tableStyleId>
              </a:tblPr>
              <a:tblGrid>
                <a:gridCol w="2559890">
                  <a:extLst>
                    <a:ext uri="{9D8B030D-6E8A-4147-A177-3AD203B41FA5}">
                      <a16:colId xmlns:a16="http://schemas.microsoft.com/office/drawing/2014/main" val="515355350"/>
                    </a:ext>
                  </a:extLst>
                </a:gridCol>
                <a:gridCol w="4164920">
                  <a:extLst>
                    <a:ext uri="{9D8B030D-6E8A-4147-A177-3AD203B41FA5}">
                      <a16:colId xmlns:a16="http://schemas.microsoft.com/office/drawing/2014/main" val="1390120997"/>
                    </a:ext>
                  </a:extLst>
                </a:gridCol>
              </a:tblGrid>
              <a:tr h="266024">
                <a:tc gridSpan="2">
                  <a:txBody>
                    <a:bodyPr/>
                    <a:lstStyle/>
                    <a:p>
                      <a:r>
                        <a:rPr lang="en-GB" sz="1200" dirty="0"/>
                        <a:t>Hieroglyphics</a:t>
                      </a:r>
                    </a:p>
                  </a:txBody>
                  <a:tcPr/>
                </a:tc>
                <a:tc hMerge="1">
                  <a:txBody>
                    <a:bodyPr/>
                    <a:lstStyle/>
                    <a:p>
                      <a:endParaRPr lang="en-GB"/>
                    </a:p>
                  </a:txBody>
                  <a:tcPr/>
                </a:tc>
                <a:extLst>
                  <a:ext uri="{0D108BD9-81ED-4DB2-BD59-A6C34878D82A}">
                    <a16:rowId xmlns:a16="http://schemas.microsoft.com/office/drawing/2014/main" val="499381328"/>
                  </a:ext>
                </a:extLst>
              </a:tr>
              <a:tr h="2571563">
                <a:tc>
                  <a:txBody>
                    <a:bodyPr/>
                    <a:lstStyle/>
                    <a:p>
                      <a:endParaRPr lang="en-GB" sz="1200" dirty="0"/>
                    </a:p>
                    <a:p>
                      <a:endParaRPr lang="en-GB" sz="1200" dirty="0"/>
                    </a:p>
                    <a:p>
                      <a:endParaRPr lang="en-GB" sz="1200" dirty="0"/>
                    </a:p>
                    <a:p>
                      <a:endParaRPr lang="en-GB" sz="1200" dirty="0"/>
                    </a:p>
                    <a:p>
                      <a:endParaRPr lang="en-GB" sz="1200" dirty="0"/>
                    </a:p>
                    <a:p>
                      <a:endParaRPr lang="en-GB" sz="1200" dirty="0"/>
                    </a:p>
                    <a:p>
                      <a:endParaRPr lang="en-GB" sz="1200" dirty="0"/>
                    </a:p>
                    <a:p>
                      <a:endParaRPr lang="en-GB" sz="1200" dirty="0"/>
                    </a:p>
                    <a:p>
                      <a:endParaRPr lang="en-GB" sz="1200" dirty="0"/>
                    </a:p>
                    <a:p>
                      <a:endParaRPr lang="en-GB" sz="1200" dirty="0"/>
                    </a:p>
                    <a:p>
                      <a:endParaRPr lang="en-GB" sz="1200" dirty="0"/>
                    </a:p>
                    <a:p>
                      <a:endParaRPr lang="en-GB" sz="1200" dirty="0"/>
                    </a:p>
                    <a:p>
                      <a:endParaRPr lang="en-GB" sz="1200" dirty="0"/>
                    </a:p>
                    <a:p>
                      <a:r>
                        <a:rPr lang="en-GB" sz="700" dirty="0"/>
                        <a:t>Egyptabout.com</a:t>
                      </a:r>
                    </a:p>
                  </a:txBody>
                  <a:tcPr/>
                </a:tc>
                <a:tc>
                  <a:txBody>
                    <a:bodyPr/>
                    <a:lstStyle/>
                    <a:p>
                      <a:r>
                        <a:rPr lang="en-GB" sz="1200" dirty="0"/>
                        <a:t>In ancient Egypt, scribes wrote on papyrus. Papyrus was a thick type of paper made from reeds that grew along the Nile. Scribes were mostly men who went to a special school to learn to write. Scribes wrote using hieroglyphs. Hieroglyphs were used for religious texts and inscriptions on statues and tombs. They were also used for counting crops and animals so that the right taxes could be taken. </a:t>
                      </a:r>
                    </a:p>
                    <a:p>
                      <a:r>
                        <a:rPr lang="en-GB" sz="1200" dirty="0"/>
                        <a:t>Did You Know…? The Rosetta Stone was discovered in 1799. It was written in hieroglyphs and two other languages, including ancient Greek, which language experts could still read. They translated the hieroglyphs by comparing the languages. It took 20 years to translate all the text into modern language.</a:t>
                      </a:r>
                    </a:p>
                    <a:p>
                      <a:endParaRPr lang="en-GB" sz="1200" dirty="0"/>
                    </a:p>
                  </a:txBody>
                  <a:tcPr/>
                </a:tc>
                <a:extLst>
                  <a:ext uri="{0D108BD9-81ED-4DB2-BD59-A6C34878D82A}">
                    <a16:rowId xmlns:a16="http://schemas.microsoft.com/office/drawing/2014/main" val="2709610157"/>
                  </a:ext>
                </a:extLst>
              </a:tr>
            </a:tbl>
          </a:graphicData>
        </a:graphic>
      </p:graphicFrame>
      <p:pic>
        <p:nvPicPr>
          <p:cNvPr id="1026" name="Picture 2" descr="KidsAncientEgypt.com: Hieroglyphics Chart (Print, Share, Embed)"/>
          <p:cNvPicPr>
            <a:picLocks noChangeAspect="1" noChangeArrowheads="1"/>
          </p:cNvPicPr>
          <p:nvPr/>
        </p:nvPicPr>
        <p:blipFill rotWithShape="1">
          <a:blip r:embed="rId5">
            <a:extLst>
              <a:ext uri="{28A0092B-C50C-407E-A947-70E740481C1C}">
                <a14:useLocalDpi xmlns:a14="http://schemas.microsoft.com/office/drawing/2010/main" val="0"/>
              </a:ext>
            </a:extLst>
          </a:blip>
          <a:srcRect l="4749" t="15498" r="4444" b="13958"/>
          <a:stretch/>
        </p:blipFill>
        <p:spPr bwMode="auto">
          <a:xfrm>
            <a:off x="158495" y="4977234"/>
            <a:ext cx="2383537" cy="23948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2827356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9117F9-99A7-7EA5-FD47-08F0D69DD002}"/>
            </a:ext>
          </a:extLst>
        </p:cNvPr>
        <p:cNvGrpSpPr/>
        <p:nvPr/>
      </p:nvGrpSpPr>
      <p:grpSpPr>
        <a:xfrm>
          <a:off x="0" y="0"/>
          <a:ext cx="0" cy="0"/>
          <a:chOff x="0" y="0"/>
          <a:chExt cx="0" cy="0"/>
        </a:xfrm>
      </p:grpSpPr>
      <p:graphicFrame>
        <p:nvGraphicFramePr>
          <p:cNvPr id="2048" name="Table 2047"/>
          <p:cNvGraphicFramePr>
            <a:graphicFrameLocks noGrp="1"/>
          </p:cNvGraphicFramePr>
          <p:nvPr>
            <p:extLst>
              <p:ext uri="{D42A27DB-BD31-4B8C-83A1-F6EECF244321}">
                <p14:modId xmlns:p14="http://schemas.microsoft.com/office/powerpoint/2010/main" val="2146984082"/>
              </p:ext>
            </p:extLst>
          </p:nvPr>
        </p:nvGraphicFramePr>
        <p:xfrm>
          <a:off x="71120" y="4853562"/>
          <a:ext cx="10482580" cy="2569138"/>
        </p:xfrm>
        <a:graphic>
          <a:graphicData uri="http://schemas.openxmlformats.org/drawingml/2006/table">
            <a:tbl>
              <a:tblPr firstRow="1" bandRow="1">
                <a:tableStyleId>{93296810-A885-4BE3-A3E7-6D5BEEA58F35}</a:tableStyleId>
              </a:tblPr>
              <a:tblGrid>
                <a:gridCol w="10482580">
                  <a:extLst>
                    <a:ext uri="{9D8B030D-6E8A-4147-A177-3AD203B41FA5}">
                      <a16:colId xmlns:a16="http://schemas.microsoft.com/office/drawing/2014/main" val="1149630123"/>
                    </a:ext>
                  </a:extLst>
                </a:gridCol>
              </a:tblGrid>
              <a:tr h="282498">
                <a:tc>
                  <a:txBody>
                    <a:bodyPr/>
                    <a:lstStyle/>
                    <a:p>
                      <a:pPr marL="0" marR="0" indent="0" algn="l" defTabSz="1007943" rtl="0" eaLnBrk="1" fontAlgn="auto" latinLnBrk="0" hangingPunct="1">
                        <a:lnSpc>
                          <a:spcPct val="100000"/>
                        </a:lnSpc>
                        <a:spcBef>
                          <a:spcPts val="0"/>
                        </a:spcBef>
                        <a:spcAft>
                          <a:spcPts val="0"/>
                        </a:spcAft>
                        <a:buClrTx/>
                        <a:buSzTx/>
                        <a:buFontTx/>
                        <a:buNone/>
                        <a:tabLst/>
                        <a:defRPr/>
                      </a:pPr>
                      <a:r>
                        <a:rPr lang="en-GB" sz="1200" dirty="0"/>
                        <a:t>The Egyptian Gods</a:t>
                      </a:r>
                    </a:p>
                  </a:txBody>
                  <a:tcPr/>
                </a:tc>
                <a:extLst>
                  <a:ext uri="{0D108BD9-81ED-4DB2-BD59-A6C34878D82A}">
                    <a16:rowId xmlns:a16="http://schemas.microsoft.com/office/drawing/2014/main" val="2931047162"/>
                  </a:ext>
                </a:extLst>
              </a:tr>
              <a:tr h="310401">
                <a:tc>
                  <a:txBody>
                    <a:bodyPr/>
                    <a:lstStyle/>
                    <a:p>
                      <a:pPr marL="0" marR="0" indent="0" algn="l" defTabSz="1007943" rtl="0" eaLnBrk="1" fontAlgn="auto" latinLnBrk="0" hangingPunct="1">
                        <a:lnSpc>
                          <a:spcPct val="100000"/>
                        </a:lnSpc>
                        <a:spcBef>
                          <a:spcPts val="0"/>
                        </a:spcBef>
                        <a:spcAft>
                          <a:spcPts val="0"/>
                        </a:spcAft>
                        <a:buClrTx/>
                        <a:buSzTx/>
                        <a:buFontTx/>
                        <a:buNone/>
                        <a:tabLst/>
                        <a:defRPr/>
                      </a:pPr>
                      <a:r>
                        <a:rPr lang="en-GB" sz="1200" dirty="0"/>
                        <a:t>The ancient Egyptians worshipped many gods and goddesses who were responsible for different aspects of life and death.</a:t>
                      </a:r>
                    </a:p>
                  </a:txBody>
                  <a:tcPr/>
                </a:tc>
                <a:extLst>
                  <a:ext uri="{0D108BD9-81ED-4DB2-BD59-A6C34878D82A}">
                    <a16:rowId xmlns:a16="http://schemas.microsoft.com/office/drawing/2014/main" val="639236657"/>
                  </a:ext>
                </a:extLst>
              </a:tr>
              <a:tr h="1976239">
                <a:tc>
                  <a:txBody>
                    <a:bodyPr/>
                    <a:lstStyle/>
                    <a:p>
                      <a:endParaRPr lang="en-GB" dirty="0"/>
                    </a:p>
                    <a:p>
                      <a:endParaRPr lang="en-GB" dirty="0"/>
                    </a:p>
                    <a:p>
                      <a:endParaRPr lang="en-GB" dirty="0"/>
                    </a:p>
                    <a:p>
                      <a:endParaRPr lang="en-GB" dirty="0"/>
                    </a:p>
                    <a:p>
                      <a:endParaRPr lang="en-GB" dirty="0"/>
                    </a:p>
                    <a:p>
                      <a:endParaRPr lang="en-GB" dirty="0"/>
                    </a:p>
                  </a:txBody>
                  <a:tcPr/>
                </a:tc>
                <a:extLst>
                  <a:ext uri="{0D108BD9-81ED-4DB2-BD59-A6C34878D82A}">
                    <a16:rowId xmlns:a16="http://schemas.microsoft.com/office/drawing/2014/main" val="404242333"/>
                  </a:ext>
                </a:extLst>
              </a:tr>
            </a:tbl>
          </a:graphicData>
        </a:graphic>
      </p:graphicFrame>
      <p:graphicFrame>
        <p:nvGraphicFramePr>
          <p:cNvPr id="19" name="Table 18">
            <a:extLst>
              <a:ext uri="{FF2B5EF4-FFF2-40B4-BE49-F238E27FC236}">
                <a16:creationId xmlns:a16="http://schemas.microsoft.com/office/drawing/2014/main" id="{BF3C4A02-4363-176B-66FA-ED2A2109274A}"/>
              </a:ext>
            </a:extLst>
          </p:cNvPr>
          <p:cNvGraphicFramePr>
            <a:graphicFrameLocks noGrp="1"/>
          </p:cNvGraphicFramePr>
          <p:nvPr>
            <p:extLst>
              <p:ext uri="{D42A27DB-BD31-4B8C-83A1-F6EECF244321}">
                <p14:modId xmlns:p14="http://schemas.microsoft.com/office/powerpoint/2010/main" val="3351762614"/>
              </p:ext>
            </p:extLst>
          </p:nvPr>
        </p:nvGraphicFramePr>
        <p:xfrm>
          <a:off x="0" y="211911"/>
          <a:ext cx="10363201" cy="370840"/>
        </p:xfrm>
        <a:graphic>
          <a:graphicData uri="http://schemas.openxmlformats.org/drawingml/2006/table">
            <a:tbl>
              <a:tblPr firstRow="1" bandRow="1">
                <a:tableStyleId>{5C22544A-7EE6-4342-B048-85BDC9FD1C3A}</a:tableStyleId>
              </a:tblPr>
              <a:tblGrid>
                <a:gridCol w="10363201">
                  <a:extLst>
                    <a:ext uri="{9D8B030D-6E8A-4147-A177-3AD203B41FA5}">
                      <a16:colId xmlns:a16="http://schemas.microsoft.com/office/drawing/2014/main" val="1637581417"/>
                    </a:ext>
                  </a:extLst>
                </a:gridCol>
              </a:tblGrid>
              <a:tr h="370840">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800" b="0" dirty="0">
                          <a:solidFill>
                            <a:srgbClr val="000000"/>
                          </a:solidFill>
                          <a:latin typeface="Aptos" panose="020B0004020202020204" pitchFamily="34" charset="0"/>
                          <a:ea typeface="Calibri" panose="020F0502020204030204" pitchFamily="34" charset="0"/>
                          <a:cs typeface="Times New Roman" panose="02020603050405020304" pitchFamily="18" charset="0"/>
                        </a:rPr>
                        <a:t>History – Year 3 – Ancient Egyptians </a:t>
                      </a:r>
                      <a:endParaRPr lang="en-GB" sz="1800" b="0" dirty="0">
                        <a:effectLst/>
                        <a:latin typeface="Aptos" panose="020B0004020202020204" pitchFamily="34" charset="0"/>
                        <a:ea typeface="Calibri" panose="020F0502020204030204" pitchFamily="34" charset="0"/>
                        <a:cs typeface="Times New Roman" panose="02020603050405020304" pitchFamily="18" charset="0"/>
                      </a:endParaRPr>
                    </a:p>
                  </a:txBody>
                  <a:tcPr>
                    <a:lnL w="38100" cap="flat" cmpd="sng" algn="ctr">
                      <a:noFill/>
                      <a:prstDash val="solid"/>
                      <a:round/>
                      <a:headEnd type="none" w="med" len="med"/>
                      <a:tailEnd type="none" w="med" len="med"/>
                    </a:lnL>
                    <a:lnR w="38100" cap="flat" cmpd="sng" algn="ctr">
                      <a:solidFill>
                        <a:srgbClr val="05B050"/>
                      </a:solidFill>
                      <a:prstDash val="solid"/>
                      <a:round/>
                      <a:headEnd type="none" w="med" len="med"/>
                      <a:tailEnd type="none" w="med" len="med"/>
                    </a:lnR>
                    <a:lnT w="38100" cap="flat" cmpd="sng" algn="ctr">
                      <a:solidFill>
                        <a:srgbClr val="05B050"/>
                      </a:solidFill>
                      <a:prstDash val="solid"/>
                      <a:round/>
                      <a:headEnd type="none" w="med" len="med"/>
                      <a:tailEnd type="none" w="med" len="med"/>
                    </a:lnT>
                    <a:lnB w="38100" cap="flat" cmpd="sng" algn="ctr">
                      <a:solidFill>
                        <a:srgbClr val="05B050"/>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839269294"/>
                  </a:ext>
                </a:extLst>
              </a:tr>
            </a:tbl>
          </a:graphicData>
        </a:graphic>
      </p:graphicFrame>
      <p:pic>
        <p:nvPicPr>
          <p:cNvPr id="20" name="Picture 19">
            <a:extLst>
              <a:ext uri="{FF2B5EF4-FFF2-40B4-BE49-F238E27FC236}">
                <a16:creationId xmlns:a16="http://schemas.microsoft.com/office/drawing/2014/main" id="{DB855478-94E8-B24A-5C7C-E678E34A369D}"/>
              </a:ext>
            </a:extLst>
          </p:cNvPr>
          <p:cNvPicPr/>
          <p:nvPr/>
        </p:nvPicPr>
        <p:blipFill>
          <a:blip r:embed="rId2" cstate="print">
            <a:extLst>
              <a:ext uri="{BEBA8EAE-BF5A-486C-A8C5-ECC9F3942E4B}">
                <a14:imgProps xmlns:a14="http://schemas.microsoft.com/office/drawing/2010/main">
                  <a14:imgLayer r:embed="rId3">
                    <a14:imgEffect>
                      <a14:backgroundRemoval t="4828" b="96552" l="3974" r="99338">
                        <a14:foregroundMark x1="8609" y1="48966" x2="78146" y2="17241"/>
                        <a14:foregroundMark x1="78146" y1="17241" x2="23179" y2="73793"/>
                        <a14:foregroundMark x1="23179" y1="73793" x2="9272" y2="53103"/>
                        <a14:foregroundMark x1="7947" y1="55862" x2="11921" y2="75862"/>
                        <a14:foregroundMark x1="15232" y1="80690" x2="66887" y2="88966"/>
                        <a14:foregroundMark x1="66887" y1="88276" x2="99338" y2="56552"/>
                        <a14:foregroundMark x1="92715" y1="57931" x2="33113" y2="5517"/>
                        <a14:foregroundMark x1="33113" y1="5517" x2="16556" y2="80000"/>
                        <a14:foregroundMark x1="25166" y1="91034" x2="65563" y2="93103"/>
                        <a14:foregroundMark x1="67550" y1="93103" x2="36424" y2="93793"/>
                        <a14:foregroundMark x1="46358" y1="91724" x2="60265" y2="94483"/>
                        <a14:foregroundMark x1="60265" y1="96552" x2="38411" y2="93793"/>
                        <a14:foregroundMark x1="7285" y1="55862" x2="47020" y2="6897"/>
                        <a14:foregroundMark x1="47020" y1="6207" x2="98013" y2="48276"/>
                        <a14:foregroundMark x1="62252" y1="11724" x2="64901" y2="12414"/>
                        <a14:foregroundMark x1="64901" y1="11724" x2="43046" y2="11724"/>
                        <a14:foregroundMark x1="33113" y1="11724" x2="7285" y2="44828"/>
                        <a14:foregroundMark x1="5960" y1="53103" x2="3974" y2="44828"/>
                        <a14:foregroundMark x1="52318" y1="4828" x2="68874" y2="6207"/>
                        <a14:foregroundMark x1="71523" y1="12414" x2="82119" y2="17931"/>
                      </a14:backgroundRemoval>
                    </a14:imgEffect>
                  </a14:imgLayer>
                </a14:imgProps>
              </a:ext>
              <a:ext uri="{28A0092B-C50C-407E-A947-70E740481C1C}">
                <a14:useLocalDpi xmlns:a14="http://schemas.microsoft.com/office/drawing/2010/main" val="0"/>
              </a:ext>
            </a:extLst>
          </a:blip>
          <a:stretch>
            <a:fillRect/>
          </a:stretch>
        </p:blipFill>
        <p:spPr>
          <a:xfrm>
            <a:off x="9925050" y="59308"/>
            <a:ext cx="628650" cy="604678"/>
          </a:xfrm>
          <a:prstGeom prst="rect">
            <a:avLst/>
          </a:prstGeom>
        </p:spPr>
      </p:pic>
      <p:graphicFrame>
        <p:nvGraphicFramePr>
          <p:cNvPr id="2" name="Table 1"/>
          <p:cNvGraphicFramePr>
            <a:graphicFrameLocks noGrp="1"/>
          </p:cNvGraphicFramePr>
          <p:nvPr>
            <p:extLst>
              <p:ext uri="{D42A27DB-BD31-4B8C-83A1-F6EECF244321}">
                <p14:modId xmlns:p14="http://schemas.microsoft.com/office/powerpoint/2010/main" val="1854306619"/>
              </p:ext>
            </p:extLst>
          </p:nvPr>
        </p:nvGraphicFramePr>
        <p:xfrm>
          <a:off x="71120" y="663988"/>
          <a:ext cx="5140960" cy="1645920"/>
        </p:xfrm>
        <a:graphic>
          <a:graphicData uri="http://schemas.openxmlformats.org/drawingml/2006/table">
            <a:tbl>
              <a:tblPr firstRow="1" bandRow="1">
                <a:tableStyleId>{93296810-A885-4BE3-A3E7-6D5BEEA58F35}</a:tableStyleId>
              </a:tblPr>
              <a:tblGrid>
                <a:gridCol w="5140960">
                  <a:extLst>
                    <a:ext uri="{9D8B030D-6E8A-4147-A177-3AD203B41FA5}">
                      <a16:colId xmlns:a16="http://schemas.microsoft.com/office/drawing/2014/main" val="178356283"/>
                    </a:ext>
                  </a:extLst>
                </a:gridCol>
              </a:tblGrid>
              <a:tr h="248163">
                <a:tc>
                  <a:txBody>
                    <a:bodyPr/>
                    <a:lstStyle/>
                    <a:p>
                      <a:r>
                        <a:rPr lang="en-GB" sz="1200" dirty="0"/>
                        <a:t>A Pharaoh's death</a:t>
                      </a:r>
                    </a:p>
                  </a:txBody>
                  <a:tcPr/>
                </a:tc>
                <a:extLst>
                  <a:ext uri="{0D108BD9-81ED-4DB2-BD59-A6C34878D82A}">
                    <a16:rowId xmlns:a16="http://schemas.microsoft.com/office/drawing/2014/main" val="1007839742"/>
                  </a:ext>
                </a:extLst>
              </a:tr>
              <a:tr h="1283907">
                <a:tc>
                  <a:txBody>
                    <a:bodyPr/>
                    <a:lstStyle/>
                    <a:p>
                      <a:pPr lvl="3"/>
                      <a:r>
                        <a:rPr lang="en-GB" sz="1200" dirty="0"/>
                        <a:t>The ancient Egyptians built the pyramids as resting places for the pharaohs. When a pharaoh died, priests would </a:t>
                      </a:r>
                      <a:r>
                        <a:rPr lang="en-GB" sz="1200" baseline="0" dirty="0"/>
                        <a:t> </a:t>
                      </a:r>
                      <a:r>
                        <a:rPr lang="en-GB" sz="1200" dirty="0"/>
                        <a:t>prepare their bodies with a process </a:t>
                      </a:r>
                      <a:r>
                        <a:rPr lang="en-GB" sz="1200" baseline="0" dirty="0"/>
                        <a:t> </a:t>
                      </a:r>
                      <a:r>
                        <a:rPr lang="en-GB" sz="1200" dirty="0"/>
                        <a:t>called mummification</a:t>
                      </a:r>
                      <a:r>
                        <a:rPr lang="en-GB" sz="1200" baseline="0" dirty="0"/>
                        <a:t>.</a:t>
                      </a:r>
                      <a:r>
                        <a:rPr lang="en-GB" sz="1200" dirty="0"/>
                        <a:t> </a:t>
                      </a:r>
                    </a:p>
                    <a:p>
                      <a:pPr lvl="0"/>
                      <a:r>
                        <a:rPr lang="en-GB" sz="1200" dirty="0"/>
                        <a:t>The pharaoh was then placed in a tomb, often under a pyramid, with their most </a:t>
                      </a:r>
                      <a:r>
                        <a:rPr lang="en-GB" sz="1200" baseline="0" dirty="0"/>
                        <a:t> </a:t>
                      </a:r>
                      <a:r>
                        <a:rPr lang="en-GB" sz="1200" dirty="0"/>
                        <a:t>treasured possessions. The ancient Egyptians believed that these treasures would help them in the afterlife.</a:t>
                      </a:r>
                    </a:p>
                  </a:txBody>
                  <a:tcPr/>
                </a:tc>
                <a:extLst>
                  <a:ext uri="{0D108BD9-81ED-4DB2-BD59-A6C34878D82A}">
                    <a16:rowId xmlns:a16="http://schemas.microsoft.com/office/drawing/2014/main" val="1204274776"/>
                  </a:ext>
                </a:extLst>
              </a:tr>
            </a:tbl>
          </a:graphicData>
        </a:graphic>
      </p:graphicFrame>
      <p:graphicFrame>
        <p:nvGraphicFramePr>
          <p:cNvPr id="10" name="Table 9"/>
          <p:cNvGraphicFramePr>
            <a:graphicFrameLocks noGrp="1"/>
          </p:cNvGraphicFramePr>
          <p:nvPr>
            <p:extLst>
              <p:ext uri="{D42A27DB-BD31-4B8C-83A1-F6EECF244321}">
                <p14:modId xmlns:p14="http://schemas.microsoft.com/office/powerpoint/2010/main" val="1963883378"/>
              </p:ext>
            </p:extLst>
          </p:nvPr>
        </p:nvGraphicFramePr>
        <p:xfrm>
          <a:off x="71120" y="2336153"/>
          <a:ext cx="10482584" cy="2468880"/>
        </p:xfrm>
        <a:graphic>
          <a:graphicData uri="http://schemas.openxmlformats.org/drawingml/2006/table">
            <a:tbl>
              <a:tblPr firstRow="1" bandRow="1">
                <a:tableStyleId>{93296810-A885-4BE3-A3E7-6D5BEEA58F35}</a:tableStyleId>
              </a:tblPr>
              <a:tblGrid>
                <a:gridCol w="1026160">
                  <a:extLst>
                    <a:ext uri="{9D8B030D-6E8A-4147-A177-3AD203B41FA5}">
                      <a16:colId xmlns:a16="http://schemas.microsoft.com/office/drawing/2014/main" val="178356283"/>
                    </a:ext>
                  </a:extLst>
                </a:gridCol>
                <a:gridCol w="1767840">
                  <a:extLst>
                    <a:ext uri="{9D8B030D-6E8A-4147-A177-3AD203B41FA5}">
                      <a16:colId xmlns:a16="http://schemas.microsoft.com/office/drawing/2014/main" val="2778401916"/>
                    </a:ext>
                  </a:extLst>
                </a:gridCol>
                <a:gridCol w="1117600">
                  <a:extLst>
                    <a:ext uri="{9D8B030D-6E8A-4147-A177-3AD203B41FA5}">
                      <a16:colId xmlns:a16="http://schemas.microsoft.com/office/drawing/2014/main" val="4110835888"/>
                    </a:ext>
                  </a:extLst>
                </a:gridCol>
                <a:gridCol w="1117600">
                  <a:extLst>
                    <a:ext uri="{9D8B030D-6E8A-4147-A177-3AD203B41FA5}">
                      <a16:colId xmlns:a16="http://schemas.microsoft.com/office/drawing/2014/main" val="2027873216"/>
                    </a:ext>
                  </a:extLst>
                </a:gridCol>
                <a:gridCol w="1300480">
                  <a:extLst>
                    <a:ext uri="{9D8B030D-6E8A-4147-A177-3AD203B41FA5}">
                      <a16:colId xmlns:a16="http://schemas.microsoft.com/office/drawing/2014/main" val="3974272198"/>
                    </a:ext>
                  </a:extLst>
                </a:gridCol>
                <a:gridCol w="4152904">
                  <a:extLst>
                    <a:ext uri="{9D8B030D-6E8A-4147-A177-3AD203B41FA5}">
                      <a16:colId xmlns:a16="http://schemas.microsoft.com/office/drawing/2014/main" val="3964535259"/>
                    </a:ext>
                  </a:extLst>
                </a:gridCol>
              </a:tblGrid>
              <a:tr h="240297">
                <a:tc gridSpan="6">
                  <a:txBody>
                    <a:bodyPr/>
                    <a:lstStyle/>
                    <a:p>
                      <a:r>
                        <a:rPr lang="en-GB" sz="1200" dirty="0"/>
                        <a:t>Mummification</a:t>
                      </a:r>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7839742"/>
                  </a:ext>
                </a:extLst>
              </a:tr>
              <a:tr h="234327">
                <a:tc gridSpan="6">
                  <a:txBody>
                    <a:bodyPr/>
                    <a:lstStyle/>
                    <a:p>
                      <a:pPr marL="0" marR="0" indent="0" algn="l" defTabSz="1007943" rtl="0" eaLnBrk="1" fontAlgn="auto" latinLnBrk="0" hangingPunct="1">
                        <a:lnSpc>
                          <a:spcPct val="100000"/>
                        </a:lnSpc>
                        <a:spcBef>
                          <a:spcPts val="0"/>
                        </a:spcBef>
                        <a:spcAft>
                          <a:spcPts val="0"/>
                        </a:spcAft>
                        <a:buClrTx/>
                        <a:buSzTx/>
                        <a:buFontTx/>
                        <a:buNone/>
                        <a:tabLst/>
                        <a:defRPr/>
                      </a:pPr>
                      <a:r>
                        <a:rPr lang="en-GB" sz="1200" dirty="0"/>
                        <a:t>The ancient Egyptians believed in preserving</a:t>
                      </a:r>
                      <a:r>
                        <a:rPr lang="en-GB" sz="1200" baseline="0" dirty="0"/>
                        <a:t> the body ready for the afterlife. The mummification process was a complicated one and took over 70 years.</a:t>
                      </a:r>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340526406"/>
                  </a:ext>
                </a:extLst>
              </a:tr>
              <a:tr h="1082869">
                <a:tc>
                  <a:txBody>
                    <a:bodyPr/>
                    <a:lstStyle/>
                    <a:p>
                      <a:pPr marL="0" marR="0" indent="0" algn="l" defTabSz="1007943" rtl="0" eaLnBrk="1" fontAlgn="auto" latinLnBrk="0" hangingPunct="1">
                        <a:lnSpc>
                          <a:spcPct val="100000"/>
                        </a:lnSpc>
                        <a:spcBef>
                          <a:spcPts val="0"/>
                        </a:spcBef>
                        <a:spcAft>
                          <a:spcPts val="0"/>
                        </a:spcAft>
                        <a:buClrTx/>
                        <a:buSzTx/>
                        <a:buFontTx/>
                        <a:buNone/>
                        <a:tabLst/>
                        <a:defRPr/>
                      </a:pPr>
                      <a:r>
                        <a:rPr lang="en-GB" sz="1200" baseline="0" dirty="0"/>
                        <a:t>The body was put on a table and it would be washed and purified.</a:t>
                      </a:r>
                    </a:p>
                  </a:txBody>
                  <a:tcPr/>
                </a:tc>
                <a:tc>
                  <a:txBody>
                    <a:bodyPr/>
                    <a:lstStyle/>
                    <a:p>
                      <a:pPr marL="0" marR="0" indent="0" algn="l" defTabSz="1007943" rtl="0" eaLnBrk="1" fontAlgn="auto" latinLnBrk="0" hangingPunct="1">
                        <a:lnSpc>
                          <a:spcPct val="100000"/>
                        </a:lnSpc>
                        <a:spcBef>
                          <a:spcPts val="0"/>
                        </a:spcBef>
                        <a:spcAft>
                          <a:spcPts val="0"/>
                        </a:spcAft>
                        <a:buClrTx/>
                        <a:buSzTx/>
                        <a:buFontTx/>
                        <a:buNone/>
                        <a:tabLst/>
                        <a:defRPr/>
                      </a:pPr>
                      <a:r>
                        <a:rPr lang="en-GB" sz="1200" baseline="0" dirty="0"/>
                        <a:t>They would then take out the organs, leaving only the heart. The brain would be taken out through the nose using a hook. Using obsidian, a cut would be made in lower body and organs removed by hand. </a:t>
                      </a:r>
                    </a:p>
                    <a:p>
                      <a:endParaRPr lang="en-GB" sz="1200" dirty="0"/>
                    </a:p>
                  </a:txBody>
                  <a:tcPr/>
                </a:tc>
                <a:tc>
                  <a:txBody>
                    <a:bodyPr/>
                    <a:lstStyle/>
                    <a:p>
                      <a:pPr marL="0" marR="0" indent="0" algn="l" defTabSz="1007943" rtl="0" eaLnBrk="1" fontAlgn="auto" latinLnBrk="0" hangingPunct="1">
                        <a:lnSpc>
                          <a:spcPct val="100000"/>
                        </a:lnSpc>
                        <a:spcBef>
                          <a:spcPts val="0"/>
                        </a:spcBef>
                        <a:spcAft>
                          <a:spcPts val="0"/>
                        </a:spcAft>
                        <a:buClrTx/>
                        <a:buSzTx/>
                        <a:buFontTx/>
                        <a:buNone/>
                        <a:tabLst/>
                        <a:defRPr/>
                      </a:pPr>
                      <a:r>
                        <a:rPr lang="en-GB" sz="1200" baseline="0" dirty="0"/>
                        <a:t>The body was filled with stuffing, such as sawdust before being paced in a bath of natron (a type of salt) to dry out. </a:t>
                      </a:r>
                    </a:p>
                    <a:p>
                      <a:endParaRPr lang="en-GB" sz="1200" dirty="0"/>
                    </a:p>
                  </a:txBody>
                  <a:tcPr/>
                </a:tc>
                <a:tc>
                  <a:txBody>
                    <a:bodyPr/>
                    <a:lstStyle/>
                    <a:p>
                      <a:pPr marL="0" marR="0" indent="0" algn="l" defTabSz="1007943" rtl="0" eaLnBrk="1" fontAlgn="auto" latinLnBrk="0" hangingPunct="1">
                        <a:lnSpc>
                          <a:spcPct val="100000"/>
                        </a:lnSpc>
                        <a:spcBef>
                          <a:spcPts val="0"/>
                        </a:spcBef>
                        <a:spcAft>
                          <a:spcPts val="0"/>
                        </a:spcAft>
                        <a:buClrTx/>
                        <a:buSzTx/>
                        <a:buFontTx/>
                        <a:buNone/>
                        <a:tabLst/>
                        <a:defRPr/>
                      </a:pPr>
                      <a:r>
                        <a:rPr lang="en-GB" sz="1200" baseline="0" dirty="0"/>
                        <a:t>Up to 200 metres of linen would be used to wrap the body. The body was then covered in a sheet called a shroud.</a:t>
                      </a:r>
                    </a:p>
                    <a:p>
                      <a:endParaRPr lang="en-GB" sz="1200" dirty="0"/>
                    </a:p>
                  </a:txBody>
                  <a:tcPr/>
                </a:tc>
                <a:tc>
                  <a:txBody>
                    <a:bodyPr/>
                    <a:lstStyle/>
                    <a:p>
                      <a:pPr marL="0" marR="0" indent="0" algn="l" defTabSz="1007943" rtl="0" eaLnBrk="1" fontAlgn="auto" latinLnBrk="0" hangingPunct="1">
                        <a:lnSpc>
                          <a:spcPct val="100000"/>
                        </a:lnSpc>
                        <a:spcBef>
                          <a:spcPts val="0"/>
                        </a:spcBef>
                        <a:spcAft>
                          <a:spcPts val="0"/>
                        </a:spcAft>
                        <a:buClrTx/>
                        <a:buSzTx/>
                        <a:buFontTx/>
                        <a:buNone/>
                        <a:tabLst/>
                        <a:defRPr/>
                      </a:pPr>
                      <a:r>
                        <a:rPr lang="en-GB" sz="1200" baseline="0" dirty="0"/>
                        <a:t>The body was placed in a large coffin called sarcophagus which was inside the tomb. </a:t>
                      </a:r>
                    </a:p>
                    <a:p>
                      <a:endParaRPr lang="en-GB" sz="1200" dirty="0"/>
                    </a:p>
                  </a:txBody>
                  <a:tcPr/>
                </a:tc>
                <a:tc>
                  <a:txBody>
                    <a:bodyPr/>
                    <a:lstStyle/>
                    <a:p>
                      <a:pPr marL="0" marR="0" indent="0" algn="l" defTabSz="1007943" rtl="0" eaLnBrk="1" fontAlgn="auto" latinLnBrk="0" hangingPunct="1">
                        <a:lnSpc>
                          <a:spcPct val="100000"/>
                        </a:lnSpc>
                        <a:spcBef>
                          <a:spcPts val="0"/>
                        </a:spcBef>
                        <a:spcAft>
                          <a:spcPts val="0"/>
                        </a:spcAft>
                        <a:buClrTx/>
                        <a:buSzTx/>
                        <a:buFontTx/>
                        <a:buNone/>
                        <a:tabLst/>
                        <a:defRPr/>
                      </a:pPr>
                      <a:r>
                        <a:rPr lang="en-GB" sz="1200" baseline="0" dirty="0"/>
                        <a:t>The organs which were moved where placed in jars called Canopic jars. The heads were carved in the shape of the four sons of Horus (an ancient Egyptian god). Each protected a different organ:</a:t>
                      </a:r>
                    </a:p>
                    <a:p>
                      <a:pPr marL="1511915" marR="0" lvl="3" indent="0" algn="l" defTabSz="1007943" rtl="0" eaLnBrk="1" fontAlgn="auto" latinLnBrk="0" hangingPunct="1">
                        <a:lnSpc>
                          <a:spcPct val="100000"/>
                        </a:lnSpc>
                        <a:spcBef>
                          <a:spcPts val="0"/>
                        </a:spcBef>
                        <a:spcAft>
                          <a:spcPts val="0"/>
                        </a:spcAft>
                        <a:buClrTx/>
                        <a:buSzTx/>
                        <a:buFontTx/>
                        <a:buNone/>
                        <a:tabLst/>
                        <a:defRPr/>
                      </a:pPr>
                      <a:r>
                        <a:rPr lang="en-GB" sz="1200" b="1" baseline="0" dirty="0" err="1"/>
                        <a:t>Duamate</a:t>
                      </a:r>
                      <a:r>
                        <a:rPr lang="en-GB" sz="1200" baseline="0" dirty="0"/>
                        <a:t>, with a jackal’s head protected the stomach.</a:t>
                      </a:r>
                    </a:p>
                    <a:p>
                      <a:pPr marL="1511915" marR="0" lvl="3" indent="0" algn="l" defTabSz="1007943" rtl="0" eaLnBrk="1" fontAlgn="auto" latinLnBrk="0" hangingPunct="1">
                        <a:lnSpc>
                          <a:spcPct val="100000"/>
                        </a:lnSpc>
                        <a:spcBef>
                          <a:spcPts val="0"/>
                        </a:spcBef>
                        <a:spcAft>
                          <a:spcPts val="0"/>
                        </a:spcAft>
                        <a:buClrTx/>
                        <a:buSzTx/>
                        <a:buFontTx/>
                        <a:buNone/>
                        <a:tabLst/>
                        <a:defRPr/>
                      </a:pPr>
                      <a:r>
                        <a:rPr lang="en-GB" sz="1200" b="1" baseline="0" dirty="0" err="1"/>
                        <a:t>Imsety</a:t>
                      </a:r>
                      <a:r>
                        <a:rPr lang="en-GB" sz="1200" baseline="0" dirty="0"/>
                        <a:t>, with a human head, guarded the liver.</a:t>
                      </a:r>
                    </a:p>
                    <a:p>
                      <a:pPr marL="0" marR="0" lvl="0" indent="0" algn="l" defTabSz="1007943" rtl="0" eaLnBrk="1" fontAlgn="auto" latinLnBrk="0" hangingPunct="1">
                        <a:lnSpc>
                          <a:spcPct val="100000"/>
                        </a:lnSpc>
                        <a:spcBef>
                          <a:spcPts val="0"/>
                        </a:spcBef>
                        <a:spcAft>
                          <a:spcPts val="0"/>
                        </a:spcAft>
                        <a:buClrTx/>
                        <a:buSzTx/>
                        <a:buFontTx/>
                        <a:buNone/>
                        <a:tabLst/>
                        <a:defRPr/>
                      </a:pPr>
                      <a:r>
                        <a:rPr lang="en-GB" sz="1200" b="1" baseline="0" dirty="0" err="1"/>
                        <a:t>Qebehsenuf</a:t>
                      </a:r>
                      <a:r>
                        <a:rPr lang="en-GB" sz="1200" baseline="0" dirty="0"/>
                        <a:t>, with a falcon’s head, protected the intestines.</a:t>
                      </a:r>
                    </a:p>
                    <a:p>
                      <a:pPr marL="0" marR="0" lvl="0" indent="0" algn="l" defTabSz="1007943" rtl="0" eaLnBrk="1" fontAlgn="auto" latinLnBrk="0" hangingPunct="1">
                        <a:lnSpc>
                          <a:spcPct val="100000"/>
                        </a:lnSpc>
                        <a:spcBef>
                          <a:spcPts val="0"/>
                        </a:spcBef>
                        <a:spcAft>
                          <a:spcPts val="0"/>
                        </a:spcAft>
                        <a:buClrTx/>
                        <a:buSzTx/>
                        <a:buFontTx/>
                        <a:buNone/>
                        <a:tabLst/>
                        <a:defRPr/>
                      </a:pPr>
                      <a:r>
                        <a:rPr lang="en-GB" sz="1200" b="1" baseline="0" dirty="0" err="1"/>
                        <a:t>Hapi</a:t>
                      </a:r>
                      <a:r>
                        <a:rPr lang="en-GB" sz="1200" baseline="0" dirty="0"/>
                        <a:t>, with a baboon head, protected the lungs.</a:t>
                      </a:r>
                    </a:p>
                  </a:txBody>
                  <a:tcPr/>
                </a:tc>
                <a:extLst>
                  <a:ext uri="{0D108BD9-81ED-4DB2-BD59-A6C34878D82A}">
                    <a16:rowId xmlns:a16="http://schemas.microsoft.com/office/drawing/2014/main" val="1204274776"/>
                  </a:ext>
                </a:extLst>
              </a:tr>
            </a:tbl>
          </a:graphicData>
        </a:graphic>
      </p:graphicFrame>
      <p:graphicFrame>
        <p:nvGraphicFramePr>
          <p:cNvPr id="11" name="Table 10"/>
          <p:cNvGraphicFramePr>
            <a:graphicFrameLocks noGrp="1"/>
          </p:cNvGraphicFramePr>
          <p:nvPr>
            <p:extLst>
              <p:ext uri="{D42A27DB-BD31-4B8C-83A1-F6EECF244321}">
                <p14:modId xmlns:p14="http://schemas.microsoft.com/office/powerpoint/2010/main" val="927172146"/>
              </p:ext>
            </p:extLst>
          </p:nvPr>
        </p:nvGraphicFramePr>
        <p:xfrm>
          <a:off x="5283200" y="663987"/>
          <a:ext cx="5270500" cy="1645920"/>
        </p:xfrm>
        <a:graphic>
          <a:graphicData uri="http://schemas.openxmlformats.org/drawingml/2006/table">
            <a:tbl>
              <a:tblPr firstRow="1" bandRow="1">
                <a:tableStyleId>{93296810-A885-4BE3-A3E7-6D5BEEA58F35}</a:tableStyleId>
              </a:tblPr>
              <a:tblGrid>
                <a:gridCol w="5270500">
                  <a:extLst>
                    <a:ext uri="{9D8B030D-6E8A-4147-A177-3AD203B41FA5}">
                      <a16:colId xmlns:a16="http://schemas.microsoft.com/office/drawing/2014/main" val="178356283"/>
                    </a:ext>
                  </a:extLst>
                </a:gridCol>
              </a:tblGrid>
              <a:tr h="266249">
                <a:tc>
                  <a:txBody>
                    <a:bodyPr/>
                    <a:lstStyle/>
                    <a:p>
                      <a:r>
                        <a:rPr lang="en-GB" sz="1200"/>
                        <a:t>Tutankhamun</a:t>
                      </a:r>
                      <a:r>
                        <a:rPr lang="en-GB" sz="1200" baseline="0"/>
                        <a:t> </a:t>
                      </a:r>
                      <a:endParaRPr lang="en-GB" sz="1200" dirty="0"/>
                    </a:p>
                  </a:txBody>
                  <a:tcPr/>
                </a:tc>
                <a:extLst>
                  <a:ext uri="{0D108BD9-81ED-4DB2-BD59-A6C34878D82A}">
                    <a16:rowId xmlns:a16="http://schemas.microsoft.com/office/drawing/2014/main" val="1007839742"/>
                  </a:ext>
                </a:extLst>
              </a:tr>
              <a:tr h="1257750">
                <a:tc>
                  <a:txBody>
                    <a:bodyPr/>
                    <a:lstStyle/>
                    <a:p>
                      <a:pPr lvl="2"/>
                      <a:r>
                        <a:rPr lang="en-GB" sz="1200" dirty="0"/>
                        <a:t>Tutankhamun was a pharaoh known more recently as the ‘boy king’ because he became pharaoh when he was 9 years old. His tomb was discovered by Howard Carter and his team in the Valley of the Kings in 1922. The discovery helped people to understand more about the Egyptians pharaohs</a:t>
                      </a:r>
                    </a:p>
                    <a:p>
                      <a:pPr lvl="2"/>
                      <a:endParaRPr lang="en-GB" sz="1200" dirty="0"/>
                    </a:p>
                    <a:p>
                      <a:pPr lvl="2"/>
                      <a:endParaRPr lang="en-GB" sz="1200" dirty="0"/>
                    </a:p>
                  </a:txBody>
                  <a:tcPr/>
                </a:tc>
                <a:extLst>
                  <a:ext uri="{0D108BD9-81ED-4DB2-BD59-A6C34878D82A}">
                    <a16:rowId xmlns:a16="http://schemas.microsoft.com/office/drawing/2014/main" val="1204274776"/>
                  </a:ext>
                </a:extLst>
              </a:tr>
            </a:tbl>
          </a:graphicData>
        </a:graphic>
      </p:graphicFrame>
      <p:pic>
        <p:nvPicPr>
          <p:cNvPr id="2050" name="Picture 2" descr="Photo Burial mask of the egyptian pharaoh Tutankhamun"/>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t="7088" b="7106"/>
          <a:stretch/>
        </p:blipFill>
        <p:spPr bwMode="auto">
          <a:xfrm>
            <a:off x="5354320" y="976856"/>
            <a:ext cx="944880" cy="1219201"/>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17"/>
          <p:cNvPicPr>
            <a:picLocks noChangeAspect="1"/>
          </p:cNvPicPr>
          <p:nvPr/>
        </p:nvPicPr>
        <p:blipFill>
          <a:blip r:embed="rId5"/>
          <a:stretch>
            <a:fillRect/>
          </a:stretch>
        </p:blipFill>
        <p:spPr>
          <a:xfrm>
            <a:off x="273526" y="1004950"/>
            <a:ext cx="1290320" cy="657107"/>
          </a:xfrm>
          <a:prstGeom prst="rect">
            <a:avLst/>
          </a:prstGeom>
        </p:spPr>
      </p:pic>
      <p:sp>
        <p:nvSpPr>
          <p:cNvPr id="6" name="AutoShape 4" descr="Canopic Jars: What Was Their Role in ..."/>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8" name="Picture 7"/>
          <p:cNvPicPr>
            <a:picLocks noChangeAspect="1"/>
          </p:cNvPicPr>
          <p:nvPr/>
        </p:nvPicPr>
        <p:blipFill>
          <a:blip r:embed="rId6"/>
          <a:stretch>
            <a:fillRect/>
          </a:stretch>
        </p:blipFill>
        <p:spPr>
          <a:xfrm>
            <a:off x="6522166" y="3710470"/>
            <a:ext cx="1269524" cy="705675"/>
          </a:xfrm>
          <a:prstGeom prst="rect">
            <a:avLst/>
          </a:prstGeom>
        </p:spPr>
      </p:pic>
      <p:pic>
        <p:nvPicPr>
          <p:cNvPr id="22" name="Picture 21"/>
          <p:cNvPicPr>
            <a:picLocks noChangeAspect="1"/>
          </p:cNvPicPr>
          <p:nvPr/>
        </p:nvPicPr>
        <p:blipFill>
          <a:blip r:embed="rId7"/>
          <a:stretch>
            <a:fillRect/>
          </a:stretch>
        </p:blipFill>
        <p:spPr>
          <a:xfrm>
            <a:off x="5181123" y="4063308"/>
            <a:ext cx="1118077" cy="455387"/>
          </a:xfrm>
          <a:prstGeom prst="rect">
            <a:avLst/>
          </a:prstGeom>
        </p:spPr>
      </p:pic>
      <p:pic>
        <p:nvPicPr>
          <p:cNvPr id="23" name="Picture 22"/>
          <p:cNvPicPr>
            <a:picLocks noChangeAspect="1"/>
          </p:cNvPicPr>
          <p:nvPr/>
        </p:nvPicPr>
        <p:blipFill>
          <a:blip r:embed="rId8"/>
          <a:stretch>
            <a:fillRect/>
          </a:stretch>
        </p:blipFill>
        <p:spPr>
          <a:xfrm>
            <a:off x="617696" y="5518757"/>
            <a:ext cx="701375" cy="1795946"/>
          </a:xfrm>
          <a:prstGeom prst="rect">
            <a:avLst/>
          </a:prstGeom>
        </p:spPr>
      </p:pic>
      <p:pic>
        <p:nvPicPr>
          <p:cNvPr id="24" name="Picture 23"/>
          <p:cNvPicPr>
            <a:picLocks noChangeAspect="1"/>
          </p:cNvPicPr>
          <p:nvPr/>
        </p:nvPicPr>
        <p:blipFill>
          <a:blip r:embed="rId9"/>
          <a:stretch>
            <a:fillRect/>
          </a:stretch>
        </p:blipFill>
        <p:spPr>
          <a:xfrm>
            <a:off x="3460737" y="5525377"/>
            <a:ext cx="1030126" cy="1830930"/>
          </a:xfrm>
          <a:prstGeom prst="rect">
            <a:avLst/>
          </a:prstGeom>
        </p:spPr>
      </p:pic>
      <p:pic>
        <p:nvPicPr>
          <p:cNvPr id="25" name="Picture 24"/>
          <p:cNvPicPr>
            <a:picLocks noChangeAspect="1"/>
          </p:cNvPicPr>
          <p:nvPr/>
        </p:nvPicPr>
        <p:blipFill>
          <a:blip r:embed="rId10"/>
          <a:stretch>
            <a:fillRect/>
          </a:stretch>
        </p:blipFill>
        <p:spPr>
          <a:xfrm>
            <a:off x="8681302" y="5525377"/>
            <a:ext cx="1256448" cy="1830930"/>
          </a:xfrm>
          <a:prstGeom prst="rect">
            <a:avLst/>
          </a:prstGeom>
        </p:spPr>
      </p:pic>
      <p:pic>
        <p:nvPicPr>
          <p:cNvPr id="26" name="Picture 25"/>
          <p:cNvPicPr>
            <a:picLocks noChangeAspect="1"/>
          </p:cNvPicPr>
          <p:nvPr/>
        </p:nvPicPr>
        <p:blipFill>
          <a:blip r:embed="rId11"/>
          <a:stretch>
            <a:fillRect/>
          </a:stretch>
        </p:blipFill>
        <p:spPr>
          <a:xfrm>
            <a:off x="7477529" y="5560837"/>
            <a:ext cx="1138028" cy="1795470"/>
          </a:xfrm>
          <a:prstGeom prst="rect">
            <a:avLst/>
          </a:prstGeom>
        </p:spPr>
      </p:pic>
      <p:pic>
        <p:nvPicPr>
          <p:cNvPr id="27" name="Picture 26"/>
          <p:cNvPicPr>
            <a:picLocks noChangeAspect="1"/>
          </p:cNvPicPr>
          <p:nvPr/>
        </p:nvPicPr>
        <p:blipFill>
          <a:blip r:embed="rId12"/>
          <a:stretch>
            <a:fillRect/>
          </a:stretch>
        </p:blipFill>
        <p:spPr>
          <a:xfrm>
            <a:off x="6245027" y="5559388"/>
            <a:ext cx="1166757" cy="1801872"/>
          </a:xfrm>
          <a:prstGeom prst="rect">
            <a:avLst/>
          </a:prstGeom>
        </p:spPr>
      </p:pic>
      <p:pic>
        <p:nvPicPr>
          <p:cNvPr id="28" name="Picture 27"/>
          <p:cNvPicPr>
            <a:picLocks noChangeAspect="1"/>
          </p:cNvPicPr>
          <p:nvPr/>
        </p:nvPicPr>
        <p:blipFill>
          <a:blip r:embed="rId13"/>
          <a:stretch>
            <a:fillRect/>
          </a:stretch>
        </p:blipFill>
        <p:spPr>
          <a:xfrm>
            <a:off x="5493848" y="5518757"/>
            <a:ext cx="685435" cy="1837550"/>
          </a:xfrm>
          <a:prstGeom prst="rect">
            <a:avLst/>
          </a:prstGeom>
        </p:spPr>
      </p:pic>
      <p:pic>
        <p:nvPicPr>
          <p:cNvPr id="29" name="Picture 28"/>
          <p:cNvPicPr>
            <a:picLocks noChangeAspect="1"/>
          </p:cNvPicPr>
          <p:nvPr/>
        </p:nvPicPr>
        <p:blipFill>
          <a:blip r:embed="rId14"/>
          <a:stretch>
            <a:fillRect/>
          </a:stretch>
        </p:blipFill>
        <p:spPr>
          <a:xfrm>
            <a:off x="4561109" y="5566043"/>
            <a:ext cx="879397" cy="1794835"/>
          </a:xfrm>
          <a:prstGeom prst="rect">
            <a:avLst/>
          </a:prstGeom>
        </p:spPr>
      </p:pic>
      <p:pic>
        <p:nvPicPr>
          <p:cNvPr id="30" name="Picture 29"/>
          <p:cNvPicPr>
            <a:picLocks noChangeAspect="1"/>
          </p:cNvPicPr>
          <p:nvPr/>
        </p:nvPicPr>
        <p:blipFill>
          <a:blip r:embed="rId15"/>
          <a:stretch>
            <a:fillRect/>
          </a:stretch>
        </p:blipFill>
        <p:spPr>
          <a:xfrm>
            <a:off x="2465766" y="5525377"/>
            <a:ext cx="940996" cy="1830930"/>
          </a:xfrm>
          <a:prstGeom prst="rect">
            <a:avLst/>
          </a:prstGeom>
        </p:spPr>
      </p:pic>
      <p:pic>
        <p:nvPicPr>
          <p:cNvPr id="31" name="Picture 30"/>
          <p:cNvPicPr>
            <a:picLocks noChangeAspect="1"/>
          </p:cNvPicPr>
          <p:nvPr/>
        </p:nvPicPr>
        <p:blipFill>
          <a:blip r:embed="rId16"/>
          <a:stretch>
            <a:fillRect/>
          </a:stretch>
        </p:blipFill>
        <p:spPr>
          <a:xfrm>
            <a:off x="1375748" y="5568328"/>
            <a:ext cx="1036044" cy="1746375"/>
          </a:xfrm>
          <a:prstGeom prst="rect">
            <a:avLst/>
          </a:prstGeom>
        </p:spPr>
      </p:pic>
    </p:spTree>
    <p:extLst>
      <p:ext uri="{BB962C8B-B14F-4D97-AF65-F5344CB8AC3E}">
        <p14:creationId xmlns:p14="http://schemas.microsoft.com/office/powerpoint/2010/main" val="3840890878"/>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4282</TotalTime>
  <Words>917</Words>
  <Application>Microsoft Office PowerPoint</Application>
  <PresentationFormat>Custom</PresentationFormat>
  <Paragraphs>71</Paragraphs>
  <Slides>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vt:i4>
      </vt:variant>
    </vt:vector>
  </HeadingPairs>
  <TitlesOfParts>
    <vt:vector size="7" baseType="lpstr">
      <vt:lpstr>Aptos</vt:lpstr>
      <vt:lpstr>Arial</vt:lpstr>
      <vt:lpstr>Calibri</vt:lpstr>
      <vt:lpstr>Calibri Light</vt:lpstr>
      <vt:lpstr>Office Theme</vt:lpstr>
      <vt:lpstr>PowerPoint Presentation</vt:lpstr>
      <vt:lpstr>PowerPoint Presentation</vt:lpstr>
    </vt:vector>
  </TitlesOfParts>
  <Company>Langshott Primary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Rebeka Miah</dc:creator>
  <cp:lastModifiedBy>Lisa Ashby</cp:lastModifiedBy>
  <cp:revision>74</cp:revision>
  <cp:lastPrinted>2024-03-27T09:38:56Z</cp:lastPrinted>
  <dcterms:created xsi:type="dcterms:W3CDTF">2023-11-14T15:55:26Z</dcterms:created>
  <dcterms:modified xsi:type="dcterms:W3CDTF">2026-04-15T07:23:01Z</dcterms:modified>
</cp:coreProperties>
</file>