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3" r:id="rId3"/>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DDC83"/>
    <a:srgbClr val="71AD47"/>
    <a:srgbClr val="D6E3D0"/>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varScale="1">
        <p:scale>
          <a:sx n="80" d="100"/>
          <a:sy n="80" d="100"/>
        </p:scale>
        <p:origin x="1022"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10/12/2024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10/12/2024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10/12/2024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10/12/2024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3304774854"/>
              </p:ext>
            </p:extLst>
          </p:nvPr>
        </p:nvGraphicFramePr>
        <p:xfrm>
          <a:off x="5791735" y="634324"/>
          <a:ext cx="4839860" cy="7071360"/>
        </p:xfrm>
        <a:graphic>
          <a:graphicData uri="http://schemas.openxmlformats.org/drawingml/2006/table">
            <a:tbl>
              <a:tblPr firstRow="1" bandRow="1">
                <a:tableStyleId>{93296810-A885-4BE3-A3E7-6D5BEEA58F35}</a:tableStyleId>
              </a:tblPr>
              <a:tblGrid>
                <a:gridCol w="935761">
                  <a:extLst>
                    <a:ext uri="{9D8B030D-6E8A-4147-A177-3AD203B41FA5}">
                      <a16:colId xmlns:a16="http://schemas.microsoft.com/office/drawing/2014/main" val="1630223619"/>
                    </a:ext>
                  </a:extLst>
                </a:gridCol>
                <a:gridCol w="3904099">
                  <a:extLst>
                    <a:ext uri="{9D8B030D-6E8A-4147-A177-3AD203B41FA5}">
                      <a16:colId xmlns:a16="http://schemas.microsoft.com/office/drawing/2014/main" val="1922709769"/>
                    </a:ext>
                  </a:extLst>
                </a:gridCol>
              </a:tblGrid>
              <a:tr h="0">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0">
                <a:tc>
                  <a:txBody>
                    <a:bodyPr/>
                    <a:lstStyle/>
                    <a:p>
                      <a:r>
                        <a:rPr lang="en-GB" sz="1000" kern="1200" dirty="0" smtClean="0">
                          <a:solidFill>
                            <a:schemeClr val="dk1"/>
                          </a:solidFill>
                          <a:effectLst/>
                          <a:latin typeface="+mn-lt"/>
                          <a:ea typeface="+mn-ea"/>
                          <a:cs typeface="+mn-cs"/>
                        </a:rPr>
                        <a:t>atonement</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effectLst/>
                          <a:latin typeface="+mn-lt"/>
                          <a:ea typeface="+mn-ea"/>
                          <a:cs typeface="+mn-cs"/>
                        </a:rPr>
                        <a:t>noun</a:t>
                      </a:r>
                      <a:r>
                        <a:rPr lang="en-GB" sz="1000" kern="1200" dirty="0" smtClean="0">
                          <a:solidFill>
                            <a:schemeClr val="dk1"/>
                          </a:solidFill>
                          <a:effectLst/>
                          <a:latin typeface="+mn-lt"/>
                          <a:ea typeface="+mn-ea"/>
                          <a:cs typeface="+mn-cs"/>
                        </a:rPr>
                        <a:t>. the action of making amends for a wrong or injury, especially in a religious sense, such as Jesus’ sacrifice to take away sin.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3743771"/>
                  </a:ext>
                </a:extLst>
              </a:tr>
              <a:tr h="0">
                <a:tc>
                  <a:txBody>
                    <a:bodyPr/>
                    <a:lstStyle/>
                    <a:p>
                      <a:r>
                        <a:rPr lang="en-GB" sz="1000" kern="1200" dirty="0" smtClean="0">
                          <a:solidFill>
                            <a:schemeClr val="dk1"/>
                          </a:solidFill>
                          <a:effectLst/>
                          <a:latin typeface="+mn-lt"/>
                          <a:ea typeface="+mn-ea"/>
                          <a:cs typeface="+mn-cs"/>
                        </a:rPr>
                        <a:t>bread</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effectLst/>
                          <a:latin typeface="+mn-lt"/>
                          <a:ea typeface="+mn-ea"/>
                          <a:cs typeface="+mn-cs"/>
                        </a:rPr>
                        <a:t>noun</a:t>
                      </a:r>
                      <a:r>
                        <a:rPr lang="en-GB" sz="1000" kern="1200" dirty="0" smtClean="0">
                          <a:solidFill>
                            <a:schemeClr val="dk1"/>
                          </a:solidFill>
                          <a:effectLst/>
                          <a:latin typeface="+mn-lt"/>
                          <a:ea typeface="+mn-ea"/>
                          <a:cs typeface="+mn-cs"/>
                        </a:rPr>
                        <a:t>. a food made from flour, water, and yeast, often used in religious contexts like communion to represent the body of Jesus.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99902591"/>
                  </a:ext>
                </a:extLst>
              </a:tr>
              <a:tr h="165776">
                <a:tc>
                  <a:txBody>
                    <a:bodyPr/>
                    <a:lstStyle/>
                    <a:p>
                      <a:r>
                        <a:rPr lang="en-GB" sz="1000" kern="1200" dirty="0" smtClean="0">
                          <a:solidFill>
                            <a:schemeClr val="dk1"/>
                          </a:solidFill>
                          <a:effectLst/>
                          <a:latin typeface="+mn-lt"/>
                          <a:ea typeface="+mn-ea"/>
                          <a:cs typeface="+mn-cs"/>
                        </a:rPr>
                        <a:t>Communion</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effectLst/>
                          <a:latin typeface="+mn-lt"/>
                          <a:ea typeface="+mn-ea"/>
                          <a:cs typeface="+mn-cs"/>
                        </a:rPr>
                        <a:t>noun</a:t>
                      </a:r>
                      <a:r>
                        <a:rPr lang="en-GB" sz="1000" kern="1200" dirty="0" smtClean="0">
                          <a:solidFill>
                            <a:schemeClr val="dk1"/>
                          </a:solidFill>
                          <a:effectLst/>
                          <a:latin typeface="+mn-lt"/>
                          <a:ea typeface="+mn-ea"/>
                          <a:cs typeface="+mn-cs"/>
                        </a:rPr>
                        <a:t>. a</a:t>
                      </a:r>
                      <a:r>
                        <a:rPr lang="en-GB" sz="1000" kern="1200" baseline="0" dirty="0" smtClean="0">
                          <a:solidFill>
                            <a:schemeClr val="dk1"/>
                          </a:solidFill>
                          <a:effectLst/>
                          <a:latin typeface="+mn-lt"/>
                          <a:ea typeface="+mn-ea"/>
                          <a:cs typeface="+mn-cs"/>
                        </a:rPr>
                        <a:t> </a:t>
                      </a:r>
                      <a:r>
                        <a:rPr lang="en-GB" sz="1000" kern="1200" dirty="0" smtClean="0">
                          <a:solidFill>
                            <a:schemeClr val="dk1"/>
                          </a:solidFill>
                          <a:effectLst/>
                          <a:latin typeface="+mn-lt"/>
                          <a:ea typeface="+mn-ea"/>
                          <a:cs typeface="+mn-cs"/>
                        </a:rPr>
                        <a:t>Christian ceremony where bread and wine are eaten to remember Jesus' sacrifice. It also means a shared experience with others.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63338563"/>
                  </a:ext>
                </a:extLst>
              </a:tr>
              <a:tr h="0">
                <a:tc>
                  <a:txBody>
                    <a:bodyPr/>
                    <a:lstStyle/>
                    <a:p>
                      <a:r>
                        <a:rPr lang="en-GB" sz="1000" kern="1200" dirty="0" smtClean="0">
                          <a:solidFill>
                            <a:schemeClr val="dk1"/>
                          </a:solidFill>
                          <a:effectLst/>
                          <a:latin typeface="+mn-lt"/>
                          <a:ea typeface="+mn-ea"/>
                          <a:cs typeface="+mn-cs"/>
                        </a:rPr>
                        <a:t>forgiveness</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effectLst/>
                          <a:latin typeface="+mn-lt"/>
                          <a:ea typeface="+mn-ea"/>
                          <a:cs typeface="+mn-cs"/>
                        </a:rPr>
                        <a:t>noun</a:t>
                      </a:r>
                      <a:r>
                        <a:rPr lang="en-GB" sz="1000" kern="1200" dirty="0" smtClean="0">
                          <a:solidFill>
                            <a:schemeClr val="dk1"/>
                          </a:solidFill>
                          <a:effectLst/>
                          <a:latin typeface="+mn-lt"/>
                          <a:ea typeface="+mn-ea"/>
                          <a:cs typeface="+mn-cs"/>
                        </a:rPr>
                        <a:t>. the act of pardoning someone for a mistake or wrongdoing, particularly important in Christian teachings.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58339868"/>
                  </a:ext>
                </a:extLst>
              </a:tr>
              <a:tr h="0">
                <a:tc>
                  <a:txBody>
                    <a:bodyPr/>
                    <a:lstStyle/>
                    <a:p>
                      <a:r>
                        <a:rPr lang="en-GB" sz="1000" kern="1200" dirty="0" smtClean="0">
                          <a:solidFill>
                            <a:schemeClr val="dk1"/>
                          </a:solidFill>
                          <a:effectLst/>
                          <a:latin typeface="+mn-lt"/>
                          <a:ea typeface="+mn-ea"/>
                          <a:cs typeface="+mn-cs"/>
                        </a:rPr>
                        <a:t>love</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effectLst/>
                          <a:latin typeface="+mn-lt"/>
                          <a:ea typeface="+mn-ea"/>
                          <a:cs typeface="+mn-cs"/>
                        </a:rPr>
                        <a:t>noun</a:t>
                      </a:r>
                      <a:r>
                        <a:rPr lang="en-GB" sz="1000" kern="1200" dirty="0" smtClean="0">
                          <a:solidFill>
                            <a:schemeClr val="dk1"/>
                          </a:solidFill>
                          <a:effectLst/>
                          <a:latin typeface="+mn-lt"/>
                          <a:ea typeface="+mn-ea"/>
                          <a:cs typeface="+mn-cs"/>
                        </a:rPr>
                        <a:t>. a strong feeling of care and affection. In Christianity, love is often seen as central to the way people should treat each other.</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87510914"/>
                  </a:ext>
                </a:extLst>
              </a:tr>
              <a:tr h="0">
                <a:tc>
                  <a:txBody>
                    <a:bodyPr/>
                    <a:lstStyle/>
                    <a:p>
                      <a:r>
                        <a:rPr lang="en-GB" sz="1000" kern="1200" dirty="0" smtClean="0">
                          <a:solidFill>
                            <a:schemeClr val="dk1"/>
                          </a:solidFill>
                          <a:effectLst/>
                          <a:latin typeface="+mn-lt"/>
                          <a:ea typeface="+mn-ea"/>
                          <a:cs typeface="+mn-cs"/>
                        </a:rPr>
                        <a:t>new agreement</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kern="1200" dirty="0" smtClean="0">
                          <a:solidFill>
                            <a:schemeClr val="dk1"/>
                          </a:solidFill>
                          <a:effectLst/>
                          <a:latin typeface="+mn-lt"/>
                          <a:ea typeface="+mn-ea"/>
                          <a:cs typeface="+mn-cs"/>
                        </a:rPr>
                        <a:t>noun phrase. </a:t>
                      </a:r>
                      <a:r>
                        <a:rPr lang="en-GB" sz="1000" kern="1200" dirty="0" smtClean="0">
                          <a:solidFill>
                            <a:schemeClr val="dk1"/>
                          </a:solidFill>
                          <a:effectLst/>
                          <a:latin typeface="+mn-lt"/>
                          <a:ea typeface="+mn-ea"/>
                          <a:cs typeface="+mn-cs"/>
                        </a:rPr>
                        <a:t>A promise or covenant, often referring to the New Covenant made by Jesus, where God promises forgiveness and a close relationship with believers.</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42612534"/>
                  </a:ext>
                </a:extLst>
              </a:tr>
              <a:tr h="0">
                <a:tc>
                  <a:txBody>
                    <a:bodyPr/>
                    <a:lstStyle/>
                    <a:p>
                      <a:r>
                        <a:rPr lang="en-GB" sz="1000" kern="1200" dirty="0" smtClean="0">
                          <a:solidFill>
                            <a:schemeClr val="dk1"/>
                          </a:solidFill>
                          <a:effectLst/>
                          <a:latin typeface="+mn-lt"/>
                          <a:ea typeface="+mn-ea"/>
                          <a:cs typeface="+mn-cs"/>
                        </a:rPr>
                        <a:t>Passover</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kern="1200" dirty="0" smtClean="0">
                          <a:solidFill>
                            <a:schemeClr val="dk1"/>
                          </a:solidFill>
                          <a:effectLst/>
                          <a:latin typeface="+mn-lt"/>
                          <a:ea typeface="+mn-ea"/>
                          <a:cs typeface="+mn-cs"/>
                        </a:rPr>
                        <a:t>noun</a:t>
                      </a:r>
                      <a:r>
                        <a:rPr lang="en-GB" sz="1000" kern="1200" dirty="0" smtClean="0">
                          <a:solidFill>
                            <a:schemeClr val="dk1"/>
                          </a:solidFill>
                          <a:effectLst/>
                          <a:latin typeface="+mn-lt"/>
                          <a:ea typeface="+mn-ea"/>
                          <a:cs typeface="+mn-cs"/>
                        </a:rPr>
                        <a:t>. a</a:t>
                      </a:r>
                      <a:r>
                        <a:rPr lang="en-GB" sz="1000" kern="1200" baseline="0" dirty="0" smtClean="0">
                          <a:solidFill>
                            <a:schemeClr val="dk1"/>
                          </a:solidFill>
                          <a:effectLst/>
                          <a:latin typeface="+mn-lt"/>
                          <a:ea typeface="+mn-ea"/>
                          <a:cs typeface="+mn-cs"/>
                        </a:rPr>
                        <a:t> </a:t>
                      </a:r>
                      <a:r>
                        <a:rPr lang="en-GB" sz="1000" kern="1200" dirty="0" smtClean="0">
                          <a:solidFill>
                            <a:schemeClr val="dk1"/>
                          </a:solidFill>
                          <a:effectLst/>
                          <a:latin typeface="+mn-lt"/>
                          <a:ea typeface="+mn-ea"/>
                          <a:cs typeface="+mn-cs"/>
                        </a:rPr>
                        <a:t>Jewish festival celebrating the Israelites' escape from Egypt, during which they remember the angel "passing over" their homes.</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39670696"/>
                  </a:ext>
                </a:extLst>
              </a:tr>
              <a:tr h="165776">
                <a:tc>
                  <a:txBody>
                    <a:bodyPr/>
                    <a:lstStyle/>
                    <a:p>
                      <a:r>
                        <a:rPr lang="en-GB" sz="1000" kern="1200" dirty="0" smtClean="0">
                          <a:solidFill>
                            <a:schemeClr val="dk1"/>
                          </a:solidFill>
                          <a:effectLst/>
                          <a:latin typeface="+mn-lt"/>
                          <a:ea typeface="+mn-ea"/>
                          <a:cs typeface="+mn-cs"/>
                        </a:rPr>
                        <a:t>prayer</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effectLst/>
                          <a:latin typeface="+mn-lt"/>
                          <a:ea typeface="+mn-ea"/>
                          <a:cs typeface="+mn-cs"/>
                        </a:rPr>
                        <a:t>noun</a:t>
                      </a:r>
                      <a:r>
                        <a:rPr lang="en-GB" sz="1000" kern="1200" dirty="0" smtClean="0">
                          <a:solidFill>
                            <a:schemeClr val="dk1"/>
                          </a:solidFill>
                          <a:effectLst/>
                          <a:latin typeface="+mn-lt"/>
                          <a:ea typeface="+mn-ea"/>
                          <a:cs typeface="+mn-cs"/>
                        </a:rPr>
                        <a:t>. a way of communicating with God, either silently or out loud, often asking for help or giving thanks.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21946835"/>
                  </a:ext>
                </a:extLst>
              </a:tr>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smtClean="0">
                          <a:solidFill>
                            <a:schemeClr val="dk1"/>
                          </a:solidFill>
                          <a:effectLst/>
                          <a:latin typeface="+mn-lt"/>
                          <a:ea typeface="+mn-ea"/>
                          <a:cs typeface="+mn-cs"/>
                        </a:rPr>
                        <a:t>remember</a:t>
                      </a:r>
                      <a:endParaRPr lang="en-GB" sz="1000" kern="1200" dirty="0" smtClean="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effectLst/>
                          <a:latin typeface="+mn-lt"/>
                          <a:ea typeface="+mn-ea"/>
                          <a:cs typeface="+mn-cs"/>
                        </a:rPr>
                        <a:t>verb</a:t>
                      </a:r>
                      <a:r>
                        <a:rPr lang="en-GB" sz="1000" kern="1200" dirty="0" smtClean="0">
                          <a:solidFill>
                            <a:schemeClr val="dk1"/>
                          </a:solidFill>
                          <a:effectLst/>
                          <a:latin typeface="+mn-lt"/>
                          <a:ea typeface="+mn-ea"/>
                          <a:cs typeface="+mn-cs"/>
                        </a:rPr>
                        <a:t>. to bring to mind or think of something or someone from the past, often used in a religious sense, like remembering Jesus during communion.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06427508"/>
                  </a:ext>
                </a:extLst>
              </a:tr>
              <a:tr h="274222">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smtClean="0">
                          <a:solidFill>
                            <a:schemeClr val="dk1"/>
                          </a:solidFill>
                          <a:effectLst/>
                          <a:latin typeface="+mn-lt"/>
                          <a:ea typeface="+mn-ea"/>
                          <a:cs typeface="+mn-cs"/>
                        </a:rPr>
                        <a:t>remind</a:t>
                      </a:r>
                      <a:endParaRPr lang="en-GB" sz="1000" kern="1200" dirty="0" smtClean="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kern="1200" dirty="0" smtClean="0">
                          <a:solidFill>
                            <a:schemeClr val="dk1"/>
                          </a:solidFill>
                          <a:effectLst/>
                          <a:latin typeface="+mn-lt"/>
                          <a:ea typeface="+mn-ea"/>
                          <a:cs typeface="+mn-cs"/>
                        </a:rPr>
                        <a:t>verb</a:t>
                      </a:r>
                      <a:r>
                        <a:rPr lang="en-GB" sz="1000" kern="1200" dirty="0" smtClean="0">
                          <a:solidFill>
                            <a:schemeClr val="dk1"/>
                          </a:solidFill>
                          <a:effectLst/>
                          <a:latin typeface="+mn-lt"/>
                          <a:ea typeface="+mn-ea"/>
                          <a:cs typeface="+mn-cs"/>
                        </a:rPr>
                        <a:t>. to help someone recall or bring attention back to something they should remember, often used in a religious context to remind believers of important teachings or events.</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014470709"/>
                  </a:ext>
                </a:extLst>
              </a:tr>
              <a:tr h="323850">
                <a:tc>
                  <a:txBody>
                    <a:bodyPr/>
                    <a:lstStyle/>
                    <a:p>
                      <a:r>
                        <a:rPr lang="en-GB" sz="1000" kern="1200" dirty="0" smtClean="0">
                          <a:solidFill>
                            <a:schemeClr val="dk1"/>
                          </a:solidFill>
                          <a:effectLst/>
                          <a:latin typeface="+mn-lt"/>
                          <a:ea typeface="+mn-ea"/>
                          <a:cs typeface="+mn-cs"/>
                        </a:rPr>
                        <a:t>sacrament</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effectLst/>
                          <a:latin typeface="+mn-lt"/>
                          <a:ea typeface="+mn-ea"/>
                          <a:cs typeface="+mn-cs"/>
                        </a:rPr>
                        <a:t>noun</a:t>
                      </a:r>
                      <a:r>
                        <a:rPr lang="en-GB" sz="1000" kern="1200" dirty="0" smtClean="0">
                          <a:solidFill>
                            <a:schemeClr val="dk1"/>
                          </a:solidFill>
                          <a:effectLst/>
                          <a:latin typeface="+mn-lt"/>
                          <a:ea typeface="+mn-ea"/>
                          <a:cs typeface="+mn-cs"/>
                        </a:rPr>
                        <a:t>. a</a:t>
                      </a:r>
                      <a:r>
                        <a:rPr lang="en-GB" sz="1000" kern="1200" baseline="0" dirty="0" smtClean="0">
                          <a:solidFill>
                            <a:schemeClr val="dk1"/>
                          </a:solidFill>
                          <a:effectLst/>
                          <a:latin typeface="+mn-lt"/>
                          <a:ea typeface="+mn-ea"/>
                          <a:cs typeface="+mn-cs"/>
                        </a:rPr>
                        <a:t> </a:t>
                      </a:r>
                      <a:r>
                        <a:rPr lang="en-GB" sz="1000" kern="1200" dirty="0" smtClean="0">
                          <a:solidFill>
                            <a:schemeClr val="dk1"/>
                          </a:solidFill>
                          <a:effectLst/>
                          <a:latin typeface="+mn-lt"/>
                          <a:ea typeface="+mn-ea"/>
                          <a:cs typeface="+mn-cs"/>
                        </a:rPr>
                        <a:t>religious ceremony or act, such as communion or baptism, that is seen as a sign of God's grace.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41020156"/>
                  </a:ext>
                </a:extLst>
              </a:tr>
              <a:tr h="323850">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kern="1200" dirty="0" smtClean="0">
                          <a:solidFill>
                            <a:schemeClr val="dk1"/>
                          </a:solidFill>
                          <a:effectLst/>
                          <a:latin typeface="+mn-lt"/>
                          <a:ea typeface="+mn-ea"/>
                          <a:cs typeface="+mn-cs"/>
                        </a:rPr>
                        <a:t>service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kern="1200" dirty="0" smtClean="0">
                          <a:solidFill>
                            <a:schemeClr val="dk1"/>
                          </a:solidFill>
                          <a:effectLst/>
                          <a:latin typeface="+mn-lt"/>
                          <a:ea typeface="+mn-ea"/>
                          <a:cs typeface="+mn-cs"/>
                        </a:rPr>
                        <a:t>noun</a:t>
                      </a:r>
                      <a:r>
                        <a:rPr lang="en-GB" sz="1000" kern="1200" dirty="0" smtClean="0">
                          <a:solidFill>
                            <a:schemeClr val="dk1"/>
                          </a:solidFill>
                          <a:effectLst/>
                          <a:latin typeface="+mn-lt"/>
                          <a:ea typeface="+mn-ea"/>
                          <a:cs typeface="+mn-cs"/>
                        </a:rPr>
                        <a:t>. an act of helping others, or a formal gathering for worship in church.</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55651475"/>
                  </a:ext>
                </a:extLst>
              </a:tr>
              <a:tr h="323850">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kern="1200" dirty="0" smtClean="0">
                          <a:solidFill>
                            <a:schemeClr val="dk1"/>
                          </a:solidFill>
                          <a:effectLst/>
                          <a:latin typeface="+mn-lt"/>
                          <a:ea typeface="+mn-ea"/>
                          <a:cs typeface="+mn-cs"/>
                        </a:rPr>
                        <a:t>share</a:t>
                      </a:r>
                      <a:endParaRPr lang="en-GB" sz="1000" kern="1200" dirty="0" smtClean="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effectLst/>
                          <a:latin typeface="+mn-lt"/>
                          <a:ea typeface="+mn-ea"/>
                          <a:cs typeface="+mn-cs"/>
                        </a:rPr>
                        <a:t>verb</a:t>
                      </a:r>
                      <a:r>
                        <a:rPr lang="en-GB" sz="1000" kern="1200" dirty="0" smtClean="0">
                          <a:solidFill>
                            <a:schemeClr val="dk1"/>
                          </a:solidFill>
                          <a:effectLst/>
                          <a:latin typeface="+mn-lt"/>
                          <a:ea typeface="+mn-ea"/>
                          <a:cs typeface="+mn-cs"/>
                        </a:rPr>
                        <a:t>. </a:t>
                      </a:r>
                      <a:r>
                        <a:rPr lang="en-GB" sz="1000" kern="1200" baseline="0" dirty="0" smtClean="0">
                          <a:solidFill>
                            <a:schemeClr val="dk1"/>
                          </a:solidFill>
                          <a:effectLst/>
                          <a:latin typeface="+mn-lt"/>
                          <a:ea typeface="+mn-ea"/>
                          <a:cs typeface="+mn-cs"/>
                        </a:rPr>
                        <a:t> t</a:t>
                      </a:r>
                      <a:r>
                        <a:rPr lang="en-GB" sz="1000" kern="1200" dirty="0" smtClean="0">
                          <a:solidFill>
                            <a:schemeClr val="dk1"/>
                          </a:solidFill>
                          <a:effectLst/>
                          <a:latin typeface="+mn-lt"/>
                          <a:ea typeface="+mn-ea"/>
                          <a:cs typeface="+mn-cs"/>
                        </a:rPr>
                        <a:t>he act of dividing something and giving a part to others, often an important idea in religious teachings about community and generosity.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08120545"/>
                  </a:ext>
                </a:extLst>
              </a:tr>
              <a:tr h="0">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kern="1200" dirty="0" smtClean="0">
                          <a:solidFill>
                            <a:schemeClr val="dk1"/>
                          </a:solidFill>
                          <a:effectLst/>
                          <a:latin typeface="+mn-lt"/>
                          <a:ea typeface="+mn-ea"/>
                          <a:cs typeface="+mn-cs"/>
                        </a:rPr>
                        <a:t>symbol</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effectLst/>
                          <a:latin typeface="+mn-lt"/>
                          <a:ea typeface="+mn-ea"/>
                          <a:cs typeface="+mn-cs"/>
                        </a:rPr>
                        <a:t>noun</a:t>
                      </a:r>
                      <a:r>
                        <a:rPr lang="en-GB" sz="1000" kern="1200" dirty="0" smtClean="0">
                          <a:solidFill>
                            <a:schemeClr val="dk1"/>
                          </a:solidFill>
                          <a:effectLst/>
                          <a:latin typeface="+mn-lt"/>
                          <a:ea typeface="+mn-ea"/>
                          <a:cs typeface="+mn-cs"/>
                        </a:rPr>
                        <a:t>. a thing that represents or stands for something else.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76552789"/>
                  </a:ext>
                </a:extLst>
              </a:tr>
              <a:tr h="0">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kern="1200" dirty="0" smtClean="0">
                          <a:solidFill>
                            <a:schemeClr val="dk1"/>
                          </a:solidFill>
                          <a:effectLst/>
                          <a:latin typeface="+mn-lt"/>
                          <a:ea typeface="+mn-ea"/>
                          <a:cs typeface="+mn-cs"/>
                        </a:rPr>
                        <a:t>unity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effectLst/>
                          <a:latin typeface="+mn-lt"/>
                          <a:ea typeface="+mn-ea"/>
                          <a:cs typeface="+mn-cs"/>
                        </a:rPr>
                        <a:t>noun</a:t>
                      </a:r>
                      <a:r>
                        <a:rPr lang="en-GB" sz="1000" kern="1200" dirty="0" smtClean="0">
                          <a:solidFill>
                            <a:schemeClr val="dk1"/>
                          </a:solidFill>
                          <a:effectLst/>
                          <a:latin typeface="+mn-lt"/>
                          <a:ea typeface="+mn-ea"/>
                          <a:cs typeface="+mn-cs"/>
                        </a:rPr>
                        <a:t>. the state of being joined or working together as one, often referring to Christians being united in their faith.</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624661517"/>
                  </a:ext>
                </a:extLst>
              </a:tr>
              <a:tr h="323850">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kern="1200" dirty="0" smtClean="0">
                          <a:solidFill>
                            <a:schemeClr val="dk1"/>
                          </a:solidFill>
                          <a:effectLst/>
                          <a:latin typeface="+mn-lt"/>
                          <a:ea typeface="+mn-ea"/>
                          <a:cs typeface="+mn-cs"/>
                        </a:rPr>
                        <a:t>wine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kern="1200" dirty="0" smtClean="0">
                          <a:solidFill>
                            <a:schemeClr val="dk1"/>
                          </a:solidFill>
                          <a:effectLst/>
                          <a:latin typeface="+mn-lt"/>
                          <a:ea typeface="+mn-ea"/>
                          <a:cs typeface="+mn-cs"/>
                        </a:rPr>
                        <a:t>noun</a:t>
                      </a:r>
                      <a:r>
                        <a:rPr lang="en-GB" sz="1000" kern="1200" dirty="0" smtClean="0">
                          <a:solidFill>
                            <a:schemeClr val="dk1"/>
                          </a:solidFill>
                          <a:effectLst/>
                          <a:latin typeface="+mn-lt"/>
                          <a:ea typeface="+mn-ea"/>
                          <a:cs typeface="+mn-cs"/>
                        </a:rPr>
                        <a:t>. an alcoholic drink made from grapes, used in Christian communion to symbolize Jesus’ blood.</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90007531"/>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1146640208"/>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 – </a:t>
                      </a:r>
                      <a:r>
                        <a:rPr lang="en-GB" sz="18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Y5 – Christianity – For Christians, is Communion a celebration, or an act of remembrance?</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5" name="Table 4"/>
          <p:cNvGraphicFramePr>
            <a:graphicFrameLocks noGrp="1"/>
          </p:cNvGraphicFramePr>
          <p:nvPr>
            <p:extLst>
              <p:ext uri="{D42A27DB-BD31-4B8C-83A1-F6EECF244321}">
                <p14:modId xmlns:p14="http://schemas.microsoft.com/office/powerpoint/2010/main" val="2719392086"/>
              </p:ext>
            </p:extLst>
          </p:nvPr>
        </p:nvGraphicFramePr>
        <p:xfrm>
          <a:off x="0" y="2828884"/>
          <a:ext cx="5781675" cy="4709160"/>
        </p:xfrm>
        <a:graphic>
          <a:graphicData uri="http://schemas.openxmlformats.org/drawingml/2006/table">
            <a:tbl>
              <a:tblPr firstRow="1" bandRow="1">
                <a:tableStyleId>{93296810-A885-4BE3-A3E7-6D5BEEA58F35}</a:tableStyleId>
              </a:tblPr>
              <a:tblGrid>
                <a:gridCol w="5781675">
                  <a:extLst>
                    <a:ext uri="{9D8B030D-6E8A-4147-A177-3AD203B41FA5}">
                      <a16:colId xmlns:a16="http://schemas.microsoft.com/office/drawing/2014/main" val="913112487"/>
                    </a:ext>
                  </a:extLst>
                </a:gridCol>
              </a:tblGrid>
              <a:tr h="0">
                <a:tc>
                  <a:txBody>
                    <a:bodyPr/>
                    <a:lstStyle/>
                    <a:p>
                      <a:r>
                        <a:rPr lang="en-GB" sz="1100" dirty="0" smtClean="0"/>
                        <a:t>Celebrating Holy Communion</a:t>
                      </a:r>
                      <a:endParaRPr lang="en-GB" sz="1100" dirty="0"/>
                    </a:p>
                  </a:txBody>
                  <a:tcPr/>
                </a:tc>
                <a:extLst>
                  <a:ext uri="{0D108BD9-81ED-4DB2-BD59-A6C34878D82A}">
                    <a16:rowId xmlns:a16="http://schemas.microsoft.com/office/drawing/2014/main" val="628233788"/>
                  </a:ext>
                </a:extLst>
              </a:tr>
              <a:tr h="370840">
                <a:tc>
                  <a:txBody>
                    <a:bodyPr/>
                    <a:lstStyle/>
                    <a:p>
                      <a:pPr marL="0" algn="l" defTabSz="1007943" rtl="0" eaLnBrk="1" latinLnBrk="0" hangingPunct="1">
                        <a:defRPr/>
                      </a:pPr>
                      <a:r>
                        <a:rPr lang="en-GB" sz="1100" kern="1200" dirty="0" smtClean="0">
                          <a:solidFill>
                            <a:schemeClr val="dk1"/>
                          </a:solidFill>
                          <a:latin typeface="+mn-lt"/>
                          <a:ea typeface="+mn-ea"/>
                          <a:cs typeface="+mn-cs"/>
                        </a:rPr>
                        <a:t>Different churches have different ways of celebrating Holy </a:t>
                      </a:r>
                      <a:r>
                        <a:rPr lang="en-GB" sz="1100" kern="1200" dirty="0" smtClean="0">
                          <a:solidFill>
                            <a:schemeClr val="dk1"/>
                          </a:solidFill>
                          <a:latin typeface="+mn-lt"/>
                          <a:ea typeface="+mn-ea"/>
                          <a:cs typeface="+mn-cs"/>
                        </a:rPr>
                        <a:t>Communion.</a:t>
                      </a:r>
                      <a:r>
                        <a:rPr lang="en-GB" sz="1100" kern="1200" baseline="0" dirty="0" smtClean="0">
                          <a:solidFill>
                            <a:schemeClr val="dk1"/>
                          </a:solidFill>
                          <a:latin typeface="+mn-lt"/>
                          <a:ea typeface="+mn-ea"/>
                          <a:cs typeface="+mn-cs"/>
                        </a:rPr>
                        <a:t> </a:t>
                      </a:r>
                      <a:r>
                        <a:rPr lang="en-GB" sz="1100" kern="1200" dirty="0" smtClean="0">
                          <a:solidFill>
                            <a:schemeClr val="dk1"/>
                          </a:solidFill>
                          <a:latin typeface="+mn-lt"/>
                          <a:ea typeface="+mn-ea"/>
                          <a:cs typeface="+mn-cs"/>
                        </a:rPr>
                        <a:t>In </a:t>
                      </a:r>
                      <a:r>
                        <a:rPr lang="en-GB" sz="1100" kern="1200" dirty="0" smtClean="0">
                          <a:solidFill>
                            <a:schemeClr val="dk1"/>
                          </a:solidFill>
                          <a:latin typeface="+mn-lt"/>
                          <a:ea typeface="+mn-ea"/>
                          <a:cs typeface="+mn-cs"/>
                        </a:rPr>
                        <a:t>the Catholic Church it is the Mass, in the Free Church it is the Holy Communion or Last Supper and in the Church of England it is often referred to as the Eucharist</a:t>
                      </a:r>
                      <a:r>
                        <a:rPr lang="en-GB" sz="1100" kern="1200" dirty="0" smtClean="0">
                          <a:solidFill>
                            <a:schemeClr val="dk1"/>
                          </a:solidFill>
                          <a:latin typeface="+mn-lt"/>
                          <a:ea typeface="+mn-ea"/>
                          <a:cs typeface="+mn-cs"/>
                        </a:rPr>
                        <a:t>.</a:t>
                      </a:r>
                    </a:p>
                    <a:p>
                      <a:pPr marL="0" algn="l" defTabSz="1007943" rtl="0" eaLnBrk="1" latinLnBrk="0" hangingPunct="1">
                        <a:defRPr/>
                      </a:pPr>
                      <a:endParaRPr lang="en-GB" sz="1100" kern="1200" dirty="0" smtClean="0">
                        <a:solidFill>
                          <a:schemeClr val="dk1"/>
                        </a:solidFill>
                        <a:latin typeface="+mn-lt"/>
                        <a:ea typeface="+mn-ea"/>
                        <a:cs typeface="+mn-cs"/>
                      </a:endParaRPr>
                    </a:p>
                    <a:p>
                      <a:pPr marL="0" algn="l" defTabSz="1007943" rtl="0" eaLnBrk="1" latinLnBrk="0" hangingPunct="1">
                        <a:defRPr/>
                      </a:pPr>
                      <a:r>
                        <a:rPr lang="en-GB" sz="1100" kern="1200" dirty="0" smtClean="0">
                          <a:solidFill>
                            <a:schemeClr val="dk1"/>
                          </a:solidFill>
                          <a:latin typeface="+mn-lt"/>
                          <a:ea typeface="+mn-ea"/>
                          <a:cs typeface="+mn-cs"/>
                        </a:rPr>
                        <a:t>There are three main Christian views regarding the</a:t>
                      </a:r>
                      <a:r>
                        <a:rPr lang="en-GB" sz="1100" kern="1200" baseline="0" dirty="0" smtClean="0">
                          <a:solidFill>
                            <a:schemeClr val="dk1"/>
                          </a:solidFill>
                          <a:latin typeface="+mn-lt"/>
                          <a:ea typeface="+mn-ea"/>
                          <a:cs typeface="+mn-cs"/>
                        </a:rPr>
                        <a:t> </a:t>
                      </a:r>
                      <a:r>
                        <a:rPr lang="en-GB" sz="1100" kern="1200" dirty="0" smtClean="0">
                          <a:solidFill>
                            <a:schemeClr val="dk1"/>
                          </a:solidFill>
                          <a:latin typeface="+mn-lt"/>
                          <a:ea typeface="+mn-ea"/>
                          <a:cs typeface="+mn-cs"/>
                        </a:rPr>
                        <a:t>bread and the wine during the Holy Communion:</a:t>
                      </a:r>
                    </a:p>
                    <a:p>
                      <a:pPr marL="0" indent="-342900" algn="l" defTabSz="1007943" rtl="0" eaLnBrk="1" latinLnBrk="0" hangingPunct="1">
                        <a:buFont typeface="+mj-lt"/>
                        <a:buAutoNum type="arabicPeriod"/>
                        <a:defRPr/>
                      </a:pPr>
                      <a:r>
                        <a:rPr lang="en-GB" sz="1100" kern="1200" dirty="0" smtClean="0">
                          <a:solidFill>
                            <a:schemeClr val="dk1"/>
                          </a:solidFill>
                          <a:latin typeface="+mn-lt"/>
                          <a:ea typeface="+mn-ea"/>
                          <a:cs typeface="+mn-cs"/>
                        </a:rPr>
                        <a:t>The bread and the wine change completely into the actual body and blood of Christ. This change is known as Transubstantiation.</a:t>
                      </a:r>
                    </a:p>
                    <a:p>
                      <a:pPr marL="0" indent="-342900" algn="l" defTabSz="1007943" rtl="0" eaLnBrk="1" latinLnBrk="0" hangingPunct="1">
                        <a:buFont typeface="+mj-lt"/>
                        <a:buAutoNum type="arabicPeriod"/>
                        <a:defRPr/>
                      </a:pPr>
                      <a:r>
                        <a:rPr lang="en-GB" sz="1100" kern="1200" dirty="0" smtClean="0">
                          <a:solidFill>
                            <a:schemeClr val="dk1"/>
                          </a:solidFill>
                          <a:latin typeface="+mn-lt"/>
                          <a:ea typeface="+mn-ea"/>
                          <a:cs typeface="+mn-cs"/>
                        </a:rPr>
                        <a:t>Christ’s presence appears spiritually, through the bread and wine.</a:t>
                      </a:r>
                    </a:p>
                    <a:p>
                      <a:pPr marL="0" indent="-342900" algn="l" defTabSz="1007943" rtl="0" eaLnBrk="1" latinLnBrk="0" hangingPunct="1">
                        <a:buFont typeface="+mj-lt"/>
                        <a:buAutoNum type="arabicPeriod"/>
                        <a:defRPr/>
                      </a:pPr>
                      <a:r>
                        <a:rPr lang="en-GB" sz="1100" kern="1200" dirty="0" smtClean="0">
                          <a:solidFill>
                            <a:schemeClr val="dk1"/>
                          </a:solidFill>
                          <a:latin typeface="+mn-lt"/>
                          <a:ea typeface="+mn-ea"/>
                          <a:cs typeface="+mn-cs"/>
                        </a:rPr>
                        <a:t>The bread and the wine are symbols representing Christ’s body and blood, in remembrance of his sacrifice.</a:t>
                      </a:r>
                    </a:p>
                    <a:p>
                      <a:pPr marL="0" algn="l" defTabSz="1007943" rtl="0" eaLnBrk="1" latinLnBrk="0" hangingPunct="1">
                        <a:defRPr/>
                      </a:pPr>
                      <a:endParaRPr lang="en-GB" sz="1100" kern="1200" dirty="0" smtClean="0">
                        <a:solidFill>
                          <a:schemeClr val="dk1"/>
                        </a:solidFill>
                        <a:latin typeface="+mn-lt"/>
                        <a:ea typeface="+mn-ea"/>
                        <a:cs typeface="+mn-cs"/>
                      </a:endParaRPr>
                    </a:p>
                    <a:p>
                      <a:pPr marL="0" algn="l" defTabSz="1007943" rtl="0" eaLnBrk="1" latinLnBrk="0" hangingPunct="1">
                        <a:defRPr/>
                      </a:pPr>
                      <a:r>
                        <a:rPr lang="en-GB" sz="1100" b="1" kern="1200" dirty="0" smtClean="0">
                          <a:solidFill>
                            <a:schemeClr val="dk1"/>
                          </a:solidFill>
                          <a:latin typeface="+mn-lt"/>
                          <a:ea typeface="+mn-ea"/>
                          <a:cs typeface="+mn-cs"/>
                        </a:rPr>
                        <a:t>Bible Readings</a:t>
                      </a:r>
                    </a:p>
                    <a:p>
                      <a:pPr marL="0" algn="l" defTabSz="1007943" rtl="0" eaLnBrk="1" latinLnBrk="0" hangingPunct="1">
                        <a:defRPr/>
                      </a:pPr>
                      <a:r>
                        <a:rPr lang="en-GB" sz="1100" kern="1200" dirty="0" smtClean="0">
                          <a:solidFill>
                            <a:schemeClr val="dk1"/>
                          </a:solidFill>
                          <a:latin typeface="+mn-lt"/>
                          <a:ea typeface="+mn-ea"/>
                          <a:cs typeface="+mn-cs"/>
                        </a:rPr>
                        <a:t>The prayers and readings during Holy Communion remind people of Christ’s final meal and the solemn words and actions of someone standing at the edge of death</a:t>
                      </a:r>
                      <a:r>
                        <a:rPr lang="en-GB" sz="1100" kern="1200" dirty="0" smtClean="0">
                          <a:solidFill>
                            <a:schemeClr val="dk1"/>
                          </a:solidFill>
                          <a:latin typeface="+mn-lt"/>
                          <a:ea typeface="+mn-ea"/>
                          <a:cs typeface="+mn-cs"/>
                        </a:rPr>
                        <a:t>.</a:t>
                      </a:r>
                      <a:endParaRPr lang="en-GB" sz="1100" kern="1200" dirty="0" smtClean="0">
                        <a:solidFill>
                          <a:schemeClr val="dk1"/>
                        </a:solidFill>
                        <a:latin typeface="+mn-lt"/>
                        <a:ea typeface="+mn-ea"/>
                        <a:cs typeface="+mn-cs"/>
                      </a:endParaRPr>
                    </a:p>
                    <a:p>
                      <a:pPr marL="0" algn="l" defTabSz="1007943" rtl="0" eaLnBrk="1" latinLnBrk="0" hangingPunct="1">
                        <a:defRPr/>
                      </a:pPr>
                      <a:r>
                        <a:rPr lang="en-GB" sz="1100" b="1" kern="1200" dirty="0" smtClean="0">
                          <a:solidFill>
                            <a:schemeClr val="dk1"/>
                          </a:solidFill>
                          <a:latin typeface="+mn-lt"/>
                          <a:ea typeface="+mn-ea"/>
                          <a:cs typeface="+mn-cs"/>
                        </a:rPr>
                        <a:t>Preparation of the Table</a:t>
                      </a:r>
                    </a:p>
                    <a:p>
                      <a:pPr marL="0" algn="l" defTabSz="1007943" rtl="0" eaLnBrk="1" latinLnBrk="0" hangingPunct="1">
                        <a:defRPr/>
                      </a:pPr>
                      <a:r>
                        <a:rPr lang="en-GB" sz="1100" kern="1200" dirty="0" smtClean="0">
                          <a:solidFill>
                            <a:schemeClr val="dk1"/>
                          </a:solidFill>
                          <a:latin typeface="+mn-lt"/>
                          <a:ea typeface="+mn-ea"/>
                          <a:cs typeface="+mn-cs"/>
                        </a:rPr>
                        <a:t>Bread and wine are placed on the table at the front of the congregation</a:t>
                      </a:r>
                      <a:r>
                        <a:rPr lang="en-GB" sz="1100" kern="1200" dirty="0" smtClean="0">
                          <a:solidFill>
                            <a:schemeClr val="dk1"/>
                          </a:solidFill>
                          <a:latin typeface="+mn-lt"/>
                          <a:ea typeface="+mn-ea"/>
                          <a:cs typeface="+mn-cs"/>
                        </a:rPr>
                        <a:t>.</a:t>
                      </a:r>
                      <a:endParaRPr lang="en-GB" sz="1100" kern="1200" dirty="0" smtClean="0">
                        <a:solidFill>
                          <a:schemeClr val="dk1"/>
                        </a:solidFill>
                        <a:latin typeface="+mn-lt"/>
                        <a:ea typeface="+mn-ea"/>
                        <a:cs typeface="+mn-cs"/>
                      </a:endParaRPr>
                    </a:p>
                    <a:p>
                      <a:pPr marL="0" algn="l" defTabSz="1007943" rtl="0" eaLnBrk="1" latinLnBrk="0" hangingPunct="1">
                        <a:defRPr/>
                      </a:pPr>
                      <a:r>
                        <a:rPr lang="en-GB" sz="1100" b="1" kern="1200" dirty="0" smtClean="0">
                          <a:solidFill>
                            <a:schemeClr val="dk1"/>
                          </a:solidFill>
                          <a:latin typeface="+mn-lt"/>
                          <a:ea typeface="+mn-ea"/>
                          <a:cs typeface="+mn-cs"/>
                        </a:rPr>
                        <a:t>The Eucharistic Prayer</a:t>
                      </a:r>
                    </a:p>
                    <a:p>
                      <a:pPr marL="0" algn="l" defTabSz="1007943" rtl="0" eaLnBrk="1" latinLnBrk="0" hangingPunct="1">
                        <a:defRPr/>
                      </a:pPr>
                      <a:r>
                        <a:rPr lang="en-GB" sz="1100" kern="1200" dirty="0" smtClean="0">
                          <a:solidFill>
                            <a:schemeClr val="dk1"/>
                          </a:solidFill>
                          <a:latin typeface="+mn-lt"/>
                          <a:ea typeface="+mn-ea"/>
                          <a:cs typeface="+mn-cs"/>
                        </a:rPr>
                        <a:t>The Eucharistic Prayer, recounts God’s love for humanity. It helps the congregation remember the supper Christ held with his disciples before his death and that for the Spirit of God to become present</a:t>
                      </a:r>
                      <a:r>
                        <a:rPr lang="en-GB" sz="1100" kern="1200" dirty="0" smtClean="0">
                          <a:solidFill>
                            <a:schemeClr val="dk1"/>
                          </a:solidFill>
                          <a:latin typeface="+mn-lt"/>
                          <a:ea typeface="+mn-ea"/>
                          <a:cs typeface="+mn-cs"/>
                        </a:rPr>
                        <a:t>.</a:t>
                      </a:r>
                      <a:endParaRPr lang="en-GB" sz="1100" kern="1200" dirty="0" smtClean="0">
                        <a:solidFill>
                          <a:schemeClr val="dk1"/>
                        </a:solidFill>
                        <a:latin typeface="+mn-lt"/>
                        <a:ea typeface="+mn-ea"/>
                        <a:cs typeface="+mn-cs"/>
                      </a:endParaRPr>
                    </a:p>
                    <a:p>
                      <a:pPr marL="0" algn="l" defTabSz="1007943" rtl="0" eaLnBrk="1" latinLnBrk="0" hangingPunct="1">
                        <a:defRPr/>
                      </a:pPr>
                      <a:r>
                        <a:rPr lang="en-GB" sz="1100" b="1" kern="1200" dirty="0" smtClean="0">
                          <a:solidFill>
                            <a:schemeClr val="dk1"/>
                          </a:solidFill>
                          <a:latin typeface="+mn-lt"/>
                          <a:ea typeface="+mn-ea"/>
                          <a:cs typeface="+mn-cs"/>
                        </a:rPr>
                        <a:t>The Breaking of the bread</a:t>
                      </a:r>
                    </a:p>
                    <a:p>
                      <a:pPr marL="0" algn="l" defTabSz="1007943" rtl="0" eaLnBrk="1" latinLnBrk="0" hangingPunct="1">
                        <a:defRPr/>
                      </a:pPr>
                      <a:r>
                        <a:rPr lang="en-GB" sz="1100" kern="1200" dirty="0" smtClean="0">
                          <a:solidFill>
                            <a:schemeClr val="dk1"/>
                          </a:solidFill>
                          <a:latin typeface="+mn-lt"/>
                          <a:ea typeface="+mn-ea"/>
                          <a:cs typeface="+mn-cs"/>
                        </a:rPr>
                        <a:t>Jesus said: “I am the bread of life.” Bread is broken in remembrance of Him</a:t>
                      </a:r>
                      <a:r>
                        <a:rPr lang="en-GB" sz="1100" kern="1200" dirty="0" smtClean="0">
                          <a:solidFill>
                            <a:schemeClr val="dk1"/>
                          </a:solidFill>
                          <a:latin typeface="+mn-lt"/>
                          <a:ea typeface="+mn-ea"/>
                          <a:cs typeface="+mn-cs"/>
                        </a:rPr>
                        <a:t>.</a:t>
                      </a:r>
                      <a:endParaRPr lang="en-GB" sz="1100" kern="1200" dirty="0" smtClean="0">
                        <a:solidFill>
                          <a:schemeClr val="dk1"/>
                        </a:solidFill>
                        <a:latin typeface="+mn-lt"/>
                        <a:ea typeface="+mn-ea"/>
                        <a:cs typeface="+mn-cs"/>
                      </a:endParaRPr>
                    </a:p>
                    <a:p>
                      <a:pPr marL="0" algn="l" defTabSz="1007943" rtl="0" eaLnBrk="1" latinLnBrk="0" hangingPunct="1">
                        <a:defRPr/>
                      </a:pPr>
                      <a:r>
                        <a:rPr lang="en-GB" sz="1100" b="1" kern="1200" dirty="0" smtClean="0">
                          <a:solidFill>
                            <a:schemeClr val="dk1"/>
                          </a:solidFill>
                          <a:latin typeface="+mn-lt"/>
                          <a:ea typeface="+mn-ea"/>
                          <a:cs typeface="+mn-cs"/>
                        </a:rPr>
                        <a:t>Receiving Communion</a:t>
                      </a:r>
                    </a:p>
                    <a:p>
                      <a:pPr marL="0" algn="l" defTabSz="1007943" rtl="0" eaLnBrk="1" latinLnBrk="0" hangingPunct="1">
                        <a:defRPr/>
                      </a:pPr>
                      <a:r>
                        <a:rPr lang="en-GB" sz="1100" kern="1200" dirty="0" smtClean="0">
                          <a:solidFill>
                            <a:schemeClr val="dk1"/>
                          </a:solidFill>
                          <a:latin typeface="+mn-lt"/>
                          <a:ea typeface="+mn-ea"/>
                          <a:cs typeface="+mn-cs"/>
                        </a:rPr>
                        <a:t>The people taking part drink a sip of wine (or grape juice) and eat a small piece of bread/cracker, both are consecrated.</a:t>
                      </a:r>
                    </a:p>
                  </a:txBody>
                  <a:tcPr/>
                </a:tc>
                <a:extLst>
                  <a:ext uri="{0D108BD9-81ED-4DB2-BD59-A6C34878D82A}">
                    <a16:rowId xmlns:a16="http://schemas.microsoft.com/office/drawing/2014/main" val="799467455"/>
                  </a:ext>
                </a:extLst>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1386725626"/>
              </p:ext>
            </p:extLst>
          </p:nvPr>
        </p:nvGraphicFramePr>
        <p:xfrm>
          <a:off x="0" y="620948"/>
          <a:ext cx="5771616" cy="2194560"/>
        </p:xfrm>
        <a:graphic>
          <a:graphicData uri="http://schemas.openxmlformats.org/drawingml/2006/table">
            <a:tbl>
              <a:tblPr firstRow="1" bandRow="1">
                <a:tableStyleId>{93296810-A885-4BE3-A3E7-6D5BEEA58F35}</a:tableStyleId>
              </a:tblPr>
              <a:tblGrid>
                <a:gridCol w="5771616">
                  <a:extLst>
                    <a:ext uri="{9D8B030D-6E8A-4147-A177-3AD203B41FA5}">
                      <a16:colId xmlns:a16="http://schemas.microsoft.com/office/drawing/2014/main" val="913112487"/>
                    </a:ext>
                  </a:extLst>
                </a:gridCol>
              </a:tblGrid>
              <a:tr h="0">
                <a:tc>
                  <a:txBody>
                    <a:bodyPr/>
                    <a:lstStyle/>
                    <a:p>
                      <a:r>
                        <a:rPr lang="en-GB" sz="1100" dirty="0" smtClean="0"/>
                        <a:t>What is Holy Communion?</a:t>
                      </a:r>
                      <a:endParaRPr lang="en-GB" sz="1100" dirty="0"/>
                    </a:p>
                  </a:txBody>
                  <a:tcPr/>
                </a:tc>
                <a:extLst>
                  <a:ext uri="{0D108BD9-81ED-4DB2-BD59-A6C34878D82A}">
                    <a16:rowId xmlns:a16="http://schemas.microsoft.com/office/drawing/2014/main" val="628233788"/>
                  </a:ext>
                </a:extLst>
              </a:tr>
              <a:tr h="370840">
                <a:tc>
                  <a:txBody>
                    <a:bodyPr/>
                    <a:lstStyle/>
                    <a:p>
                      <a:pPr marL="171450" indent="-171450" algn="l" defTabSz="1007943" rtl="0" eaLnBrk="1" latinLnBrk="0" hangingPunct="1">
                        <a:buFont typeface="Arial" panose="020B0604020202020204" pitchFamily="34" charset="0"/>
                        <a:buChar char="•"/>
                        <a:defRPr/>
                      </a:pPr>
                      <a:r>
                        <a:rPr lang="en-GB" sz="1100" kern="1200" dirty="0" smtClean="0">
                          <a:solidFill>
                            <a:schemeClr val="dk1"/>
                          </a:solidFill>
                          <a:latin typeface="+mn-lt"/>
                          <a:ea typeface="+mn-ea"/>
                          <a:cs typeface="+mn-cs"/>
                        </a:rPr>
                        <a:t>Holy Communion, (also called the Lord’s Supper or The Eucharist) is a ritual or sacrament practiced in most denominations of Christianity. </a:t>
                      </a:r>
                    </a:p>
                    <a:p>
                      <a:pPr marL="171450" indent="-171450" algn="l" defTabSz="1007943" rtl="0" eaLnBrk="1" latinLnBrk="0" hangingPunct="1">
                        <a:buFont typeface="Arial" panose="020B0604020202020204" pitchFamily="34" charset="0"/>
                        <a:buChar char="•"/>
                        <a:defRPr/>
                      </a:pPr>
                      <a:r>
                        <a:rPr lang="en-GB" sz="1100" kern="1200" dirty="0" smtClean="0">
                          <a:solidFill>
                            <a:schemeClr val="dk1"/>
                          </a:solidFill>
                          <a:latin typeface="+mn-lt"/>
                          <a:ea typeface="+mn-ea"/>
                          <a:cs typeface="+mn-cs"/>
                        </a:rPr>
                        <a:t>Holy Communion is a re-enactment of the Last Supper, the final meal that Jesus Christ shared with his disciples before his arrest, and crucifixion. </a:t>
                      </a:r>
                    </a:p>
                    <a:p>
                      <a:pPr marL="171450" indent="-171450" algn="l" defTabSz="1007943" rtl="0" eaLnBrk="1" latinLnBrk="0" hangingPunct="1">
                        <a:buFont typeface="Arial" panose="020B0604020202020204" pitchFamily="34" charset="0"/>
                        <a:buChar char="•"/>
                        <a:defRPr/>
                      </a:pPr>
                      <a:r>
                        <a:rPr lang="en-GB" sz="1100" kern="1200" dirty="0" smtClean="0">
                          <a:solidFill>
                            <a:schemeClr val="dk1"/>
                          </a:solidFill>
                          <a:latin typeface="+mn-lt"/>
                          <a:ea typeface="+mn-ea"/>
                          <a:cs typeface="+mn-cs"/>
                        </a:rPr>
                        <a:t>Giving his disciples bread and wine during the meal, Jesus commanded his followers to “do this in memory of me” while referring to the bread as “my body” and the wine as “my blood”.</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kern="1200" dirty="0" smtClean="0">
                          <a:solidFill>
                            <a:schemeClr val="dk1"/>
                          </a:solidFill>
                          <a:latin typeface="+mn-lt"/>
                          <a:ea typeface="+mn-ea"/>
                          <a:cs typeface="+mn-cs"/>
                        </a:rPr>
                        <a:t>Through this celebration, Christians remember Christ’s sacrifice of himself on the cross, by partaking in the Body of Christ, the bread; and the Blood of Christ, the wine</a:t>
                      </a:r>
                      <a:r>
                        <a:rPr lang="en-GB" sz="1100" kern="1200" dirty="0" smtClean="0">
                          <a:solidFill>
                            <a:schemeClr val="dk1"/>
                          </a:solidFill>
                          <a:latin typeface="+mn-lt"/>
                          <a:ea typeface="+mn-ea"/>
                          <a:cs typeface="+mn-cs"/>
                        </a:rPr>
                        <a:t>. Christians often say things like, “This is my body, given for you,” and “This is my blood, shed for you.” These phrases come from Jesus' words at the Last Supper and are an important part of remembering Him.</a:t>
                      </a:r>
                    </a:p>
                  </a:txBody>
                  <a:tcPr/>
                </a:tc>
                <a:extLst>
                  <a:ext uri="{0D108BD9-81ED-4DB2-BD59-A6C34878D82A}">
                    <a16:rowId xmlns:a16="http://schemas.microsoft.com/office/drawing/2014/main" val="799467455"/>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250270808"/>
              </p:ext>
            </p:extLst>
          </p:nvPr>
        </p:nvGraphicFramePr>
        <p:xfrm>
          <a:off x="-527843" y="8371212"/>
          <a:ext cx="2799556" cy="2194560"/>
        </p:xfrm>
        <a:graphic>
          <a:graphicData uri="http://schemas.openxmlformats.org/drawingml/2006/table">
            <a:tbl>
              <a:tblPr firstRow="1" bandRow="1">
                <a:tableStyleId>{93296810-A885-4BE3-A3E7-6D5BEEA58F35}</a:tableStyleId>
              </a:tblPr>
              <a:tblGrid>
                <a:gridCol w="2799556">
                  <a:extLst>
                    <a:ext uri="{9D8B030D-6E8A-4147-A177-3AD203B41FA5}">
                      <a16:colId xmlns:a16="http://schemas.microsoft.com/office/drawing/2014/main" val="913112487"/>
                    </a:ext>
                  </a:extLst>
                </a:gridCol>
              </a:tblGrid>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mn-lt"/>
                          <a:ea typeface="+mn-ea"/>
                          <a:cs typeface="+mn-cs"/>
                        </a:rPr>
                        <a:t>7Reflect on your own actions and the importance of ‘putting things right.’</a:t>
                      </a:r>
                    </a:p>
                    <a:p>
                      <a:endParaRPr lang="en-GB" sz="1200" dirty="0"/>
                    </a:p>
                  </a:txBody>
                  <a:tcPr/>
                </a:tc>
                <a:extLst>
                  <a:ext uri="{0D108BD9-81ED-4DB2-BD59-A6C34878D82A}">
                    <a16:rowId xmlns:a16="http://schemas.microsoft.com/office/drawing/2014/main" val="628233788"/>
                  </a:ext>
                </a:extLst>
              </a:tr>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mn-lt"/>
                          <a:ea typeface="+mn-ea"/>
                          <a:cs typeface="+mn-cs"/>
                        </a:rPr>
                        <a:t>Just like communion is a time for Christians to reflect and make things right with God, we can think about how we can fix things when we’ve done something wrong. Saying sorry, forgiving others, and trying to do better are important lessons we can all learn.</a:t>
                      </a:r>
                    </a:p>
                    <a:p>
                      <a:endParaRPr lang="en-GB" sz="1200" dirty="0"/>
                    </a:p>
                  </a:txBody>
                  <a:tcPr/>
                </a:tc>
                <a:extLst>
                  <a:ext uri="{0D108BD9-81ED-4DB2-BD59-A6C34878D82A}">
                    <a16:rowId xmlns:a16="http://schemas.microsoft.com/office/drawing/2014/main" val="799467455"/>
                  </a:ext>
                </a:extLst>
              </a:tr>
            </a:tbl>
          </a:graphicData>
        </a:graphic>
      </p:graphicFrame>
    </p:spTree>
    <p:extLst>
      <p:ext uri="{BB962C8B-B14F-4D97-AF65-F5344CB8AC3E}">
        <p14:creationId xmlns:p14="http://schemas.microsoft.com/office/powerpoint/2010/main" val="528273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1146640208"/>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 – </a:t>
                      </a:r>
                      <a:r>
                        <a:rPr lang="en-GB" sz="18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Y5 – Christianity – For Christians, is Communion a celebration, or an act of remembrance?</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2" name="Table 1"/>
          <p:cNvGraphicFramePr>
            <a:graphicFrameLocks noGrp="1"/>
          </p:cNvGraphicFramePr>
          <p:nvPr>
            <p:extLst>
              <p:ext uri="{D42A27DB-BD31-4B8C-83A1-F6EECF244321}">
                <p14:modId xmlns:p14="http://schemas.microsoft.com/office/powerpoint/2010/main" val="1906478188"/>
              </p:ext>
            </p:extLst>
          </p:nvPr>
        </p:nvGraphicFramePr>
        <p:xfrm>
          <a:off x="0" y="582752"/>
          <a:ext cx="10691814" cy="6941147"/>
        </p:xfrm>
        <a:graphic>
          <a:graphicData uri="http://schemas.openxmlformats.org/drawingml/2006/table">
            <a:tbl>
              <a:tblPr firstRow="1" bandRow="1">
                <a:tableStyleId>{93296810-A885-4BE3-A3E7-6D5BEEA58F35}</a:tableStyleId>
              </a:tblPr>
              <a:tblGrid>
                <a:gridCol w="4171950">
                  <a:extLst>
                    <a:ext uri="{9D8B030D-6E8A-4147-A177-3AD203B41FA5}">
                      <a16:colId xmlns:a16="http://schemas.microsoft.com/office/drawing/2014/main" val="1629872538"/>
                    </a:ext>
                  </a:extLst>
                </a:gridCol>
                <a:gridCol w="2419350">
                  <a:extLst>
                    <a:ext uri="{9D8B030D-6E8A-4147-A177-3AD203B41FA5}">
                      <a16:colId xmlns:a16="http://schemas.microsoft.com/office/drawing/2014/main" val="2582196758"/>
                    </a:ext>
                  </a:extLst>
                </a:gridCol>
                <a:gridCol w="1266825">
                  <a:extLst>
                    <a:ext uri="{9D8B030D-6E8A-4147-A177-3AD203B41FA5}">
                      <a16:colId xmlns:a16="http://schemas.microsoft.com/office/drawing/2014/main" val="4141617783"/>
                    </a:ext>
                  </a:extLst>
                </a:gridCol>
                <a:gridCol w="2833689">
                  <a:extLst>
                    <a:ext uri="{9D8B030D-6E8A-4147-A177-3AD203B41FA5}">
                      <a16:colId xmlns:a16="http://schemas.microsoft.com/office/drawing/2014/main" val="3185527822"/>
                    </a:ext>
                  </a:extLst>
                </a:gridCol>
              </a:tblGrid>
              <a:tr h="256798">
                <a:tc>
                  <a:txBody>
                    <a:bodyPr/>
                    <a:lstStyle/>
                    <a:p>
                      <a:r>
                        <a:rPr lang="en-GB" sz="1100" dirty="0" smtClean="0"/>
                        <a:t>The story</a:t>
                      </a:r>
                      <a:r>
                        <a:rPr lang="en-GB" sz="1100" baseline="0" dirty="0" smtClean="0"/>
                        <a:t> of Passover</a:t>
                      </a:r>
                      <a:endParaRPr lang="en-GB" sz="1100" dirty="0"/>
                    </a:p>
                  </a:txBody>
                  <a:tcPr/>
                </a:tc>
                <a:tc gridSpan="3">
                  <a:txBody>
                    <a:bodyPr/>
                    <a:lstStyle/>
                    <a:p>
                      <a:r>
                        <a:rPr lang="en-GB" sz="1100" dirty="0" smtClean="0"/>
                        <a:t>The story of the Last Supper </a:t>
                      </a:r>
                      <a:endParaRPr lang="en-GB" sz="1100" dirty="0"/>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704936726"/>
                  </a:ext>
                </a:extLst>
              </a:tr>
              <a:tr h="5007569">
                <a:tc rowSpan="2">
                  <a:txBody>
                    <a:bodyPr/>
                    <a:lstStyle/>
                    <a:p>
                      <a:r>
                        <a:rPr lang="en-GB" sz="1050" kern="1200" dirty="0" smtClean="0">
                          <a:solidFill>
                            <a:schemeClr val="dk1"/>
                          </a:solidFill>
                          <a:latin typeface="+mn-lt"/>
                          <a:ea typeface="+mn-ea"/>
                          <a:cs typeface="+mn-cs"/>
                        </a:rPr>
                        <a:t>When Moses was born, the Israelites were slaves in Egypt. The Pharaoh was afraid of them because he thought they might take over his country. He ordered his soldiers to kill all the Israelite baby boys at birth so they would not grow up and fight him. </a:t>
                      </a:r>
                    </a:p>
                    <a:p>
                      <a:endParaRPr lang="en-GB" sz="1050" kern="1200" dirty="0" smtClean="0">
                        <a:solidFill>
                          <a:schemeClr val="dk1"/>
                        </a:solidFill>
                        <a:latin typeface="+mn-lt"/>
                        <a:ea typeface="+mn-ea"/>
                        <a:cs typeface="+mn-cs"/>
                      </a:endParaRPr>
                    </a:p>
                    <a:p>
                      <a:r>
                        <a:rPr lang="en-GB" sz="1050" kern="1200" dirty="0" smtClean="0">
                          <a:solidFill>
                            <a:schemeClr val="dk1"/>
                          </a:solidFill>
                          <a:latin typeface="+mn-lt"/>
                          <a:ea typeface="+mn-ea"/>
                          <a:cs typeface="+mn-cs"/>
                        </a:rPr>
                        <a:t>To save Moses, his mother made a plan. She put him in a basket and set him adrift on the River Nile and left his fate to God’s will. Moses floated down the river where the Pharaoh’s daughter found and rescued him. She brought him back to the palace and raised him as her son. </a:t>
                      </a:r>
                    </a:p>
                    <a:p>
                      <a:endParaRPr lang="en-GB" sz="1050" kern="1200" dirty="0" smtClean="0">
                        <a:solidFill>
                          <a:schemeClr val="dk1"/>
                        </a:solidFill>
                        <a:latin typeface="+mn-lt"/>
                        <a:ea typeface="+mn-ea"/>
                        <a:cs typeface="+mn-cs"/>
                      </a:endParaRPr>
                    </a:p>
                    <a:p>
                      <a:r>
                        <a:rPr lang="en-GB" sz="1050" kern="1200" dirty="0" smtClean="0">
                          <a:solidFill>
                            <a:schemeClr val="dk1"/>
                          </a:solidFill>
                          <a:latin typeface="+mn-lt"/>
                          <a:ea typeface="+mn-ea"/>
                          <a:cs typeface="+mn-cs"/>
                        </a:rPr>
                        <a:t>Moses grew up in the palace as a royal prince. One day he lost his temper and killed an Egyptian who had beaten an Israelite slave to death. He had to flee to another country.</a:t>
                      </a:r>
                    </a:p>
                    <a:p>
                      <a:endParaRPr lang="en-GB" sz="1050" kern="1200" dirty="0" smtClean="0">
                        <a:solidFill>
                          <a:schemeClr val="dk1"/>
                        </a:solidFill>
                        <a:latin typeface="+mn-lt"/>
                        <a:ea typeface="+mn-ea"/>
                        <a:cs typeface="+mn-cs"/>
                      </a:endParaRPr>
                    </a:p>
                    <a:p>
                      <a:r>
                        <a:rPr lang="en-GB" sz="1050" kern="1200" dirty="0" smtClean="0">
                          <a:solidFill>
                            <a:schemeClr val="dk1"/>
                          </a:solidFill>
                          <a:latin typeface="+mn-lt"/>
                          <a:ea typeface="+mn-ea"/>
                          <a:cs typeface="+mn-cs"/>
                        </a:rPr>
                        <a:t>Many years later, Moses was walking in the desert and he heard the voice of God from near a burning bush. God asked Moses to lead his people out of slavery in Egypt to the Promised Land. </a:t>
                      </a:r>
                    </a:p>
                    <a:p>
                      <a:endParaRPr lang="en-GB" sz="1050" kern="1200" dirty="0" smtClean="0">
                        <a:solidFill>
                          <a:schemeClr val="dk1"/>
                        </a:solidFill>
                        <a:latin typeface="+mn-lt"/>
                        <a:ea typeface="+mn-ea"/>
                        <a:cs typeface="+mn-cs"/>
                      </a:endParaRPr>
                    </a:p>
                    <a:p>
                      <a:r>
                        <a:rPr lang="en-GB" sz="1050" kern="1200" dirty="0" smtClean="0">
                          <a:solidFill>
                            <a:schemeClr val="dk1"/>
                          </a:solidFill>
                          <a:latin typeface="+mn-lt"/>
                          <a:ea typeface="+mn-ea"/>
                          <a:cs typeface="+mn-cs"/>
                        </a:rPr>
                        <a:t>Moses returned to Egypt and asked the Pharaoh to free his people. The Pharaoh said no because he did not want to lose his slaves.</a:t>
                      </a:r>
                    </a:p>
                    <a:p>
                      <a:endParaRPr lang="en-GB" sz="1050" kern="1200" dirty="0" smtClean="0">
                        <a:solidFill>
                          <a:schemeClr val="dk1"/>
                        </a:solidFill>
                        <a:latin typeface="+mn-lt"/>
                        <a:ea typeface="+mn-ea"/>
                        <a:cs typeface="+mn-cs"/>
                      </a:endParaRPr>
                    </a:p>
                    <a:p>
                      <a:r>
                        <a:rPr lang="en-GB" sz="1050" kern="1200" dirty="0" smtClean="0">
                          <a:solidFill>
                            <a:schemeClr val="dk1"/>
                          </a:solidFill>
                          <a:latin typeface="+mn-lt"/>
                          <a:ea typeface="+mn-ea"/>
                          <a:cs typeface="+mn-cs"/>
                        </a:rPr>
                        <a:t>God was angry and punished the Egyptians with ten terrible plagues. God changed the water of the river to blood. Then, he sent swarms of frogs, lice, flies and locusts.</a:t>
                      </a:r>
                    </a:p>
                    <a:p>
                      <a:endParaRPr lang="en-GB" sz="1050" kern="1200" dirty="0" smtClean="0">
                        <a:solidFill>
                          <a:schemeClr val="dk1"/>
                        </a:solidFill>
                        <a:latin typeface="+mn-lt"/>
                        <a:ea typeface="+mn-ea"/>
                        <a:cs typeface="+mn-cs"/>
                      </a:endParaRPr>
                    </a:p>
                    <a:p>
                      <a:r>
                        <a:rPr lang="en-GB" sz="1050" kern="1200" dirty="0" smtClean="0">
                          <a:solidFill>
                            <a:schemeClr val="dk1"/>
                          </a:solidFill>
                          <a:latin typeface="+mn-lt"/>
                          <a:ea typeface="+mn-ea"/>
                          <a:cs typeface="+mn-cs"/>
                        </a:rPr>
                        <a:t>God sent hail, boils and killed the Egyptian’s animals. After each plague, Moses went to ask the Pharaoh to free his people but every time he refused.</a:t>
                      </a:r>
                    </a:p>
                    <a:p>
                      <a:endParaRPr lang="en-GB" sz="1050" kern="1200" dirty="0" smtClean="0">
                        <a:solidFill>
                          <a:schemeClr val="dk1"/>
                        </a:solidFill>
                        <a:latin typeface="+mn-lt"/>
                        <a:ea typeface="+mn-ea"/>
                        <a:cs typeface="+mn-cs"/>
                      </a:endParaRPr>
                    </a:p>
                    <a:p>
                      <a:r>
                        <a:rPr lang="en-GB" sz="1050" kern="1200" dirty="0" smtClean="0">
                          <a:solidFill>
                            <a:schemeClr val="dk1"/>
                          </a:solidFill>
                          <a:latin typeface="+mn-lt"/>
                          <a:ea typeface="+mn-ea"/>
                          <a:cs typeface="+mn-cs"/>
                        </a:rPr>
                        <a:t>In the tenth plague the eldest son in every family died. Even the Pharaoh’s own son died. But, God told Moses to tell the Israelites to mark their doorposts with lamb’s blood so that they would be safe. This was how the angel of death would know to pass over their houses and not hurt the Israelites’ sons by mistake. This is why the festival is called Passover</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050" kern="1200" dirty="0" smtClean="0">
                        <a:solidFill>
                          <a:schemeClr val="dk1"/>
                        </a:solidFill>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050" kern="1200" dirty="0" smtClean="0">
                          <a:solidFill>
                            <a:schemeClr val="dk1"/>
                          </a:solidFill>
                          <a:latin typeface="+mn-lt"/>
                          <a:ea typeface="+mn-ea"/>
                          <a:cs typeface="+mn-cs"/>
                        </a:rPr>
                        <a:t>Finally, after this plague, the Pharaoh gave in and told the Israelites to go. Afraid the Pharaoh might change his mind, they left at once. They left in such a rush that their bread did not have time to rise. This is why, during Passover, Jewish people still eat special crispy bread called Matzah. </a:t>
                      </a:r>
                    </a:p>
                  </a:txBody>
                  <a:tcPr/>
                </a:tc>
                <a:tc gridSpan="3">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b="0" i="0" kern="1200" dirty="0" smtClean="0">
                          <a:solidFill>
                            <a:schemeClr val="dk1"/>
                          </a:solidFill>
                          <a:latin typeface="+mn-lt"/>
                          <a:ea typeface="+mn-ea"/>
                          <a:cs typeface="+mn-cs"/>
                        </a:rPr>
                        <a:t>The Last Supper was an important meal shared by Jesus and his disciples during the Jewish festival of Passover also known as the Feast of Unleavened Bread.</a:t>
                      </a:r>
                    </a:p>
                    <a:p>
                      <a:endParaRPr lang="en-GB" sz="1050" b="0" i="0" kern="1200" dirty="0" smtClean="0">
                        <a:solidFill>
                          <a:schemeClr val="dk1"/>
                        </a:solidFill>
                        <a:latin typeface="+mn-lt"/>
                        <a:ea typeface="+mn-ea"/>
                        <a:cs typeface="+mn-cs"/>
                      </a:endParaRPr>
                    </a:p>
                    <a:p>
                      <a:r>
                        <a:rPr lang="en-GB" sz="1050" b="0" i="0" kern="1200" dirty="0" smtClean="0">
                          <a:solidFill>
                            <a:schemeClr val="dk1"/>
                          </a:solidFill>
                          <a:latin typeface="+mn-lt"/>
                          <a:ea typeface="+mn-ea"/>
                          <a:cs typeface="+mn-cs"/>
                        </a:rPr>
                        <a:t>Jesus and the 12 disciples shared the meal at a very dangerous time for Jesus. Jesus was at risk because many people wanted to kill him due to his popularity. As a result, the 13 men felt anxious during the meal so ate quietly. </a:t>
                      </a:r>
                    </a:p>
                    <a:p>
                      <a:endParaRPr lang="en-GB" sz="1050" b="0" i="0" kern="1200" dirty="0" smtClean="0">
                        <a:solidFill>
                          <a:schemeClr val="dk1"/>
                        </a:solidFill>
                        <a:latin typeface="+mn-lt"/>
                        <a:ea typeface="+mn-ea"/>
                        <a:cs typeface="+mn-cs"/>
                      </a:endParaRPr>
                    </a:p>
                    <a:p>
                      <a:r>
                        <a:rPr lang="en-GB" sz="1050" b="0" i="0" kern="1200" dirty="0" smtClean="0">
                          <a:solidFill>
                            <a:schemeClr val="dk1"/>
                          </a:solidFill>
                          <a:latin typeface="+mn-lt"/>
                          <a:ea typeface="+mn-ea"/>
                          <a:cs typeface="+mn-cs"/>
                        </a:rPr>
                        <a:t>When Jesus spoke, he said, “I tell you the truth, one of you here will betray me.” </a:t>
                      </a:r>
                      <a:r>
                        <a:rPr lang="en-GB" sz="1050" b="0" i="0" kern="1200" baseline="0" dirty="0" smtClean="0">
                          <a:solidFill>
                            <a:schemeClr val="dk1"/>
                          </a:solidFill>
                          <a:latin typeface="+mn-lt"/>
                          <a:ea typeface="+mn-ea"/>
                          <a:cs typeface="+mn-cs"/>
                        </a:rPr>
                        <a:t> </a:t>
                      </a:r>
                      <a:r>
                        <a:rPr lang="en-GB" sz="1050" b="0" i="0" kern="1200" dirty="0" smtClean="0">
                          <a:solidFill>
                            <a:schemeClr val="dk1"/>
                          </a:solidFill>
                          <a:latin typeface="+mn-lt"/>
                          <a:ea typeface="+mn-ea"/>
                          <a:cs typeface="+mn-cs"/>
                        </a:rPr>
                        <a:t>All of his disciples seemed shocked, unsure which of them it would be, each suspecting another. </a:t>
                      </a:r>
                    </a:p>
                    <a:p>
                      <a:endParaRPr lang="en-GB" sz="1050" b="0" i="0" kern="1200" dirty="0" smtClean="0">
                        <a:solidFill>
                          <a:schemeClr val="dk1"/>
                        </a:solidFill>
                        <a:latin typeface="+mn-lt"/>
                        <a:ea typeface="+mn-ea"/>
                        <a:cs typeface="+mn-cs"/>
                      </a:endParaRPr>
                    </a:p>
                    <a:p>
                      <a:r>
                        <a:rPr lang="en-GB" sz="1050" b="0" i="0" kern="1200" dirty="0" smtClean="0">
                          <a:solidFill>
                            <a:schemeClr val="dk1"/>
                          </a:solidFill>
                          <a:latin typeface="+mn-lt"/>
                          <a:ea typeface="+mn-ea"/>
                          <a:cs typeface="+mn-cs"/>
                        </a:rPr>
                        <a:t>Jesus explained that he would die but that the man who betrayed him would regret his actions forever. Judas asked quietly if it was him, to which Jesus replied, “Yes, you are the one.” Judas felt ashamed and tense. He was pleased that the other disciples had not heard what Jesus had said to him. </a:t>
                      </a:r>
                    </a:p>
                    <a:p>
                      <a:endParaRPr lang="en-GB" sz="1050" b="0" i="0" kern="1200" dirty="0" smtClean="0">
                        <a:solidFill>
                          <a:schemeClr val="dk1"/>
                        </a:solidFill>
                        <a:latin typeface="+mn-lt"/>
                        <a:ea typeface="+mn-ea"/>
                        <a:cs typeface="+mn-cs"/>
                      </a:endParaRPr>
                    </a:p>
                    <a:p>
                      <a:r>
                        <a:rPr lang="en-GB" sz="1050" b="0" i="0" kern="1200" dirty="0" smtClean="0">
                          <a:solidFill>
                            <a:schemeClr val="dk1"/>
                          </a:solidFill>
                          <a:latin typeface="+mn-lt"/>
                          <a:ea typeface="+mn-ea"/>
                          <a:cs typeface="+mn-cs"/>
                        </a:rPr>
                        <a:t>At this point, Jesus thanked God for the bread and broke it to share, saying that it was his body given for them. Then, he took a cup of red wine and said, “This is my blood, which will be poured out for many people so their sins may be forgiven.” Everyone took a sip as the cup was passed around.</a:t>
                      </a:r>
                    </a:p>
                    <a:p>
                      <a:endParaRPr lang="en-GB" sz="1050" dirty="0" smtClean="0"/>
                    </a:p>
                    <a:p>
                      <a:r>
                        <a:rPr lang="en-GB" sz="1050" b="0" i="0" kern="1200" dirty="0" smtClean="0">
                          <a:solidFill>
                            <a:schemeClr val="dk1"/>
                          </a:solidFill>
                          <a:latin typeface="+mn-lt"/>
                          <a:ea typeface="+mn-ea"/>
                          <a:cs typeface="+mn-cs"/>
                        </a:rPr>
                        <a:t>After the meal, Jesus changed into simple servant clothes with a towel wrapped around his body. He filled a bowl with water and used it to wash his disciples' feet. Unusually, he then dried them with the towel he was wearing. </a:t>
                      </a:r>
                      <a:r>
                        <a:rPr lang="en-GB" sz="1050" b="0" i="0" kern="1200" baseline="0" dirty="0" smtClean="0">
                          <a:solidFill>
                            <a:schemeClr val="dk1"/>
                          </a:solidFill>
                          <a:latin typeface="+mn-lt"/>
                          <a:ea typeface="+mn-ea"/>
                          <a:cs typeface="+mn-cs"/>
                        </a:rPr>
                        <a:t> </a:t>
                      </a:r>
                      <a:r>
                        <a:rPr lang="en-GB" sz="1050" b="0" i="0" kern="1200" dirty="0" smtClean="0">
                          <a:solidFill>
                            <a:schemeClr val="dk1"/>
                          </a:solidFill>
                          <a:latin typeface="+mn-lt"/>
                          <a:ea typeface="+mn-ea"/>
                          <a:cs typeface="+mn-cs"/>
                        </a:rPr>
                        <a:t>The disciples found this incredibly shocking because they saw Jesus as the King of kings. Out of respect to Jesus, Peter did not want him to wash his feet. “If you don’t let me wash your feet, you can no longer be with me,” Jesus explained, to which Peter replied that if that was the case, Jesus could wash his hands and head too. But Jesus replied that he only needed to wash his feet for his whole body to become clean so Peter conceded and agreed to let Jesus wash his feet. </a:t>
                      </a:r>
                    </a:p>
                    <a:p>
                      <a:endParaRPr lang="en-GB" sz="1050" b="0" i="0" kern="1200" dirty="0" smtClean="0">
                        <a:solidFill>
                          <a:schemeClr val="dk1"/>
                        </a:solidFill>
                        <a:latin typeface="+mn-lt"/>
                        <a:ea typeface="+mn-ea"/>
                        <a:cs typeface="+mn-cs"/>
                      </a:endParaRPr>
                    </a:p>
                    <a:p>
                      <a:r>
                        <a:rPr lang="en-GB" sz="1050" b="0" i="0" kern="1200" dirty="0" smtClean="0">
                          <a:solidFill>
                            <a:schemeClr val="dk1"/>
                          </a:solidFill>
                          <a:latin typeface="+mn-lt"/>
                          <a:ea typeface="+mn-ea"/>
                          <a:cs typeface="+mn-cs"/>
                        </a:rPr>
                        <a:t>After washing each person’s feet, Jesus changed back into his normal clothes and returned to the table.</a:t>
                      </a:r>
                      <a:r>
                        <a:rPr lang="en-GB" sz="1050" b="0" i="0" kern="1200" baseline="0" dirty="0" smtClean="0">
                          <a:solidFill>
                            <a:schemeClr val="dk1"/>
                          </a:solidFill>
                          <a:latin typeface="+mn-lt"/>
                          <a:ea typeface="+mn-ea"/>
                          <a:cs typeface="+mn-cs"/>
                        </a:rPr>
                        <a:t> </a:t>
                      </a:r>
                      <a:r>
                        <a:rPr lang="en-GB" sz="1050" b="0" i="0" kern="1200" dirty="0" smtClean="0">
                          <a:solidFill>
                            <a:schemeClr val="dk1"/>
                          </a:solidFill>
                          <a:latin typeface="+mn-lt"/>
                          <a:ea typeface="+mn-ea"/>
                          <a:cs typeface="+mn-cs"/>
                        </a:rPr>
                        <a:t>They prayed together. Jesus asked them if they understood what he had done for them. He explained, “Now that I have washed your feet, you can wash one another’s feet.” </a:t>
                      </a:r>
                    </a:p>
                    <a:p>
                      <a:endParaRPr lang="en-GB" sz="1050" b="0" i="0" kern="1200" dirty="0" smtClean="0">
                        <a:solidFill>
                          <a:schemeClr val="dk1"/>
                        </a:solidFill>
                        <a:latin typeface="+mn-lt"/>
                        <a:ea typeface="+mn-ea"/>
                        <a:cs typeface="+mn-cs"/>
                      </a:endParaRPr>
                    </a:p>
                    <a:p>
                      <a:r>
                        <a:rPr lang="en-GB" sz="1050" b="0" i="0" kern="1200" dirty="0" smtClean="0">
                          <a:solidFill>
                            <a:schemeClr val="dk1"/>
                          </a:solidFill>
                          <a:latin typeface="+mn-lt"/>
                          <a:ea typeface="+mn-ea"/>
                          <a:cs typeface="+mn-cs"/>
                        </a:rPr>
                        <a:t>The message that Jesus tried to share with his disciples that night is the importance of acting kindly towards one another just as he had done</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25340"/>
                  </a:ext>
                </a:extLst>
              </a:tr>
              <a:tr h="1630007">
                <a:tc vMerge="1">
                  <a:txBody>
                    <a:bodyPr/>
                    <a:lstStyle/>
                    <a:p>
                      <a:endParaRPr lang="en-GB"/>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dirty="0" smtClean="0"/>
                        <a:t>Passover is about remembering how God saved the Israelites, while communion is about remembering how Jesus saved people through His death and resurrection.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050" dirty="0" smtClean="0"/>
                        <a:t>Both ceremonies involve special meals and a focus on thankfulness and remembrance.</a:t>
                      </a: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dirty="0" smtClean="0"/>
                        <a:t>Leonardo Da Vinci painted this mural of The Last Supper in 1498.</a:t>
                      </a:r>
                    </a:p>
                  </a:txBody>
                  <a:tcPr/>
                </a:tc>
                <a:tc>
                  <a:txBody>
                    <a:bodyPr/>
                    <a:lstStyle/>
                    <a:p>
                      <a:endParaRPr lang="en-GB" sz="1050" b="0" i="0" kern="1200" dirty="0" smtClean="0">
                        <a:solidFill>
                          <a:schemeClr val="dk1"/>
                        </a:solidFill>
                        <a:latin typeface="+mn-lt"/>
                        <a:ea typeface="+mn-ea"/>
                        <a:cs typeface="+mn-cs"/>
                      </a:endParaRPr>
                    </a:p>
                    <a:p>
                      <a:endParaRPr lang="en-GB" sz="1050" b="0" i="0" kern="1200" dirty="0" smtClean="0">
                        <a:solidFill>
                          <a:schemeClr val="dk1"/>
                        </a:solidFill>
                        <a:latin typeface="+mn-lt"/>
                        <a:ea typeface="+mn-ea"/>
                        <a:cs typeface="+mn-cs"/>
                      </a:endParaRPr>
                    </a:p>
                    <a:p>
                      <a:endParaRPr lang="en-GB" sz="1050" dirty="0" smtClean="0"/>
                    </a:p>
                    <a:p>
                      <a:endParaRPr lang="en-GB" sz="1050" dirty="0" smtClean="0"/>
                    </a:p>
                    <a:p>
                      <a:endParaRPr lang="en-GB" sz="1050" dirty="0" smtClean="0"/>
                    </a:p>
                    <a:p>
                      <a:endParaRPr lang="en-GB" sz="1050" dirty="0" smtClean="0"/>
                    </a:p>
                    <a:p>
                      <a:endParaRPr lang="en-GB" sz="1050" dirty="0" smtClean="0"/>
                    </a:p>
                    <a:p>
                      <a:endParaRPr lang="en-GB" sz="1050" dirty="0" smtClean="0"/>
                    </a:p>
                  </a:txBody>
                  <a:tcPr/>
                </a:tc>
                <a:extLst>
                  <a:ext uri="{0D108BD9-81ED-4DB2-BD59-A6C34878D82A}">
                    <a16:rowId xmlns:a16="http://schemas.microsoft.com/office/drawing/2014/main" val="1992045995"/>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pic>
        <p:nvPicPr>
          <p:cNvPr id="27" name="Picture 26"/>
          <p:cNvPicPr>
            <a:picLocks noChangeAspect="1"/>
          </p:cNvPicPr>
          <p:nvPr/>
        </p:nvPicPr>
        <p:blipFill>
          <a:blip r:embed="rId4"/>
          <a:stretch>
            <a:fillRect/>
          </a:stretch>
        </p:blipFill>
        <p:spPr>
          <a:xfrm>
            <a:off x="7962900" y="6033060"/>
            <a:ext cx="2590800" cy="1269440"/>
          </a:xfrm>
          <a:prstGeom prst="rect">
            <a:avLst/>
          </a:prstGeom>
          <a:ln w="38100">
            <a:solidFill>
              <a:srgbClr val="002E2D">
                <a:alpha val="61000"/>
              </a:srgbClr>
            </a:solidFill>
          </a:ln>
          <a:effectLst>
            <a:outerShdw blurRad="63500" dist="38100" dir="2400000" algn="tl" rotWithShape="0">
              <a:srgbClr val="171717">
                <a:alpha val="40000"/>
              </a:srgbClr>
            </a:outerShdw>
          </a:effectLst>
        </p:spPr>
      </p:pic>
    </p:spTree>
    <p:extLst>
      <p:ext uri="{BB962C8B-B14F-4D97-AF65-F5344CB8AC3E}">
        <p14:creationId xmlns:p14="http://schemas.microsoft.com/office/powerpoint/2010/main" val="61920371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4447</TotalTime>
  <Words>1912</Words>
  <Application>Microsoft Office PowerPoint</Application>
  <PresentationFormat>Custom</PresentationFormat>
  <Paragraphs>103</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Arial</vt:lpstr>
      <vt:lpstr>Calibri</vt:lpstr>
      <vt:lpstr>Calibri Light</vt:lpstr>
      <vt:lpstr>Times New Roman</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97</cp:revision>
  <cp:lastPrinted>2024-03-27T09:38:56Z</cp:lastPrinted>
  <dcterms:created xsi:type="dcterms:W3CDTF">2023-11-14T15:55:26Z</dcterms:created>
  <dcterms:modified xsi:type="dcterms:W3CDTF">2024-12-10T09:20:04Z</dcterms:modified>
</cp:coreProperties>
</file>