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2EA"/>
    <a:srgbClr val="D6E3D0"/>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52" autoAdjust="0"/>
    <p:restoredTop sz="94660"/>
  </p:normalViewPr>
  <p:slideViewPr>
    <p:cSldViewPr snapToGrid="0">
      <p:cViewPr>
        <p:scale>
          <a:sx n="75" d="100"/>
          <a:sy n="75" d="100"/>
        </p:scale>
        <p:origin x="157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14/11/2024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14/11/2024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14/11/2024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14/11/2024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142604502"/>
              </p:ext>
            </p:extLst>
          </p:nvPr>
        </p:nvGraphicFramePr>
        <p:xfrm>
          <a:off x="6533651" y="625935"/>
          <a:ext cx="4158162" cy="6843659"/>
        </p:xfrm>
        <a:graphic>
          <a:graphicData uri="http://schemas.openxmlformats.org/drawingml/2006/table">
            <a:tbl>
              <a:tblPr firstRow="1" bandRow="1">
                <a:tableStyleId>{93296810-A885-4BE3-A3E7-6D5BEEA58F35}</a:tableStyleId>
              </a:tblPr>
              <a:tblGrid>
                <a:gridCol w="940489">
                  <a:extLst>
                    <a:ext uri="{9D8B030D-6E8A-4147-A177-3AD203B41FA5}">
                      <a16:colId xmlns:a16="http://schemas.microsoft.com/office/drawing/2014/main" val="1630223619"/>
                    </a:ext>
                  </a:extLst>
                </a:gridCol>
                <a:gridCol w="3217673">
                  <a:extLst>
                    <a:ext uri="{9D8B030D-6E8A-4147-A177-3AD203B41FA5}">
                      <a16:colId xmlns:a16="http://schemas.microsoft.com/office/drawing/2014/main" val="2889531015"/>
                    </a:ext>
                  </a:extLst>
                </a:gridCol>
              </a:tblGrid>
              <a:tr h="0">
                <a:tc gridSpan="2">
                  <a:txBody>
                    <a:bodyPr/>
                    <a:lstStyle/>
                    <a:p>
                      <a:r>
                        <a:rPr lang="en-GB" sz="1200" dirty="0"/>
                        <a:t>Key </a:t>
                      </a:r>
                      <a:r>
                        <a:rPr lang="en-GB" sz="1200" dirty="0" smtClean="0"/>
                        <a:t>Vocabulary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0">
                <a:tc>
                  <a:txBody>
                    <a:bodyPr/>
                    <a:lstStyle/>
                    <a:p>
                      <a:pPr marL="0" algn="l" defTabSz="1007943" rtl="0" eaLnBrk="1" latinLnBrk="0" hangingPunct="1"/>
                      <a:r>
                        <a:rPr lang="en-GB" sz="1000" kern="1200" dirty="0" smtClean="0">
                          <a:solidFill>
                            <a:schemeClr val="dk1"/>
                          </a:solidFill>
                          <a:effectLst/>
                          <a:latin typeface="+mn-lt"/>
                          <a:ea typeface="+mn-ea"/>
                          <a:cs typeface="+mn-cs"/>
                        </a:rPr>
                        <a:t>aftershock</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a:t>
                      </a:r>
                      <a:r>
                        <a:rPr lang="en-GB" sz="1000" kern="1200" dirty="0" smtClean="0">
                          <a:solidFill>
                            <a:schemeClr val="dk1"/>
                          </a:solidFill>
                          <a:effectLst/>
                          <a:latin typeface="+mn-lt"/>
                          <a:ea typeface="+mn-ea"/>
                          <a:cs typeface="+mn-cs"/>
                        </a:rPr>
                        <a:t>. smaller tremors that occur after the main earthquake.</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16931564"/>
                  </a:ext>
                </a:extLst>
              </a:tr>
              <a:tr h="140246">
                <a:tc>
                  <a:txBody>
                    <a:bodyPr/>
                    <a:lstStyle/>
                    <a:p>
                      <a:r>
                        <a:rPr lang="en-GB" sz="1000" kern="1200" dirty="0" smtClean="0">
                          <a:solidFill>
                            <a:schemeClr val="dk1"/>
                          </a:solidFill>
                          <a:effectLst/>
                          <a:latin typeface="+mn-lt"/>
                          <a:ea typeface="+mn-ea"/>
                          <a:cs typeface="+mn-cs"/>
                        </a:rPr>
                        <a:t>cone</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the mountain-shaped structure formed by volcanic material like ash and lava around the volcano's opening.</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87290725"/>
                  </a:ext>
                </a:extLst>
              </a:tr>
              <a:tr h="0">
                <a:tc>
                  <a:txBody>
                    <a:bodyPr/>
                    <a:lstStyle/>
                    <a:p>
                      <a:r>
                        <a:rPr lang="en-GB" sz="1000" kern="1200" dirty="0" smtClean="0">
                          <a:solidFill>
                            <a:schemeClr val="dk1"/>
                          </a:solidFill>
                          <a:effectLst/>
                          <a:latin typeface="+mn-lt"/>
                          <a:ea typeface="+mn-ea"/>
                          <a:cs typeface="+mn-cs"/>
                        </a:rPr>
                        <a:t>crater</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a bowl-shaped opening at the top of a volcano, formed by past eruptions.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26343761"/>
                  </a:ext>
                </a:extLst>
              </a:tr>
              <a:tr h="412379">
                <a:tc>
                  <a:txBody>
                    <a:bodyPr/>
                    <a:lstStyle/>
                    <a:p>
                      <a:r>
                        <a:rPr lang="en-GB" sz="1000" kern="1200" dirty="0" smtClean="0">
                          <a:solidFill>
                            <a:schemeClr val="dk1"/>
                          </a:solidFill>
                          <a:effectLst/>
                          <a:latin typeface="+mn-lt"/>
                          <a:ea typeface="+mn-ea"/>
                          <a:cs typeface="+mn-cs"/>
                        </a:rPr>
                        <a:t>epicentre</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the point on Earth's surface directly above the earthquake's focus, where the shaking is strongest.</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58295154"/>
                  </a:ext>
                </a:extLst>
              </a:tr>
              <a:tr h="0">
                <a:tc>
                  <a:txBody>
                    <a:bodyPr/>
                    <a:lstStyle/>
                    <a:p>
                      <a:r>
                        <a:rPr lang="en-GB" sz="1000" kern="1200" dirty="0" smtClean="0">
                          <a:solidFill>
                            <a:schemeClr val="dk1"/>
                          </a:solidFill>
                          <a:effectLst/>
                          <a:latin typeface="+mn-lt"/>
                          <a:ea typeface="+mn-ea"/>
                          <a:cs typeface="+mn-cs"/>
                        </a:rPr>
                        <a:t>eruption</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explosive: a</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violent type of volcanic eruption that blasts lava, ash, and gases high into the air;</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effectLst/>
                          <a:latin typeface="+mn-lt"/>
                          <a:ea typeface="+mn-ea"/>
                          <a:cs typeface="+mn-cs"/>
                        </a:rPr>
                        <a:t>effusive: a</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type of volcanic eruption where lava flows gently and steadily.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6915439"/>
                  </a:ext>
                </a:extLst>
              </a:tr>
              <a:tr h="0">
                <a:tc>
                  <a:txBody>
                    <a:bodyPr/>
                    <a:lstStyle/>
                    <a:p>
                      <a:r>
                        <a:rPr lang="en-GB" sz="1000" kern="1200" dirty="0" smtClean="0">
                          <a:solidFill>
                            <a:schemeClr val="dk1"/>
                          </a:solidFill>
                          <a:effectLst/>
                          <a:latin typeface="+mn-lt"/>
                          <a:ea typeface="+mn-ea"/>
                          <a:cs typeface="+mn-cs"/>
                        </a:rPr>
                        <a:t>focus</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the exact point inside the Earth where an earthquake begins.</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25145996"/>
                  </a:ext>
                </a:extLst>
              </a:tr>
              <a:tr h="250373">
                <a:tc>
                  <a:txBody>
                    <a:bodyPr/>
                    <a:lstStyle/>
                    <a:p>
                      <a:r>
                        <a:rPr lang="en-GB" sz="1000" kern="1200" dirty="0" smtClean="0">
                          <a:solidFill>
                            <a:schemeClr val="dk1"/>
                          </a:solidFill>
                          <a:effectLst/>
                          <a:latin typeface="+mn-lt"/>
                          <a:ea typeface="+mn-ea"/>
                          <a:cs typeface="+mn-cs"/>
                        </a:rPr>
                        <a:t>foreshock</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smaller tremors that happen before the main earthquake.</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240738"/>
                  </a:ext>
                </a:extLst>
              </a:tr>
              <a:tr h="0">
                <a:tc>
                  <a:txBody>
                    <a:bodyPr/>
                    <a:lstStyle/>
                    <a:p>
                      <a:r>
                        <a:rPr lang="en-GB" sz="1000" kern="1200" dirty="0" smtClean="0">
                          <a:solidFill>
                            <a:schemeClr val="dk1"/>
                          </a:solidFill>
                          <a:effectLst/>
                          <a:latin typeface="+mn-lt"/>
                          <a:ea typeface="+mn-ea"/>
                          <a:cs typeface="+mn-cs"/>
                        </a:rPr>
                        <a:t>geothermal  energy</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energy generated from the heat stored inside the Earth, often used for heating and electricity.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81612636"/>
                  </a:ext>
                </a:extLst>
              </a:tr>
              <a:tr h="0">
                <a:tc>
                  <a:txBody>
                    <a:bodyPr/>
                    <a:lstStyle/>
                    <a:p>
                      <a:r>
                        <a:rPr lang="en-GB" sz="1000" kern="1200" dirty="0" smtClean="0">
                          <a:solidFill>
                            <a:schemeClr val="dk1"/>
                          </a:solidFill>
                          <a:effectLst/>
                          <a:latin typeface="+mn-lt"/>
                          <a:ea typeface="+mn-ea"/>
                          <a:cs typeface="+mn-cs"/>
                        </a:rPr>
                        <a:t>lava</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molten rock that flows out of a volcano during an eruption.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33761029"/>
                  </a:ext>
                </a:extLst>
              </a:tr>
              <a:tr h="0">
                <a:tc>
                  <a:txBody>
                    <a:bodyPr/>
                    <a:lstStyle/>
                    <a:p>
                      <a:r>
                        <a:rPr lang="en-GB" sz="1000" kern="1200" dirty="0" smtClean="0">
                          <a:solidFill>
                            <a:schemeClr val="dk1"/>
                          </a:solidFill>
                          <a:effectLst/>
                          <a:latin typeface="+mn-lt"/>
                          <a:ea typeface="+mn-ea"/>
                          <a:cs typeface="+mn-cs"/>
                        </a:rPr>
                        <a:t>magma</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molten rock found beneath the Earth's surface, which becomes lava when it erupts.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23461244"/>
                  </a:ext>
                </a:extLst>
              </a:tr>
              <a:tr h="0">
                <a:tc>
                  <a:txBody>
                    <a:bodyPr/>
                    <a:lstStyle/>
                    <a:p>
                      <a:r>
                        <a:rPr lang="en-GB" sz="1000" kern="1200" dirty="0" smtClean="0">
                          <a:solidFill>
                            <a:schemeClr val="dk1"/>
                          </a:solidFill>
                          <a:effectLst/>
                          <a:latin typeface="+mn-lt"/>
                          <a:ea typeface="+mn-ea"/>
                          <a:cs typeface="+mn-cs"/>
                        </a:rPr>
                        <a:t>magma chamber</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a reservoir of molten rock beneath a volcano.</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58186100"/>
                  </a:ext>
                </a:extLst>
              </a:tr>
              <a:tr h="0">
                <a:tc>
                  <a:txBody>
                    <a:bodyPr/>
                    <a:lstStyle/>
                    <a:p>
                      <a:r>
                        <a:rPr lang="en-GB" sz="1000" kern="1200" dirty="0" smtClean="0">
                          <a:solidFill>
                            <a:schemeClr val="dk1"/>
                          </a:solidFill>
                          <a:effectLst/>
                          <a:latin typeface="+mn-lt"/>
                          <a:ea typeface="+mn-ea"/>
                          <a:cs typeface="+mn-cs"/>
                        </a:rPr>
                        <a:t>main event</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the largest shock in an earthquake sequence.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75067240"/>
                  </a:ext>
                </a:extLst>
              </a:tr>
              <a:tr h="0">
                <a:tc>
                  <a:txBody>
                    <a:bodyPr/>
                    <a:lstStyle/>
                    <a:p>
                      <a:r>
                        <a:rPr lang="en-GB" sz="1000" kern="1200" dirty="0" smtClean="0">
                          <a:solidFill>
                            <a:schemeClr val="dk1"/>
                          </a:solidFill>
                          <a:effectLst/>
                          <a:latin typeface="+mn-lt"/>
                          <a:ea typeface="+mn-ea"/>
                          <a:cs typeface="+mn-cs"/>
                        </a:rPr>
                        <a:t>plate boundary</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plate boundaries are the edges where two plates meet. Most geologic activities, including volcanoes, earthquakes, and mountain building, take place at plate boundaries.</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04169364"/>
                  </a:ext>
                </a:extLst>
              </a:tr>
              <a:tr h="0">
                <a:tc>
                  <a:txBody>
                    <a:bodyPr/>
                    <a:lstStyle/>
                    <a:p>
                      <a:r>
                        <a:rPr lang="en-GB" sz="1000" kern="1200" dirty="0" smtClean="0">
                          <a:solidFill>
                            <a:schemeClr val="dk1"/>
                          </a:solidFill>
                          <a:effectLst/>
                          <a:latin typeface="+mn-lt"/>
                          <a:ea typeface="+mn-ea"/>
                          <a:cs typeface="+mn-cs"/>
                        </a:rPr>
                        <a:t>Richter scale</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000" i="1" kern="1200" dirty="0" smtClean="0">
                          <a:solidFill>
                            <a:schemeClr val="dk1"/>
                          </a:solidFill>
                          <a:effectLst/>
                          <a:latin typeface="+mn-lt"/>
                          <a:ea typeface="+mn-ea"/>
                          <a:cs typeface="+mn-cs"/>
                        </a:rPr>
                        <a:t>noun. </a:t>
                      </a:r>
                      <a:r>
                        <a:rPr lang="en-GB" sz="1000" kern="1200" dirty="0" smtClean="0">
                          <a:solidFill>
                            <a:schemeClr val="dk1"/>
                          </a:solidFill>
                          <a:effectLst/>
                          <a:latin typeface="+mn-lt"/>
                          <a:ea typeface="+mn-ea"/>
                          <a:cs typeface="+mn-cs"/>
                        </a:rPr>
                        <a:t>a scale that measures the strength or magnitude of an earthquake.</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3518496"/>
                  </a:ext>
                </a:extLst>
              </a:tr>
              <a:tr h="0">
                <a:tc>
                  <a:txBody>
                    <a:bodyPr/>
                    <a:lstStyle/>
                    <a:p>
                      <a:r>
                        <a:rPr lang="en-GB" sz="1000" kern="1200" dirty="0" smtClean="0">
                          <a:solidFill>
                            <a:schemeClr val="dk1"/>
                          </a:solidFill>
                          <a:effectLst/>
                          <a:latin typeface="+mn-lt"/>
                          <a:ea typeface="+mn-ea"/>
                          <a:cs typeface="+mn-cs"/>
                        </a:rPr>
                        <a:t>tectonic plates</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effectLst/>
                          <a:latin typeface="+mn-lt"/>
                          <a:ea typeface="+mn-ea"/>
                          <a:cs typeface="+mn-cs"/>
                        </a:rPr>
                        <a:t>noun. l</a:t>
                      </a:r>
                      <a:r>
                        <a:rPr lang="en-GB" sz="1000" kern="1200" dirty="0" smtClean="0">
                          <a:solidFill>
                            <a:schemeClr val="dk1"/>
                          </a:solidFill>
                          <a:effectLst/>
                          <a:latin typeface="+mn-lt"/>
                          <a:ea typeface="+mn-ea"/>
                          <a:cs typeface="+mn-cs"/>
                        </a:rPr>
                        <a:t>arge pieces of the Earth's crust that move and interact with each other, causing earthquakes, volcanoes, and mountain building.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02176222"/>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702620725"/>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3 – Extreme Earth - Volcanoes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4" name="Table 23">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989892628"/>
              </p:ext>
            </p:extLst>
          </p:nvPr>
        </p:nvGraphicFramePr>
        <p:xfrm>
          <a:off x="23654" y="625935"/>
          <a:ext cx="6438878" cy="2093815"/>
        </p:xfrm>
        <a:graphic>
          <a:graphicData uri="http://schemas.openxmlformats.org/drawingml/2006/table">
            <a:tbl>
              <a:tblPr firstRow="1" bandRow="1">
                <a:tableStyleId>{93296810-A885-4BE3-A3E7-6D5BEEA58F35}</a:tableStyleId>
              </a:tblPr>
              <a:tblGrid>
                <a:gridCol w="1500346">
                  <a:extLst>
                    <a:ext uri="{9D8B030D-6E8A-4147-A177-3AD203B41FA5}">
                      <a16:colId xmlns:a16="http://schemas.microsoft.com/office/drawing/2014/main" val="489748474"/>
                    </a:ext>
                  </a:extLst>
                </a:gridCol>
                <a:gridCol w="4938532">
                  <a:extLst>
                    <a:ext uri="{9D8B030D-6E8A-4147-A177-3AD203B41FA5}">
                      <a16:colId xmlns:a16="http://schemas.microsoft.com/office/drawing/2014/main" val="2159993333"/>
                    </a:ext>
                  </a:extLst>
                </a:gridCol>
              </a:tblGrid>
              <a:tr h="248132">
                <a:tc gridSpan="2">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Layers</a:t>
                      </a:r>
                      <a:r>
                        <a:rPr lang="en-GB" sz="1200" baseline="0" dirty="0" smtClean="0"/>
                        <a:t> of the Earth</a:t>
                      </a:r>
                      <a:endParaRPr lang="en-GB" sz="1200" dirty="0"/>
                    </a:p>
                  </a:txBody>
                  <a:tcPr/>
                </a:tc>
                <a:tc hMerge="1">
                  <a:txBody>
                    <a:bodyPr/>
                    <a:lstStyle/>
                    <a:p>
                      <a:endParaRPr lang="en-GB"/>
                    </a:p>
                  </a:txBody>
                  <a:tcPr/>
                </a:tc>
                <a:extLst>
                  <a:ext uri="{0D108BD9-81ED-4DB2-BD59-A6C34878D82A}">
                    <a16:rowId xmlns:a16="http://schemas.microsoft.com/office/drawing/2014/main" val="1676012475"/>
                  </a:ext>
                </a:extLst>
              </a:tr>
              <a:tr h="1819495">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Starting at the centre, Earth is composed of four distinct layers. They are, from deepest to shallowest, the inner core, the outer core, the mantle and the crust.</a:t>
                      </a: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txBody>
                  <a:tcPr/>
                </a:tc>
                <a:extLst>
                  <a:ext uri="{0D108BD9-81ED-4DB2-BD59-A6C34878D82A}">
                    <a16:rowId xmlns:a16="http://schemas.microsoft.com/office/drawing/2014/main" val="160365821"/>
                  </a:ext>
                </a:extLst>
              </a:tr>
            </a:tbl>
          </a:graphicData>
        </a:graphic>
      </p:graphicFrame>
      <p:pic>
        <p:nvPicPr>
          <p:cNvPr id="2" name="Picture 1"/>
          <p:cNvPicPr>
            <a:picLocks noChangeAspect="1"/>
          </p:cNvPicPr>
          <p:nvPr/>
        </p:nvPicPr>
        <p:blipFill>
          <a:blip r:embed="rId4"/>
          <a:stretch>
            <a:fillRect/>
          </a:stretch>
        </p:blipFill>
        <p:spPr>
          <a:xfrm>
            <a:off x="1531198" y="907291"/>
            <a:ext cx="4931334" cy="1745419"/>
          </a:xfrm>
          <a:prstGeom prst="rect">
            <a:avLst/>
          </a:prstGeom>
        </p:spPr>
      </p:pic>
      <p:graphicFrame>
        <p:nvGraphicFramePr>
          <p:cNvPr id="26" name="Table 25">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3063512160"/>
              </p:ext>
            </p:extLst>
          </p:nvPr>
        </p:nvGraphicFramePr>
        <p:xfrm>
          <a:off x="23654" y="5076817"/>
          <a:ext cx="6488906" cy="2560320"/>
        </p:xfrm>
        <a:graphic>
          <a:graphicData uri="http://schemas.openxmlformats.org/drawingml/2006/table">
            <a:tbl>
              <a:tblPr firstRow="1" bandRow="1">
                <a:tableStyleId>{93296810-A885-4BE3-A3E7-6D5BEEA58F35}</a:tableStyleId>
              </a:tblPr>
              <a:tblGrid>
                <a:gridCol w="6488906">
                  <a:extLst>
                    <a:ext uri="{9D8B030D-6E8A-4147-A177-3AD203B41FA5}">
                      <a16:colId xmlns:a16="http://schemas.microsoft.com/office/drawing/2014/main" val="489748474"/>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Tsunamis:</a:t>
                      </a:r>
                      <a:endParaRPr lang="en-GB" sz="1200" dirty="0"/>
                    </a:p>
                  </a:txBody>
                  <a:tcPr/>
                </a:tc>
                <a:extLst>
                  <a:ext uri="{0D108BD9-81ED-4DB2-BD59-A6C34878D82A}">
                    <a16:rowId xmlns:a16="http://schemas.microsoft.com/office/drawing/2014/main" val="1676012475"/>
                  </a:ext>
                </a:extLst>
              </a:tr>
              <a:tr h="1996379">
                <a:tc>
                  <a:txBody>
                    <a:bodyPr/>
                    <a:lstStyle/>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A tsunami is a giant wave caused by the energy in tsunami waves caused by an underwater volcanic eruption, an underwater landslide or an earthquake on the ocean’s floor</a:t>
                      </a:r>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The earthquake causes a large amount of water to be displaced very quickly causing a series of waves. </a:t>
                      </a:r>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As the waves travel through shallower water near land, they get bigger and bigger.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Defences built by humans cannot stand up the sheer power of the tsunami so the waves cause a lot of damage. Boulders are lifted, buildings are destroyed and vehicles are swept away as the water races up to one mile</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A tsunami warning system (TWS) is used to detect tsunamis in advance and issue the warnings to prevent loss of life and damage to property.</a:t>
                      </a:r>
                    </a:p>
                  </a:txBody>
                  <a:tcPr/>
                </a:tc>
                <a:extLst>
                  <a:ext uri="{0D108BD9-81ED-4DB2-BD59-A6C34878D82A}">
                    <a16:rowId xmlns:a16="http://schemas.microsoft.com/office/drawing/2014/main" val="160365821"/>
                  </a:ext>
                </a:extLst>
              </a:tr>
            </a:tbl>
          </a:graphicData>
        </a:graphic>
      </p:graphicFrame>
      <p:graphicFrame>
        <p:nvGraphicFramePr>
          <p:cNvPr id="27" name="Table 26">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2426709330"/>
              </p:ext>
            </p:extLst>
          </p:nvPr>
        </p:nvGraphicFramePr>
        <p:xfrm>
          <a:off x="0" y="2762934"/>
          <a:ext cx="6462532" cy="2270699"/>
        </p:xfrm>
        <a:graphic>
          <a:graphicData uri="http://schemas.openxmlformats.org/drawingml/2006/table">
            <a:tbl>
              <a:tblPr firstRow="1" bandRow="1">
                <a:tableStyleId>{93296810-A885-4BE3-A3E7-6D5BEEA58F35}</a:tableStyleId>
              </a:tblPr>
              <a:tblGrid>
                <a:gridCol w="6462532">
                  <a:extLst>
                    <a:ext uri="{9D8B030D-6E8A-4147-A177-3AD203B41FA5}">
                      <a16:colId xmlns:a16="http://schemas.microsoft.com/office/drawing/2014/main" val="489748474"/>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Earthquakes:</a:t>
                      </a:r>
                      <a:endParaRPr lang="en-GB" sz="1200" dirty="0"/>
                    </a:p>
                  </a:txBody>
                  <a:tcPr/>
                </a:tc>
                <a:extLst>
                  <a:ext uri="{0D108BD9-81ED-4DB2-BD59-A6C34878D82A}">
                    <a16:rowId xmlns:a16="http://schemas.microsoft.com/office/drawing/2014/main" val="1676012475"/>
                  </a:ext>
                </a:extLst>
              </a:tr>
              <a:tr h="1996379">
                <a:tc>
                  <a:txBody>
                    <a:bodyPr/>
                    <a:lstStyle/>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•Earthquakes are caused when the earth’s tectonic plates (made</a:t>
                      </a:r>
                      <a:r>
                        <a:rPr lang="en-GB" sz="1200" baseline="0" dirty="0" smtClean="0"/>
                        <a:t> up of the crust and the mantle) </a:t>
                      </a:r>
                      <a:r>
                        <a:rPr lang="en-GB" sz="1200" dirty="0" smtClean="0"/>
                        <a:t>suddenly move. This movement causes faults or areas of stress where crushed rocks along the edges of the plates move in relation to one another. This causes a break in the surface and the energy released moves in waves through the earth. </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Most earthquakes occur near the tectonic plate boundaries.</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Earthquakes can cause lots of damage to roads, buildings and property.</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Seismometers measure the vibrations of the earth during an earthquake.</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 The Richter scale measures the magnitude of an earthquake (how powerful it is). </a:t>
                      </a:r>
                    </a:p>
                  </a:txBody>
                  <a:tcPr/>
                </a:tc>
                <a:extLst>
                  <a:ext uri="{0D108BD9-81ED-4DB2-BD59-A6C34878D82A}">
                    <a16:rowId xmlns:a16="http://schemas.microsoft.com/office/drawing/2014/main" val="160365821"/>
                  </a:ext>
                </a:extLst>
              </a:tr>
            </a:tbl>
          </a:graphicData>
        </a:graphic>
      </p:graphicFrame>
      <p:pic>
        <p:nvPicPr>
          <p:cNvPr id="5" name="Picture 4"/>
          <p:cNvPicPr>
            <a:picLocks noChangeAspect="1"/>
          </p:cNvPicPr>
          <p:nvPr/>
        </p:nvPicPr>
        <p:blipFill>
          <a:blip r:embed="rId5"/>
          <a:stretch>
            <a:fillRect/>
          </a:stretch>
        </p:blipFill>
        <p:spPr>
          <a:xfrm>
            <a:off x="94773" y="5367214"/>
            <a:ext cx="2443747" cy="1286990"/>
          </a:xfrm>
          <a:prstGeom prst="rect">
            <a:avLst/>
          </a:prstGeom>
        </p:spPr>
      </p:pic>
      <p:pic>
        <p:nvPicPr>
          <p:cNvPr id="6" name="Picture 5"/>
          <p:cNvPicPr>
            <a:picLocks noChangeAspect="1"/>
          </p:cNvPicPr>
          <p:nvPr/>
        </p:nvPicPr>
        <p:blipFill>
          <a:blip r:embed="rId6"/>
          <a:stretch>
            <a:fillRect/>
          </a:stretch>
        </p:blipFill>
        <p:spPr>
          <a:xfrm>
            <a:off x="23654" y="3084907"/>
            <a:ext cx="2048986" cy="1373864"/>
          </a:xfrm>
          <a:prstGeom prst="rect">
            <a:avLst/>
          </a:prstGeom>
        </p:spPr>
      </p:pic>
    </p:spTree>
    <p:extLst>
      <p:ext uri="{BB962C8B-B14F-4D97-AF65-F5344CB8AC3E}">
        <p14:creationId xmlns:p14="http://schemas.microsoft.com/office/powerpoint/2010/main" val="291295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702620725"/>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3 – Extreme Earth - Volcanoes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1" name="Table 20">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1853596717"/>
              </p:ext>
            </p:extLst>
          </p:nvPr>
        </p:nvGraphicFramePr>
        <p:xfrm>
          <a:off x="6685279" y="641406"/>
          <a:ext cx="3967883" cy="3118993"/>
        </p:xfrm>
        <a:graphic>
          <a:graphicData uri="http://schemas.openxmlformats.org/drawingml/2006/table">
            <a:tbl>
              <a:tblPr firstRow="1" bandRow="1">
                <a:tableStyleId>{93296810-A885-4BE3-A3E7-6D5BEEA58F35}</a:tableStyleId>
              </a:tblPr>
              <a:tblGrid>
                <a:gridCol w="3967883">
                  <a:extLst>
                    <a:ext uri="{9D8B030D-6E8A-4147-A177-3AD203B41FA5}">
                      <a16:colId xmlns:a16="http://schemas.microsoft.com/office/drawing/2014/main" val="489748474"/>
                    </a:ext>
                  </a:extLst>
                </a:gridCol>
              </a:tblGrid>
              <a:tr h="284353">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Ring of Fire:</a:t>
                      </a:r>
                      <a:endParaRPr lang="en-GB" sz="1200" dirty="0"/>
                    </a:p>
                  </a:txBody>
                  <a:tcPr/>
                </a:tc>
                <a:extLst>
                  <a:ext uri="{0D108BD9-81ED-4DB2-BD59-A6C34878D82A}">
                    <a16:rowId xmlns:a16="http://schemas.microsoft.com/office/drawing/2014/main" val="1676012475"/>
                  </a:ext>
                </a:extLst>
              </a:tr>
              <a:tr h="1370504">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This is an area of the Pacific Ocean that is shaped like a horseshoe.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The Ring of Fire has more than 450 volcanoes.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It stretches along the western edge of the South and North American continents, across the Pacific Ocean, through Japan and southwards towards New Zealand. </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It covers a distance of around 25,000 miles (40,000km) in total. Around 75% of the world’s volcanoes and 90% of the world’s earthquakes are located within the Ring of Fire.</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txBody>
                  <a:tcPr/>
                </a:tc>
                <a:extLst>
                  <a:ext uri="{0D108BD9-81ED-4DB2-BD59-A6C34878D82A}">
                    <a16:rowId xmlns:a16="http://schemas.microsoft.com/office/drawing/2014/main" val="160365821"/>
                  </a:ext>
                </a:extLst>
              </a:tr>
            </a:tbl>
          </a:graphicData>
        </a:graphic>
      </p:graphicFrame>
      <p:graphicFrame>
        <p:nvGraphicFramePr>
          <p:cNvPr id="22" name="Table 21">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1840188828"/>
              </p:ext>
            </p:extLst>
          </p:nvPr>
        </p:nvGraphicFramePr>
        <p:xfrm>
          <a:off x="3999632" y="641406"/>
          <a:ext cx="2657305" cy="3117779"/>
        </p:xfrm>
        <a:graphic>
          <a:graphicData uri="http://schemas.openxmlformats.org/drawingml/2006/table">
            <a:tbl>
              <a:tblPr firstRow="1" bandRow="1">
                <a:tableStyleId>{93296810-A885-4BE3-A3E7-6D5BEEA58F35}</a:tableStyleId>
              </a:tblPr>
              <a:tblGrid>
                <a:gridCol w="2657305">
                  <a:extLst>
                    <a:ext uri="{9D8B030D-6E8A-4147-A177-3AD203B41FA5}">
                      <a16:colId xmlns:a16="http://schemas.microsoft.com/office/drawing/2014/main" val="489748474"/>
                    </a:ext>
                  </a:extLst>
                </a:gridCol>
              </a:tblGrid>
              <a:tr h="283139">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Mount Vesuvius</a:t>
                      </a:r>
                      <a:endParaRPr lang="en-GB" sz="1200" dirty="0"/>
                    </a:p>
                  </a:txBody>
                  <a:tcPr/>
                </a:tc>
                <a:extLst>
                  <a:ext uri="{0D108BD9-81ED-4DB2-BD59-A6C34878D82A}">
                    <a16:rowId xmlns:a16="http://schemas.microsoft.com/office/drawing/2014/main" val="1676012475"/>
                  </a:ext>
                </a:extLst>
              </a:tr>
              <a:tr h="1364655">
                <a:tc>
                  <a:txBody>
                    <a:bodyPr/>
                    <a:lstStyle/>
                    <a:p>
                      <a:pPr marL="1511915" marR="0" lvl="3"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Mount Vesuvius is an active volcano in southern Italy. It is famous for an eruption that happened in 79 AD.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Thousands of people died when lava, ashes, and mud buried the cities of Pompeii, Herculaneum, and </a:t>
                      </a:r>
                      <a:r>
                        <a:rPr lang="en-GB" sz="1200" dirty="0" err="1" smtClean="0"/>
                        <a:t>Stabiae</a:t>
                      </a:r>
                      <a:r>
                        <a:rPr lang="en-GB" sz="1200" dirty="0" smtClean="0"/>
                        <a:t>.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The cities were forgotten until archaeologists began digging up their ruins in the 1700s.</a:t>
                      </a:r>
                    </a:p>
                  </a:txBody>
                  <a:tcPr/>
                </a:tc>
                <a:extLst>
                  <a:ext uri="{0D108BD9-81ED-4DB2-BD59-A6C34878D82A}">
                    <a16:rowId xmlns:a16="http://schemas.microsoft.com/office/drawing/2014/main" val="160365821"/>
                  </a:ext>
                </a:extLst>
              </a:tr>
            </a:tbl>
          </a:graphicData>
        </a:graphic>
      </p:graphicFrame>
      <p:graphicFrame>
        <p:nvGraphicFramePr>
          <p:cNvPr id="23" name="Table 22">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4159803028"/>
              </p:ext>
            </p:extLst>
          </p:nvPr>
        </p:nvGraphicFramePr>
        <p:xfrm>
          <a:off x="63674" y="2814269"/>
          <a:ext cx="3885127" cy="4709160"/>
        </p:xfrm>
        <a:graphic>
          <a:graphicData uri="http://schemas.openxmlformats.org/drawingml/2006/table">
            <a:tbl>
              <a:tblPr firstRow="1" bandRow="1">
                <a:tableStyleId>{93296810-A885-4BE3-A3E7-6D5BEEA58F35}</a:tableStyleId>
              </a:tblPr>
              <a:tblGrid>
                <a:gridCol w="1295042">
                  <a:extLst>
                    <a:ext uri="{9D8B030D-6E8A-4147-A177-3AD203B41FA5}">
                      <a16:colId xmlns:a16="http://schemas.microsoft.com/office/drawing/2014/main" val="489748474"/>
                    </a:ext>
                  </a:extLst>
                </a:gridCol>
                <a:gridCol w="1295043">
                  <a:extLst>
                    <a:ext uri="{9D8B030D-6E8A-4147-A177-3AD203B41FA5}">
                      <a16:colId xmlns:a16="http://schemas.microsoft.com/office/drawing/2014/main" val="1641149678"/>
                    </a:ext>
                  </a:extLst>
                </a:gridCol>
                <a:gridCol w="1295042">
                  <a:extLst>
                    <a:ext uri="{9D8B030D-6E8A-4147-A177-3AD203B41FA5}">
                      <a16:colId xmlns:a16="http://schemas.microsoft.com/office/drawing/2014/main" val="282553074"/>
                    </a:ext>
                  </a:extLst>
                </a:gridCol>
              </a:tblGrid>
              <a:tr h="214761">
                <a:tc gridSpan="3">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Types</a:t>
                      </a:r>
                      <a:r>
                        <a:rPr lang="en-GB" sz="1200" baseline="0" dirty="0" smtClean="0"/>
                        <a:t> of volcanoes:</a:t>
                      </a:r>
                      <a:endParaRPr lang="en-GB" sz="120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76012475"/>
                  </a:ext>
                </a:extLst>
              </a:tr>
              <a:tr h="214761">
                <a:tc gridSpan="3">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smtClean="0"/>
                        <a:t>Volcanoes are categorised into three types: active, dormant or extinct. </a:t>
                      </a:r>
                      <a:endParaRPr lang="en-GB" sz="110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79491733"/>
                  </a:ext>
                </a:extLst>
              </a:tr>
              <a:tr h="1175088">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smtClean="0"/>
                        <a:t>A volcano is classed as active if it has erupted in the last 10,000 years or has had some kind of activity meaning it may erupt.</a:t>
                      </a: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smtClean="0"/>
                        <a:t>A dormant volcano has not erupted in the last 10,000 years but has potential to erupt in the future. </a:t>
                      </a: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smtClean="0"/>
                        <a:t>When a volcano is extinct, this means it has not erupted in the last 10,000 years and is unlikely to in the future.</a:t>
                      </a:r>
                    </a:p>
                  </a:txBody>
                  <a:tcPr/>
                </a:tc>
                <a:extLst>
                  <a:ext uri="{0D108BD9-81ED-4DB2-BD59-A6C34878D82A}">
                    <a16:rowId xmlns:a16="http://schemas.microsoft.com/office/drawing/2014/main" val="160365821"/>
                  </a:ext>
                </a:extLst>
              </a:tr>
              <a:tr h="241137">
                <a:tc gridSpan="3">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In terms of their physical shape and reaction, there are four </a:t>
                      </a:r>
                      <a:r>
                        <a:rPr lang="en-GB" sz="1200" dirty="0" smtClean="0"/>
                        <a:t>main</a:t>
                      </a:r>
                      <a:r>
                        <a:rPr lang="en-GB" sz="1200" baseline="0" dirty="0" smtClean="0"/>
                        <a:t> </a:t>
                      </a:r>
                      <a:r>
                        <a:rPr lang="en-GB" sz="1200" baseline="0" dirty="0" smtClean="0"/>
                        <a:t>types of volcanoes:</a:t>
                      </a:r>
                      <a:endParaRPr lang="en-GB" sz="1200" dirty="0" smtClean="0"/>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txBody>
                  <a:tcPr/>
                </a:tc>
                <a:extLst>
                  <a:ext uri="{0D108BD9-81ED-4DB2-BD59-A6C34878D82A}">
                    <a16:rowId xmlns:a16="http://schemas.microsoft.com/office/drawing/2014/main" val="2734909165"/>
                  </a:ext>
                </a:extLst>
              </a:tr>
              <a:tr h="241137">
                <a:tc gridSpan="3">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625016589"/>
                  </a:ext>
                </a:extLst>
              </a:tr>
            </a:tbl>
          </a:graphicData>
        </a:graphic>
      </p:graphicFrame>
      <p:graphicFrame>
        <p:nvGraphicFramePr>
          <p:cNvPr id="24" name="Table 23">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435405093"/>
              </p:ext>
            </p:extLst>
          </p:nvPr>
        </p:nvGraphicFramePr>
        <p:xfrm>
          <a:off x="3999632" y="3817840"/>
          <a:ext cx="6671830" cy="3474720"/>
        </p:xfrm>
        <a:graphic>
          <a:graphicData uri="http://schemas.openxmlformats.org/drawingml/2006/table">
            <a:tbl>
              <a:tblPr firstRow="1" bandRow="1">
                <a:tableStyleId>{93296810-A885-4BE3-A3E7-6D5BEEA58F35}</a:tableStyleId>
              </a:tblPr>
              <a:tblGrid>
                <a:gridCol w="6671830">
                  <a:extLst>
                    <a:ext uri="{9D8B030D-6E8A-4147-A177-3AD203B41FA5}">
                      <a16:colId xmlns:a16="http://schemas.microsoft.com/office/drawing/2014/main" val="489748474"/>
                    </a:ext>
                  </a:extLst>
                </a:gridCol>
              </a:tblGrid>
              <a:tr h="268179">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Parts of an erupting </a:t>
                      </a:r>
                      <a:r>
                        <a:rPr lang="en-GB" sz="1200" dirty="0" smtClean="0"/>
                        <a:t>volcano (key vocabulary)</a:t>
                      </a:r>
                      <a:endParaRPr lang="en-GB" sz="1200" dirty="0"/>
                    </a:p>
                  </a:txBody>
                  <a:tcPr/>
                </a:tc>
                <a:extLst>
                  <a:ext uri="{0D108BD9-81ED-4DB2-BD59-A6C34878D82A}">
                    <a16:rowId xmlns:a16="http://schemas.microsoft.com/office/drawing/2014/main" val="1676012475"/>
                  </a:ext>
                </a:extLst>
              </a:tr>
              <a:tr h="3046916">
                <a:tc>
                  <a:txBody>
                    <a:bodyPr/>
                    <a:lstStyle/>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t>Ash cloud/ eruption cloud:</a:t>
                      </a:r>
                      <a:r>
                        <a:rPr lang="en-GB" sz="1200" b="1" baseline="0" dirty="0" smtClean="0"/>
                        <a:t> </a:t>
                      </a:r>
                      <a:r>
                        <a:rPr lang="en-GB" sz="1200" dirty="0" smtClean="0"/>
                        <a:t>The cloud of ash formed above the volcano from the force of the volcanic explosion.</a:t>
                      </a:r>
                      <a:endParaRPr lang="en-GB" sz="1200" b="1" baseline="0" dirty="0" smtClean="0"/>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t>Crater</a:t>
                      </a:r>
                      <a:r>
                        <a:rPr lang="en-GB" sz="1200" dirty="0" smtClean="0"/>
                        <a:t>:</a:t>
                      </a:r>
                      <a:r>
                        <a:rPr lang="en-GB" sz="1200" baseline="0" dirty="0" smtClean="0"/>
                        <a:t> The mouth of the volcano. It is bowl-shaped hole at the top of volcano that is formed as a result of the explosion.</a:t>
                      </a:r>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baseline="0" dirty="0" smtClean="0"/>
                        <a:t>Main vent: </a:t>
                      </a:r>
                      <a:r>
                        <a:rPr lang="en-GB" sz="1200" b="0" baseline="0" dirty="0" smtClean="0"/>
                        <a:t>The main vent is the primary opening of the volcano through which the magma and other rocks and gases flow out. </a:t>
                      </a:r>
                      <a:endParaRPr lang="en-GB" sz="1200" baseline="0" dirty="0" smtClean="0"/>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baseline="0" dirty="0" smtClean="0"/>
                        <a:t>Secondary vent: </a:t>
                      </a:r>
                      <a:r>
                        <a:rPr lang="en-GB" sz="1200" b="0" baseline="0" dirty="0" smtClean="0"/>
                        <a:t>Another vent through which the magma and other rocks and gases can flow out.</a:t>
                      </a:r>
                      <a:endParaRPr lang="en-GB" sz="1200" dirty="0" smtClean="0"/>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t>Lava flow: </a:t>
                      </a:r>
                      <a:r>
                        <a:rPr lang="en-GB" sz="1200" b="1" baseline="0" dirty="0" smtClean="0"/>
                        <a:t> </a:t>
                      </a:r>
                      <a:r>
                        <a:rPr lang="en-GB" sz="1200" dirty="0" smtClean="0"/>
                        <a:t>after erupting, some of the hot lava will flow down the sides of the volcano.</a:t>
                      </a:r>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baseline="0" dirty="0" smtClean="0"/>
                        <a:t>Conduit: </a:t>
                      </a:r>
                      <a:r>
                        <a:rPr lang="en-GB" sz="1200" baseline="0" dirty="0" smtClean="0"/>
                        <a:t>An underground passage which magma travels through.  Large volcanoes may have multiple conduits underground. </a:t>
                      </a:r>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t>Layers of rock:</a:t>
                      </a:r>
                      <a:r>
                        <a:rPr lang="en-GB" sz="1200" b="1" baseline="0" dirty="0" smtClean="0"/>
                        <a:t> </a:t>
                      </a:r>
                      <a:r>
                        <a:rPr lang="en-GB" sz="1200" dirty="0" smtClean="0"/>
                        <a:t>The earth's crust is made of several layers of rock.</a:t>
                      </a:r>
                    </a:p>
                    <a:p>
                      <a:pPr marL="2519858" marR="0" lvl="5"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baseline="0" dirty="0" smtClean="0"/>
                        <a:t>Magma reservoir/ chamber: </a:t>
                      </a:r>
                      <a:r>
                        <a:rPr lang="en-GB" sz="1200" b="0" baseline="0" dirty="0" smtClean="0"/>
                        <a:t>A large chamber where magma builds and pools awaiting eruption.</a:t>
                      </a:r>
                      <a:endParaRPr lang="en-GB" sz="1200" dirty="0" smtClean="0"/>
                    </a:p>
                  </a:txBody>
                  <a:tcPr/>
                </a:tc>
                <a:extLst>
                  <a:ext uri="{0D108BD9-81ED-4DB2-BD59-A6C34878D82A}">
                    <a16:rowId xmlns:a16="http://schemas.microsoft.com/office/drawing/2014/main" val="160365821"/>
                  </a:ext>
                </a:extLst>
              </a:tr>
            </a:tbl>
          </a:graphicData>
        </a:graphic>
      </p:graphicFrame>
      <p:pic>
        <p:nvPicPr>
          <p:cNvPr id="7" name="Picture 6"/>
          <p:cNvPicPr>
            <a:picLocks noChangeAspect="1"/>
          </p:cNvPicPr>
          <p:nvPr/>
        </p:nvPicPr>
        <p:blipFill>
          <a:blip r:embed="rId4"/>
          <a:stretch>
            <a:fillRect/>
          </a:stretch>
        </p:blipFill>
        <p:spPr>
          <a:xfrm>
            <a:off x="4096152" y="4194102"/>
            <a:ext cx="2370687" cy="2982632"/>
          </a:xfrm>
          <a:prstGeom prst="rect">
            <a:avLst/>
          </a:prstGeom>
        </p:spPr>
      </p:pic>
      <p:graphicFrame>
        <p:nvGraphicFramePr>
          <p:cNvPr id="28" name="Table 27">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2620917328"/>
              </p:ext>
            </p:extLst>
          </p:nvPr>
        </p:nvGraphicFramePr>
        <p:xfrm>
          <a:off x="63674" y="622876"/>
          <a:ext cx="3885128" cy="2194560"/>
        </p:xfrm>
        <a:graphic>
          <a:graphicData uri="http://schemas.openxmlformats.org/drawingml/2006/table">
            <a:tbl>
              <a:tblPr firstRow="1" bandRow="1">
                <a:tableStyleId>{93296810-A885-4BE3-A3E7-6D5BEEA58F35}</a:tableStyleId>
              </a:tblPr>
              <a:tblGrid>
                <a:gridCol w="3885128">
                  <a:extLst>
                    <a:ext uri="{9D8B030D-6E8A-4147-A177-3AD203B41FA5}">
                      <a16:colId xmlns:a16="http://schemas.microsoft.com/office/drawing/2014/main" val="489748474"/>
                    </a:ext>
                  </a:extLst>
                </a:gridCol>
              </a:tblGrid>
              <a:tr h="24794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Volcanoes:</a:t>
                      </a:r>
                      <a:endParaRPr lang="en-GB" sz="1200" dirty="0"/>
                    </a:p>
                  </a:txBody>
                  <a:tcPr/>
                </a:tc>
                <a:extLst>
                  <a:ext uri="{0D108BD9-81ED-4DB2-BD59-A6C34878D82A}">
                    <a16:rowId xmlns:a16="http://schemas.microsoft.com/office/drawing/2014/main" val="1676012475"/>
                  </a:ext>
                </a:extLst>
              </a:tr>
              <a:tr h="1356664">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A volcano is an opening in the Earth’s surface that leads downwards to a pool of molten rock. They often look like a hill or mountain.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Rock deep in the Earth’s crust gets extremely hot and melts to form magma. This makes up the mantle, which mixes and moves to create pressure. When this leaks out onto the surface, this is called a volcano.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Over time, as more magma leaks out, the volcano becomes bigger and bigger. The magma from the Earth’s crust that erupts from a volcano is called lava.</a:t>
                      </a:r>
                    </a:p>
                  </a:txBody>
                  <a:tcPr/>
                </a:tc>
                <a:extLst>
                  <a:ext uri="{0D108BD9-81ED-4DB2-BD59-A6C34878D82A}">
                    <a16:rowId xmlns:a16="http://schemas.microsoft.com/office/drawing/2014/main" val="160365821"/>
                  </a:ext>
                </a:extLst>
              </a:tr>
            </a:tbl>
          </a:graphicData>
        </a:graphic>
      </p:graphicFrame>
      <p:pic>
        <p:nvPicPr>
          <p:cNvPr id="8" name="Picture 7"/>
          <p:cNvPicPr>
            <a:picLocks noChangeAspect="1"/>
          </p:cNvPicPr>
          <p:nvPr/>
        </p:nvPicPr>
        <p:blipFill>
          <a:blip r:embed="rId5"/>
          <a:stretch>
            <a:fillRect/>
          </a:stretch>
        </p:blipFill>
        <p:spPr>
          <a:xfrm>
            <a:off x="6705569" y="2122050"/>
            <a:ext cx="2018496" cy="1384437"/>
          </a:xfrm>
          <a:prstGeom prst="rect">
            <a:avLst/>
          </a:prstGeom>
        </p:spPr>
      </p:pic>
      <p:pic>
        <p:nvPicPr>
          <p:cNvPr id="10" name="Picture 9"/>
          <p:cNvPicPr>
            <a:picLocks noChangeAspect="1"/>
          </p:cNvPicPr>
          <p:nvPr/>
        </p:nvPicPr>
        <p:blipFill>
          <a:blip r:embed="rId6"/>
          <a:stretch>
            <a:fillRect/>
          </a:stretch>
        </p:blipFill>
        <p:spPr>
          <a:xfrm>
            <a:off x="4048264" y="988394"/>
            <a:ext cx="1465679" cy="1420231"/>
          </a:xfrm>
          <a:prstGeom prst="rect">
            <a:avLst/>
          </a:prstGeom>
        </p:spPr>
      </p:pic>
      <p:pic>
        <p:nvPicPr>
          <p:cNvPr id="1026" name="Picture 2" descr="Types of Volcanoes"/>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2176" b="5246"/>
          <a:stretch/>
        </p:blipFill>
        <p:spPr bwMode="auto">
          <a:xfrm>
            <a:off x="136524" y="5305486"/>
            <a:ext cx="3739426" cy="2059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976158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4833</TotalTime>
  <Words>1142</Words>
  <Application>Microsoft Office PowerPoint</Application>
  <PresentationFormat>Custom</PresentationFormat>
  <Paragraphs>86</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95</cp:revision>
  <dcterms:created xsi:type="dcterms:W3CDTF">2023-11-14T15:55:26Z</dcterms:created>
  <dcterms:modified xsi:type="dcterms:W3CDTF">2024-11-14T08:56:28Z</dcterms:modified>
</cp:coreProperties>
</file>