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ADDC83"/>
    <a:srgbClr val="71AD47"/>
    <a:srgbClr val="D6E3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p:cViewPr varScale="1">
        <p:scale>
          <a:sx n="80" d="100"/>
          <a:sy n="80" d="100"/>
        </p:scale>
        <p:origin x="10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15/10/2024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15/10/2024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15/10/2024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15/10/2024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15/10/2024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15/10/2024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15/10/2024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15/10/2024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010261933"/>
              </p:ext>
            </p:extLst>
          </p:nvPr>
        </p:nvGraphicFramePr>
        <p:xfrm>
          <a:off x="7229474" y="637884"/>
          <a:ext cx="3402119" cy="6858000"/>
        </p:xfrm>
        <a:graphic>
          <a:graphicData uri="http://schemas.openxmlformats.org/drawingml/2006/table">
            <a:tbl>
              <a:tblPr firstRow="1" bandRow="1">
                <a:tableStyleId>{93296810-A885-4BE3-A3E7-6D5BEEA58F35}</a:tableStyleId>
              </a:tblPr>
              <a:tblGrid>
                <a:gridCol w="960288">
                  <a:extLst>
                    <a:ext uri="{9D8B030D-6E8A-4147-A177-3AD203B41FA5}">
                      <a16:colId xmlns:a16="http://schemas.microsoft.com/office/drawing/2014/main" val="1630223619"/>
                    </a:ext>
                  </a:extLst>
                </a:gridCol>
                <a:gridCol w="2441831">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49871">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disciples</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 person who accepts and helps to spread the teachings of another. For Christians, this means being a follower of Jesus Christ. </a:t>
                      </a:r>
                      <a:endParaRPr lang="en-GB" sz="12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379386">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encounter</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200" i="1" dirty="0" smtClean="0"/>
                        <a:t>verb</a:t>
                      </a:r>
                      <a:r>
                        <a:rPr lang="en-GB" sz="1200" dirty="0" smtClean="0"/>
                        <a:t>.  unexpectedly be faced with or experience (something hostile or difficult).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457200">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follower</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 person who supports and admires a particular person or set of ideas.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547026">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influence</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verb</a:t>
                      </a:r>
                      <a:r>
                        <a:rPr lang="en-GB" sz="1200" dirty="0" smtClean="0"/>
                        <a:t>.</a:t>
                      </a:r>
                      <a:r>
                        <a:rPr lang="en-GB" sz="1200" baseline="0" dirty="0" smtClean="0"/>
                        <a:t> </a:t>
                      </a:r>
                      <a:r>
                        <a:rPr lang="en-GB" sz="1200" dirty="0" smtClean="0"/>
                        <a:t>to affect or change someone or something in an indirect but usually important way.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268896">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impact</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t>
                      </a:r>
                      <a:r>
                        <a:rPr lang="en-GB" sz="1200" dirty="0" smtClean="0"/>
                        <a:t>the </a:t>
                      </a:r>
                      <a:r>
                        <a:rPr lang="en-GB" sz="1200" dirty="0" smtClean="0"/>
                        <a:t>strong effect on someone or something.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341286">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miracle</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t>
                      </a:r>
                      <a:r>
                        <a:rPr lang="en-GB" sz="1200" dirty="0" smtClean="0"/>
                        <a:t>an </a:t>
                      </a:r>
                      <a:r>
                        <a:rPr lang="en-GB" sz="1200" dirty="0" smtClean="0"/>
                        <a:t>event that cannot be explained by the laws of nature or science.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457102">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outcast</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 person who has been rejected or ostracized by their society or social group.</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274222">
                <a:tc>
                  <a:txBody>
                    <a:bodyPr/>
                    <a:lstStyle/>
                    <a:p>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people with leprosy</a:t>
                      </a:r>
                      <a:endParaRPr lang="en-GB" sz="1200" kern="1200" dirty="0">
                        <a:solidFill>
                          <a:schemeClr val="dk1"/>
                        </a:solidFill>
                        <a:latin typeface="Calibri" panose="020F0502020204030204" pitchFamily="34" charset="0"/>
                        <a:ea typeface="Calibri" panose="020F0502020204030204" pitchFamily="34" charset="0"/>
                        <a:cs typeface="Calibri" panose="020F0502020204030204" pitchFamily="34" charset="0"/>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an infectious disease that damages a person's nerves and skin </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32385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Son of God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refers to the status of Jesus as the divine son of God the Father</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32385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saviour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a person who saves someone or something from danger or difficulty.</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 in </a:t>
                      </a:r>
                      <a:r>
                        <a:rPr lang="en-GB" sz="1200" dirty="0" smtClean="0"/>
                        <a:t>Christianity, God or Jesus Christ as the redeemer of sin and saver of souls.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58238722"/>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79213293"/>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Y4 – Christianity –</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How did Jesus change lives and why is it good news?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3593812859"/>
              </p:ext>
            </p:extLst>
          </p:nvPr>
        </p:nvGraphicFramePr>
        <p:xfrm>
          <a:off x="2786062" y="634323"/>
          <a:ext cx="4406686" cy="2468880"/>
        </p:xfrm>
        <a:graphic>
          <a:graphicData uri="http://schemas.openxmlformats.org/drawingml/2006/table">
            <a:tbl>
              <a:tblPr firstRow="1" bandRow="1">
                <a:tableStyleId>{93296810-A885-4BE3-A3E7-6D5BEEA58F35}</a:tableStyleId>
              </a:tblPr>
              <a:tblGrid>
                <a:gridCol w="4406686">
                  <a:extLst>
                    <a:ext uri="{9D8B030D-6E8A-4147-A177-3AD203B41FA5}">
                      <a16:colId xmlns:a16="http://schemas.microsoft.com/office/drawing/2014/main" val="1676470948"/>
                    </a:ext>
                  </a:extLst>
                </a:gridCol>
              </a:tblGrid>
              <a:tr h="255422">
                <a:tc>
                  <a:txBody>
                    <a:bodyPr/>
                    <a:lstStyle/>
                    <a:p>
                      <a:r>
                        <a:rPr lang="en-GB" sz="1200" dirty="0" smtClean="0"/>
                        <a:t>How does influence work?</a:t>
                      </a:r>
                      <a:endParaRPr lang="en-GB" sz="1200" dirty="0"/>
                    </a:p>
                  </a:txBody>
                  <a:tcPr/>
                </a:tc>
                <a:extLst>
                  <a:ext uri="{0D108BD9-81ED-4DB2-BD59-A6C34878D82A}">
                    <a16:rowId xmlns:a16="http://schemas.microsoft.com/office/drawing/2014/main" val="1415799138"/>
                  </a:ext>
                </a:extLst>
              </a:tr>
              <a:tr h="1958230">
                <a:tc>
                  <a:txBody>
                    <a:bodyPr/>
                    <a:lstStyle/>
                    <a:p>
                      <a:r>
                        <a:rPr lang="en-GB" sz="1150" dirty="0" smtClean="0"/>
                        <a:t>Influence is when someone or something helps to shape the way we think, feel, or act. For example, if you see a friend being kind to others, that might make you want to be kind, too. Influence can come from many places—our family, friends, teachers, or even things we see on TV or read in books</a:t>
                      </a:r>
                      <a:r>
                        <a:rPr lang="en-GB" sz="1150" dirty="0" smtClean="0"/>
                        <a:t>.</a:t>
                      </a:r>
                      <a:endParaRPr lang="en-GB" sz="1150" dirty="0" smtClean="0"/>
                    </a:p>
                    <a:p>
                      <a:pPr lvl="3"/>
                      <a:r>
                        <a:rPr lang="en-GB" sz="1150" dirty="0" smtClean="0"/>
                        <a:t>It's important to think about who or what is influencing us and if it's helping us make good choices. Good influences encourage us to be kind, helpful, and honest, while bad influences might push us to do things that aren’t right. So, it's important to choose positive influences in our lives!</a:t>
                      </a:r>
                    </a:p>
                  </a:txBody>
                  <a:tcPr/>
                </a:tc>
                <a:extLst>
                  <a:ext uri="{0D108BD9-81ED-4DB2-BD59-A6C34878D82A}">
                    <a16:rowId xmlns:a16="http://schemas.microsoft.com/office/drawing/2014/main" val="2323921791"/>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4155873800"/>
              </p:ext>
            </p:extLst>
          </p:nvPr>
        </p:nvGraphicFramePr>
        <p:xfrm>
          <a:off x="-2773" y="5423785"/>
          <a:ext cx="4064521" cy="2118360"/>
        </p:xfrm>
        <a:graphic>
          <a:graphicData uri="http://schemas.openxmlformats.org/drawingml/2006/table">
            <a:tbl>
              <a:tblPr firstRow="1" bandRow="1">
                <a:tableStyleId>{93296810-A885-4BE3-A3E7-6D5BEEA58F35}</a:tableStyleId>
              </a:tblPr>
              <a:tblGrid>
                <a:gridCol w="4064521">
                  <a:extLst>
                    <a:ext uri="{9D8B030D-6E8A-4147-A177-3AD203B41FA5}">
                      <a16:colId xmlns:a16="http://schemas.microsoft.com/office/drawing/2014/main" val="1676470948"/>
                    </a:ext>
                  </a:extLst>
                </a:gridCol>
              </a:tblGrid>
              <a:tr h="0">
                <a:tc>
                  <a:txBody>
                    <a:bodyPr/>
                    <a:lstStyle/>
                    <a:p>
                      <a:r>
                        <a:rPr lang="en-GB" sz="1200" dirty="0" smtClean="0"/>
                        <a:t>How do</a:t>
                      </a:r>
                      <a:r>
                        <a:rPr lang="en-GB" sz="1200" baseline="0" dirty="0" smtClean="0"/>
                        <a:t> non-religious people celebrate new </a:t>
                      </a:r>
                      <a:r>
                        <a:rPr lang="en-GB" sz="1200" baseline="0" dirty="0" smtClean="0"/>
                        <a:t>life ?</a:t>
                      </a:r>
                      <a:endParaRPr lang="en-GB" sz="1200" dirty="0"/>
                    </a:p>
                  </a:txBody>
                  <a:tcPr/>
                </a:tc>
                <a:extLst>
                  <a:ext uri="{0D108BD9-81ED-4DB2-BD59-A6C34878D82A}">
                    <a16:rowId xmlns:a16="http://schemas.microsoft.com/office/drawing/2014/main" val="1415799138"/>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smtClean="0"/>
                        <a:t>Non-religious people, such as Humanists, also celebrate new life in special ways. </a:t>
                      </a:r>
                      <a:endParaRPr lang="en-GB" sz="1150" dirty="0" smtClean="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smtClean="0"/>
                        <a:t>For </a:t>
                      </a:r>
                      <a:r>
                        <a:rPr lang="en-GB" sz="1150" dirty="0" smtClean="0"/>
                        <a:t>example, when a baby is born, they might have a naming ceremony. This is a happy occasion where family and friends come together to celebrate the new baby. </a:t>
                      </a:r>
                      <a:endParaRPr lang="en-GB" sz="1150" dirty="0" smtClean="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smtClean="0"/>
                        <a:t>Instead </a:t>
                      </a:r>
                      <a:r>
                        <a:rPr lang="en-GB" sz="1150" dirty="0" smtClean="0"/>
                        <a:t>of focusing on religious beliefs, they celebrate the child’s life, the love in the family, and the hopes they have for the baby’s future. </a:t>
                      </a:r>
                      <a:endParaRPr lang="en-GB" sz="1150" dirty="0" smtClean="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smtClean="0"/>
                        <a:t>People </a:t>
                      </a:r>
                      <a:r>
                        <a:rPr lang="en-GB" sz="1150" dirty="0" smtClean="0"/>
                        <a:t>might make promises to help care for and support the child as they grow. It's all about love, family, and community.</a:t>
                      </a:r>
                      <a:endParaRPr lang="en-GB" sz="1150" dirty="0"/>
                    </a:p>
                  </a:txBody>
                  <a:tcPr/>
                </a:tc>
                <a:extLst>
                  <a:ext uri="{0D108BD9-81ED-4DB2-BD59-A6C34878D82A}">
                    <a16:rowId xmlns:a16="http://schemas.microsoft.com/office/drawing/2014/main" val="3657478808"/>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247014380"/>
              </p:ext>
            </p:extLst>
          </p:nvPr>
        </p:nvGraphicFramePr>
        <p:xfrm>
          <a:off x="0" y="634324"/>
          <a:ext cx="2749336" cy="2464369"/>
        </p:xfrm>
        <a:graphic>
          <a:graphicData uri="http://schemas.openxmlformats.org/drawingml/2006/table">
            <a:tbl>
              <a:tblPr firstRow="1" bandRow="1">
                <a:tableStyleId>{93296810-A885-4BE3-A3E7-6D5BEEA58F35}</a:tableStyleId>
              </a:tblPr>
              <a:tblGrid>
                <a:gridCol w="2749336">
                  <a:extLst>
                    <a:ext uri="{9D8B030D-6E8A-4147-A177-3AD203B41FA5}">
                      <a16:colId xmlns:a16="http://schemas.microsoft.com/office/drawing/2014/main" val="1676470948"/>
                    </a:ext>
                  </a:extLst>
                </a:gridCol>
              </a:tblGrid>
              <a:tr h="266520">
                <a:tc>
                  <a:txBody>
                    <a:bodyPr/>
                    <a:lstStyle/>
                    <a:p>
                      <a:r>
                        <a:rPr lang="en-GB" sz="1200" dirty="0" smtClean="0"/>
                        <a:t>Jesus</a:t>
                      </a:r>
                      <a:r>
                        <a:rPr lang="en-GB" sz="1200" dirty="0" smtClean="0"/>
                        <a:t>, the Son</a:t>
                      </a:r>
                      <a:r>
                        <a:rPr lang="en-GB" sz="1200" baseline="0" dirty="0" smtClean="0"/>
                        <a:t> of God</a:t>
                      </a:r>
                      <a:endParaRPr lang="en-GB" sz="1200" dirty="0"/>
                    </a:p>
                  </a:txBody>
                  <a:tcPr/>
                </a:tc>
                <a:extLst>
                  <a:ext uri="{0D108BD9-81ED-4DB2-BD59-A6C34878D82A}">
                    <a16:rowId xmlns:a16="http://schemas.microsoft.com/office/drawing/2014/main" val="1415799138"/>
                  </a:ext>
                </a:extLst>
              </a:tr>
              <a:tr h="1504767">
                <a:tc>
                  <a:txBody>
                    <a:bodyPr/>
                    <a:lstStyle/>
                    <a:p>
                      <a:pPr marL="0" marR="0" lvl="1"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Throughout his time on Earth, </a:t>
                      </a:r>
                      <a:endParaRPr lang="en-GB" sz="1150" kern="1200" dirty="0" smtClean="0">
                        <a:solidFill>
                          <a:schemeClr val="dk1"/>
                        </a:solidFill>
                        <a:latin typeface="+mn-lt"/>
                        <a:ea typeface="+mn-ea"/>
                        <a:cs typeface="+mn-cs"/>
                      </a:endParaRPr>
                    </a:p>
                    <a:p>
                      <a:pPr marL="0" marR="0" lvl="1"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Jesus </a:t>
                      </a:r>
                      <a:r>
                        <a:rPr lang="en-GB" sz="1150" kern="1200" dirty="0" smtClean="0">
                          <a:solidFill>
                            <a:schemeClr val="dk1"/>
                          </a:solidFill>
                          <a:latin typeface="+mn-lt"/>
                          <a:ea typeface="+mn-ea"/>
                          <a:cs typeface="+mn-cs"/>
                        </a:rPr>
                        <a:t>performed many amazing </a:t>
                      </a:r>
                      <a:endParaRPr lang="en-GB" sz="1150" kern="1200" dirty="0" smtClean="0">
                        <a:solidFill>
                          <a:schemeClr val="dk1"/>
                        </a:solidFill>
                        <a:latin typeface="+mn-lt"/>
                        <a:ea typeface="+mn-ea"/>
                        <a:cs typeface="+mn-cs"/>
                      </a:endParaRPr>
                    </a:p>
                    <a:p>
                      <a:pPr marL="0" marR="0" lvl="1"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miracles </a:t>
                      </a:r>
                      <a:r>
                        <a:rPr lang="en-GB" sz="1150" kern="1200" dirty="0" smtClean="0">
                          <a:solidFill>
                            <a:schemeClr val="dk1"/>
                          </a:solidFill>
                          <a:latin typeface="+mn-lt"/>
                          <a:ea typeface="+mn-ea"/>
                          <a:cs typeface="+mn-cs"/>
                        </a:rPr>
                        <a:t>and helped many </a:t>
                      </a:r>
                      <a:endParaRPr lang="en-GB" sz="1150" kern="1200" dirty="0" smtClean="0">
                        <a:solidFill>
                          <a:schemeClr val="dk1"/>
                        </a:solidFill>
                        <a:latin typeface="+mn-lt"/>
                        <a:ea typeface="+mn-ea"/>
                        <a:cs typeface="+mn-cs"/>
                      </a:endParaRPr>
                    </a:p>
                    <a:p>
                      <a:pPr marL="0" marR="0" lvl="1"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people</a:t>
                      </a:r>
                      <a:r>
                        <a:rPr lang="en-GB" sz="1150" kern="1200" dirty="0" smtClean="0">
                          <a:solidFill>
                            <a:schemeClr val="dk1"/>
                          </a:solidFill>
                          <a:latin typeface="+mn-lt"/>
                          <a:ea typeface="+mn-ea"/>
                          <a:cs typeface="+mn-cs"/>
                        </a:rPr>
                        <a:t>. </a:t>
                      </a:r>
                      <a:endParaRPr lang="en-GB" sz="115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Part </a:t>
                      </a:r>
                      <a:r>
                        <a:rPr lang="en-GB" sz="1150" kern="1200" dirty="0" smtClean="0">
                          <a:solidFill>
                            <a:schemeClr val="dk1"/>
                          </a:solidFill>
                          <a:latin typeface="+mn-lt"/>
                          <a:ea typeface="+mn-ea"/>
                          <a:cs typeface="+mn-cs"/>
                        </a:rPr>
                        <a:t>of the reason why he did </a:t>
                      </a:r>
                      <a:endParaRPr lang="en-GB" sz="115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so </a:t>
                      </a:r>
                      <a:r>
                        <a:rPr lang="en-GB" sz="1150" kern="1200" dirty="0" smtClean="0">
                          <a:solidFill>
                            <a:schemeClr val="dk1"/>
                          </a:solidFill>
                          <a:latin typeface="+mn-lt"/>
                          <a:ea typeface="+mn-ea"/>
                          <a:cs typeface="+mn-cs"/>
                        </a:rPr>
                        <a:t>many amazing things is </a:t>
                      </a:r>
                      <a:endParaRPr lang="en-GB" sz="115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because </a:t>
                      </a:r>
                      <a:r>
                        <a:rPr lang="en-GB" sz="1150" kern="1200" dirty="0" smtClean="0">
                          <a:solidFill>
                            <a:schemeClr val="dk1"/>
                          </a:solidFill>
                          <a:latin typeface="+mn-lt"/>
                          <a:ea typeface="+mn-ea"/>
                          <a:cs typeface="+mn-cs"/>
                        </a:rPr>
                        <a:t>he wanted Christians to be sure he really was </a:t>
                      </a:r>
                      <a:r>
                        <a:rPr lang="en-GB" sz="1150" kern="1200" dirty="0" smtClean="0">
                          <a:solidFill>
                            <a:schemeClr val="dk1"/>
                          </a:solidFill>
                          <a:latin typeface="+mn-lt"/>
                          <a:ea typeface="+mn-ea"/>
                          <a:cs typeface="+mn-cs"/>
                        </a:rPr>
                        <a:t>the </a:t>
                      </a:r>
                      <a:r>
                        <a:rPr lang="en-GB" sz="1150" kern="1200" dirty="0" smtClean="0">
                          <a:solidFill>
                            <a:schemeClr val="dk1"/>
                          </a:solidFill>
                          <a:latin typeface="+mn-lt"/>
                          <a:ea typeface="+mn-ea"/>
                          <a:cs typeface="+mn-cs"/>
                        </a:rPr>
                        <a:t>Son of God.  </a:t>
                      </a:r>
                      <a:endParaRPr lang="en-GB" sz="1150" kern="1200" dirty="0">
                        <a:solidFill>
                          <a:schemeClr val="dk1"/>
                        </a:solidFill>
                        <a:latin typeface="+mn-lt"/>
                        <a:ea typeface="+mn-ea"/>
                        <a:cs typeface="+mn-cs"/>
                      </a:endParaRPr>
                    </a:p>
                  </a:txBody>
                  <a:tcPr/>
                </a:tc>
                <a:extLst>
                  <a:ext uri="{0D108BD9-81ED-4DB2-BD59-A6C34878D82A}">
                    <a16:rowId xmlns:a16="http://schemas.microsoft.com/office/drawing/2014/main" val="3657478808"/>
                  </a:ext>
                </a:extLst>
              </a:tr>
              <a:tr h="68528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smtClean="0">
                          <a:solidFill>
                            <a:schemeClr val="dk1"/>
                          </a:solidFill>
                          <a:latin typeface="+mn-lt"/>
                          <a:ea typeface="+mn-ea"/>
                          <a:cs typeface="+mn-cs"/>
                        </a:rPr>
                        <a:t>Jesus changed lots of </a:t>
                      </a:r>
                      <a:r>
                        <a:rPr lang="en-GB" sz="1150" kern="1200" dirty="0" smtClean="0">
                          <a:solidFill>
                            <a:schemeClr val="dk1"/>
                          </a:solidFill>
                          <a:latin typeface="+mn-lt"/>
                          <a:ea typeface="+mn-ea"/>
                          <a:cs typeface="+mn-cs"/>
                        </a:rPr>
                        <a:t>people’s lives </a:t>
                      </a:r>
                      <a:r>
                        <a:rPr lang="en-GB" sz="1150" kern="1200" dirty="0" smtClean="0">
                          <a:solidFill>
                            <a:schemeClr val="dk1"/>
                          </a:solidFill>
                          <a:latin typeface="+mn-lt"/>
                          <a:ea typeface="+mn-ea"/>
                          <a:cs typeface="+mn-cs"/>
                        </a:rPr>
                        <a:t>through his </a:t>
                      </a:r>
                      <a:r>
                        <a:rPr lang="en-GB" sz="1150" kern="1200" dirty="0" smtClean="0">
                          <a:solidFill>
                            <a:schemeClr val="dk1"/>
                          </a:solidFill>
                          <a:latin typeface="+mn-lt"/>
                          <a:ea typeface="+mn-ea"/>
                          <a:cs typeface="+mn-cs"/>
                        </a:rPr>
                        <a:t>miracles. Who </a:t>
                      </a:r>
                      <a:r>
                        <a:rPr lang="en-GB" sz="1150" kern="1200" dirty="0" smtClean="0">
                          <a:solidFill>
                            <a:schemeClr val="dk1"/>
                          </a:solidFill>
                          <a:latin typeface="+mn-lt"/>
                          <a:ea typeface="+mn-ea"/>
                          <a:cs typeface="+mn-cs"/>
                        </a:rPr>
                        <a:t>has changed your </a:t>
                      </a:r>
                      <a:r>
                        <a:rPr lang="en-GB" sz="1150" kern="1200" dirty="0" smtClean="0">
                          <a:solidFill>
                            <a:schemeClr val="dk1"/>
                          </a:solidFill>
                          <a:latin typeface="+mn-lt"/>
                          <a:ea typeface="+mn-ea"/>
                          <a:cs typeface="+mn-cs"/>
                        </a:rPr>
                        <a:t>life </a:t>
                      </a:r>
                      <a:r>
                        <a:rPr lang="en-GB" sz="1150" kern="1200" dirty="0" smtClean="0">
                          <a:solidFill>
                            <a:schemeClr val="dk1"/>
                          </a:solidFill>
                          <a:latin typeface="+mn-lt"/>
                          <a:ea typeface="+mn-ea"/>
                          <a:cs typeface="+mn-cs"/>
                        </a:rPr>
                        <a:t>and why</a:t>
                      </a:r>
                      <a:r>
                        <a:rPr lang="en-GB" sz="1150" kern="1200" dirty="0" smtClean="0">
                          <a:solidFill>
                            <a:schemeClr val="dk1"/>
                          </a:solidFill>
                          <a:latin typeface="+mn-lt"/>
                          <a:ea typeface="+mn-ea"/>
                          <a:cs typeface="+mn-cs"/>
                        </a:rPr>
                        <a:t>?</a:t>
                      </a:r>
                      <a:endParaRPr lang="en-GB" sz="1150" kern="1200" dirty="0" smtClean="0">
                        <a:solidFill>
                          <a:schemeClr val="dk1"/>
                        </a:solidFill>
                        <a:latin typeface="+mn-lt"/>
                        <a:ea typeface="+mn-ea"/>
                        <a:cs typeface="+mn-cs"/>
                      </a:endParaRPr>
                    </a:p>
                  </a:txBody>
                  <a:tcPr/>
                </a:tc>
                <a:extLst>
                  <a:ext uri="{0D108BD9-81ED-4DB2-BD59-A6C34878D82A}">
                    <a16:rowId xmlns:a16="http://schemas.microsoft.com/office/drawing/2014/main" val="2588476416"/>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1795866436"/>
              </p:ext>
            </p:extLst>
          </p:nvPr>
        </p:nvGraphicFramePr>
        <p:xfrm>
          <a:off x="4070929" y="3116684"/>
          <a:ext cx="3140182" cy="2118360"/>
        </p:xfrm>
        <a:graphic>
          <a:graphicData uri="http://schemas.openxmlformats.org/drawingml/2006/table">
            <a:tbl>
              <a:tblPr firstRow="1" bandRow="1">
                <a:tableStyleId>{93296810-A885-4BE3-A3E7-6D5BEEA58F35}</a:tableStyleId>
              </a:tblPr>
              <a:tblGrid>
                <a:gridCol w="3140182">
                  <a:extLst>
                    <a:ext uri="{9D8B030D-6E8A-4147-A177-3AD203B41FA5}">
                      <a16:colId xmlns:a16="http://schemas.microsoft.com/office/drawing/2014/main" val="1676470948"/>
                    </a:ext>
                  </a:extLst>
                </a:gridCol>
              </a:tblGrid>
              <a:tr h="259028">
                <a:tc>
                  <a:txBody>
                    <a:bodyPr/>
                    <a:lstStyle/>
                    <a:p>
                      <a:r>
                        <a:rPr lang="en-GB" sz="1200" dirty="0" smtClean="0"/>
                        <a:t>Finding meaning in</a:t>
                      </a:r>
                      <a:r>
                        <a:rPr lang="en-GB" sz="1200" baseline="0" dirty="0" smtClean="0"/>
                        <a:t> Jesus’s miracles today:</a:t>
                      </a:r>
                      <a:endParaRPr lang="en-GB" sz="1200" dirty="0"/>
                    </a:p>
                  </a:txBody>
                  <a:tcPr/>
                </a:tc>
                <a:extLst>
                  <a:ext uri="{0D108BD9-81ED-4DB2-BD59-A6C34878D82A}">
                    <a16:rowId xmlns:a16="http://schemas.microsoft.com/office/drawing/2014/main" val="1415799138"/>
                  </a:ext>
                </a:extLst>
              </a:tr>
              <a:tr h="1732276">
                <a:tc>
                  <a:txBody>
                    <a:bodyPr/>
                    <a:lstStyle/>
                    <a:p>
                      <a:r>
                        <a:rPr lang="en-GB" sz="1150" dirty="0" smtClean="0"/>
                        <a:t>Christians may find meaning today in the miracles of Jesus in a number of ways: </a:t>
                      </a:r>
                    </a:p>
                    <a:p>
                      <a:r>
                        <a:rPr lang="en-GB" sz="1150" dirty="0" smtClean="0"/>
                        <a:t>• They show that Jesus is fully God and has divine power. </a:t>
                      </a:r>
                    </a:p>
                    <a:p>
                      <a:r>
                        <a:rPr lang="en-GB" sz="1150" dirty="0" smtClean="0"/>
                        <a:t>• They show the nature of God as a compassionate and forgiving father, ready to help the poorest and sickest in society. This gives many Christians a good example to follow. </a:t>
                      </a:r>
                    </a:p>
                    <a:p>
                      <a:r>
                        <a:rPr lang="en-GB" sz="1150" dirty="0" smtClean="0"/>
                        <a:t>• They show Christians that the way to God is through Jesus and through having faith in him.</a:t>
                      </a:r>
                    </a:p>
                  </a:txBody>
                  <a:tcPr/>
                </a:tc>
                <a:extLst>
                  <a:ext uri="{0D108BD9-81ED-4DB2-BD59-A6C34878D82A}">
                    <a16:rowId xmlns:a16="http://schemas.microsoft.com/office/drawing/2014/main" val="3657478808"/>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252174176"/>
              </p:ext>
            </p:extLst>
          </p:nvPr>
        </p:nvGraphicFramePr>
        <p:xfrm>
          <a:off x="4070930" y="5266055"/>
          <a:ext cx="3149364" cy="2293620"/>
        </p:xfrm>
        <a:graphic>
          <a:graphicData uri="http://schemas.openxmlformats.org/drawingml/2006/table">
            <a:tbl>
              <a:tblPr firstRow="1" bandRow="1">
                <a:tableStyleId>{93296810-A885-4BE3-A3E7-6D5BEEA58F35}</a:tableStyleId>
              </a:tblPr>
              <a:tblGrid>
                <a:gridCol w="3149364">
                  <a:extLst>
                    <a:ext uri="{9D8B030D-6E8A-4147-A177-3AD203B41FA5}">
                      <a16:colId xmlns:a16="http://schemas.microsoft.com/office/drawing/2014/main" val="1676470948"/>
                    </a:ext>
                  </a:extLst>
                </a:gridCol>
              </a:tblGrid>
              <a:tr h="0">
                <a:tc>
                  <a:txBody>
                    <a:bodyPr/>
                    <a:lstStyle/>
                    <a:p>
                      <a:r>
                        <a:rPr lang="en-GB" sz="1200" dirty="0" smtClean="0"/>
                        <a:t>How were the miracles</a:t>
                      </a:r>
                      <a:r>
                        <a:rPr lang="en-GB" sz="1200" baseline="0" dirty="0" smtClean="0"/>
                        <a:t> good news?</a:t>
                      </a:r>
                      <a:endParaRPr lang="en-GB" sz="1200" dirty="0"/>
                    </a:p>
                  </a:txBody>
                  <a:tcPr/>
                </a:tc>
                <a:extLst>
                  <a:ext uri="{0D108BD9-81ED-4DB2-BD59-A6C34878D82A}">
                    <a16:rowId xmlns:a16="http://schemas.microsoft.com/office/drawing/2014/main" val="1415799138"/>
                  </a:ext>
                </a:extLst>
              </a:tr>
              <a:tr h="1146032">
                <a:tc>
                  <a:txBody>
                    <a:bodyPr/>
                    <a:lstStyle/>
                    <a:p>
                      <a:pPr marL="171450" lvl="0" indent="-171450">
                        <a:buFont typeface="Arial" panose="020B0604020202020204" pitchFamily="34" charset="0"/>
                        <a:buChar char="•"/>
                      </a:pPr>
                      <a:r>
                        <a:rPr lang="en-GB" sz="1150" dirty="0" smtClean="0"/>
                        <a:t>Miracles</a:t>
                      </a:r>
                      <a:r>
                        <a:rPr lang="en-GB" sz="1150" baseline="0" dirty="0" smtClean="0"/>
                        <a:t> are </a:t>
                      </a:r>
                      <a:r>
                        <a:rPr lang="en-GB" sz="1150" dirty="0" smtClean="0"/>
                        <a:t>good </a:t>
                      </a:r>
                      <a:r>
                        <a:rPr lang="en-GB" sz="1150" dirty="0" smtClean="0"/>
                        <a:t>news because </a:t>
                      </a:r>
                      <a:r>
                        <a:rPr lang="en-GB" sz="1150" dirty="0" smtClean="0"/>
                        <a:t>they remind</a:t>
                      </a:r>
                      <a:r>
                        <a:rPr lang="en-GB" sz="1150" baseline="0" dirty="0" smtClean="0"/>
                        <a:t> </a:t>
                      </a:r>
                      <a:r>
                        <a:rPr lang="en-GB" sz="1150" dirty="0" smtClean="0"/>
                        <a:t>Christians </a:t>
                      </a:r>
                      <a:r>
                        <a:rPr lang="en-GB" sz="1150" dirty="0" smtClean="0"/>
                        <a:t>that God loves everyone and that they should try to follow Jesus’ example by helping and caring for others. </a:t>
                      </a:r>
                      <a:endParaRPr lang="en-GB" sz="1150" dirty="0" smtClean="0"/>
                    </a:p>
                    <a:p>
                      <a:pPr marL="171450" indent="-171450">
                        <a:buFont typeface="Arial" panose="020B0604020202020204" pitchFamily="34" charset="0"/>
                        <a:buChar char="•"/>
                      </a:pPr>
                      <a:r>
                        <a:rPr lang="en-GB" sz="1150" dirty="0" smtClean="0"/>
                        <a:t>His </a:t>
                      </a:r>
                      <a:r>
                        <a:rPr lang="en-GB" sz="1150" dirty="0" smtClean="0"/>
                        <a:t>miracles show that God is powerful and wants to help people, and His encounters with different people show that no one is too small or unimportant for God’s love. </a:t>
                      </a:r>
                      <a:endParaRPr lang="en-GB" sz="1150" dirty="0" smtClean="0"/>
                    </a:p>
                    <a:p>
                      <a:pPr marL="171450" indent="-171450">
                        <a:buFont typeface="Arial" panose="020B0604020202020204" pitchFamily="34" charset="0"/>
                        <a:buChar char="•"/>
                      </a:pPr>
                      <a:r>
                        <a:rPr lang="en-GB" sz="1150" dirty="0" smtClean="0"/>
                        <a:t>They </a:t>
                      </a:r>
                      <a:r>
                        <a:rPr lang="en-GB" sz="1150" dirty="0" smtClean="0"/>
                        <a:t>gives Christians hope, knowing that they can trust in God and make a difference in the world by being kind and loving like Jesus.</a:t>
                      </a:r>
                      <a:endParaRPr lang="en-GB" sz="1150" dirty="0"/>
                    </a:p>
                  </a:txBody>
                  <a:tcPr/>
                </a:tc>
                <a:extLst>
                  <a:ext uri="{0D108BD9-81ED-4DB2-BD59-A6C34878D82A}">
                    <a16:rowId xmlns:a16="http://schemas.microsoft.com/office/drawing/2014/main" val="3657478808"/>
                  </a:ext>
                </a:extLst>
              </a:tr>
            </a:tbl>
          </a:graphicData>
        </a:graphic>
      </p:graphicFrame>
      <p:pic>
        <p:nvPicPr>
          <p:cNvPr id="27" name="Picture 26" descr="A picture containing drawing, human face, painting, sketch&#10;&#10;Description automatically generated">
            <a:extLst>
              <a:ext uri="{FF2B5EF4-FFF2-40B4-BE49-F238E27FC236}">
                <a16:creationId xmlns:a16="http://schemas.microsoft.com/office/drawing/2014/main" id="{6FF4A59A-6069-4AAB-7761-83F268DC03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60764" y="735354"/>
            <a:ext cx="883524" cy="1246536"/>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354583952"/>
              </p:ext>
            </p:extLst>
          </p:nvPr>
        </p:nvGraphicFramePr>
        <p:xfrm>
          <a:off x="9182" y="3116684"/>
          <a:ext cx="4052566" cy="2293620"/>
        </p:xfrm>
        <a:graphic>
          <a:graphicData uri="http://schemas.openxmlformats.org/drawingml/2006/table">
            <a:tbl>
              <a:tblPr firstRow="1" bandRow="1">
                <a:tableStyleId>{93296810-A885-4BE3-A3E7-6D5BEEA58F35}</a:tableStyleId>
              </a:tblPr>
              <a:tblGrid>
                <a:gridCol w="4052566">
                  <a:extLst>
                    <a:ext uri="{9D8B030D-6E8A-4147-A177-3AD203B41FA5}">
                      <a16:colId xmlns:a16="http://schemas.microsoft.com/office/drawing/2014/main" val="1676470948"/>
                    </a:ext>
                  </a:extLst>
                </a:gridCol>
              </a:tblGrid>
              <a:tr h="252520">
                <a:tc>
                  <a:txBody>
                    <a:bodyPr/>
                    <a:lstStyle/>
                    <a:p>
                      <a:r>
                        <a:rPr lang="en-GB" sz="1200" dirty="0" smtClean="0"/>
                        <a:t>Friends</a:t>
                      </a:r>
                      <a:r>
                        <a:rPr lang="en-GB" sz="1200" baseline="0" dirty="0" smtClean="0"/>
                        <a:t> of Jesus</a:t>
                      </a:r>
                      <a:endParaRPr lang="en-GB" sz="1200" dirty="0"/>
                    </a:p>
                  </a:txBody>
                  <a:tcPr/>
                </a:tc>
                <a:extLst>
                  <a:ext uri="{0D108BD9-81ED-4DB2-BD59-A6C34878D82A}">
                    <a16:rowId xmlns:a16="http://schemas.microsoft.com/office/drawing/2014/main" val="1415799138"/>
                  </a:ext>
                </a:extLst>
              </a:tr>
              <a:tr h="1858824">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150" dirty="0" smtClean="0"/>
                        <a:t>Jesus was kind and made friends with people who were often ignored or disliked by others. He spent time with ordinary people, like fishermen, and also with those who were considered "outcasts," like tax collectors, lepers (people with skin diseases), and women, who were sometimes treated unfairly.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smtClean="0"/>
                        <a:t>Jesus showed that everyone is important and loved by God, no matter who they are or what others think of them. Christians believe that Jesus’ actions teach them to be kind, loving, and caring to others, no matter who they are.</a:t>
                      </a:r>
                    </a:p>
                  </a:txBody>
                  <a:tcPr/>
                </a:tc>
                <a:extLst>
                  <a:ext uri="{0D108BD9-81ED-4DB2-BD59-A6C34878D82A}">
                    <a16:rowId xmlns:a16="http://schemas.microsoft.com/office/drawing/2014/main" val="3657478808"/>
                  </a:ext>
                </a:extLst>
              </a:tr>
            </a:tbl>
          </a:graphicData>
        </a:graphic>
      </p:graphicFrame>
      <p:pic>
        <p:nvPicPr>
          <p:cNvPr id="3" name="Picture 2"/>
          <p:cNvPicPr>
            <a:picLocks noChangeAspect="1"/>
          </p:cNvPicPr>
          <p:nvPr/>
        </p:nvPicPr>
        <p:blipFill>
          <a:blip r:embed="rId5"/>
          <a:stretch>
            <a:fillRect/>
          </a:stretch>
        </p:blipFill>
        <p:spPr>
          <a:xfrm>
            <a:off x="85062" y="3471067"/>
            <a:ext cx="943638" cy="1029914"/>
          </a:xfrm>
          <a:prstGeom prst="rect">
            <a:avLst/>
          </a:prstGeom>
        </p:spPr>
      </p:pic>
      <p:pic>
        <p:nvPicPr>
          <p:cNvPr id="5" name="Picture 4"/>
          <p:cNvPicPr>
            <a:picLocks noChangeAspect="1"/>
          </p:cNvPicPr>
          <p:nvPr/>
        </p:nvPicPr>
        <p:blipFill rotWithShape="1">
          <a:blip r:embed="rId6"/>
          <a:srcRect l="13892"/>
          <a:stretch/>
        </p:blipFill>
        <p:spPr>
          <a:xfrm>
            <a:off x="2869611" y="1866508"/>
            <a:ext cx="1447924" cy="990992"/>
          </a:xfrm>
          <a:prstGeom prst="rect">
            <a:avLst/>
          </a:prstGeom>
        </p:spPr>
      </p:pic>
    </p:spTree>
    <p:extLst>
      <p:ext uri="{BB962C8B-B14F-4D97-AF65-F5344CB8AC3E}">
        <p14:creationId xmlns:p14="http://schemas.microsoft.com/office/powerpoint/2010/main" val="528273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79213293"/>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RE – Y4 – Christianity –</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How did Jesus change lives and why is it good news?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 name="Table 1"/>
          <p:cNvGraphicFramePr>
            <a:graphicFrameLocks noGrp="1"/>
          </p:cNvGraphicFramePr>
          <p:nvPr>
            <p:extLst>
              <p:ext uri="{D42A27DB-BD31-4B8C-83A1-F6EECF244321}">
                <p14:modId xmlns:p14="http://schemas.microsoft.com/office/powerpoint/2010/main" val="3306738225"/>
              </p:ext>
            </p:extLst>
          </p:nvPr>
        </p:nvGraphicFramePr>
        <p:xfrm>
          <a:off x="10156" y="634323"/>
          <a:ext cx="10681656" cy="6949440"/>
        </p:xfrm>
        <a:graphic>
          <a:graphicData uri="http://schemas.openxmlformats.org/drawingml/2006/table">
            <a:tbl>
              <a:tblPr firstRow="1" bandRow="1">
                <a:tableStyleId>{93296810-A885-4BE3-A3E7-6D5BEEA58F35}</a:tableStyleId>
              </a:tblPr>
              <a:tblGrid>
                <a:gridCol w="2437769">
                  <a:extLst>
                    <a:ext uri="{9D8B030D-6E8A-4147-A177-3AD203B41FA5}">
                      <a16:colId xmlns:a16="http://schemas.microsoft.com/office/drawing/2014/main" val="1142148592"/>
                    </a:ext>
                  </a:extLst>
                </a:gridCol>
                <a:gridCol w="2705100">
                  <a:extLst>
                    <a:ext uri="{9D8B030D-6E8A-4147-A177-3AD203B41FA5}">
                      <a16:colId xmlns:a16="http://schemas.microsoft.com/office/drawing/2014/main" val="3557180369"/>
                    </a:ext>
                  </a:extLst>
                </a:gridCol>
                <a:gridCol w="2868373">
                  <a:extLst>
                    <a:ext uri="{9D8B030D-6E8A-4147-A177-3AD203B41FA5}">
                      <a16:colId xmlns:a16="http://schemas.microsoft.com/office/drawing/2014/main" val="2562727269"/>
                    </a:ext>
                  </a:extLst>
                </a:gridCol>
                <a:gridCol w="2670414">
                  <a:extLst>
                    <a:ext uri="{9D8B030D-6E8A-4147-A177-3AD203B41FA5}">
                      <a16:colId xmlns:a16="http://schemas.microsoft.com/office/drawing/2014/main" val="157946908"/>
                    </a:ext>
                  </a:extLst>
                </a:gridCol>
              </a:tblGrid>
              <a:tr h="273369">
                <a:tc gridSpan="4">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lt1"/>
                          </a:solidFill>
                          <a:latin typeface="+mn-lt"/>
                          <a:ea typeface="+mn-ea"/>
                          <a:cs typeface="+mn-cs"/>
                        </a:rPr>
                        <a:t>Finding</a:t>
                      </a:r>
                      <a:r>
                        <a:rPr lang="en-GB" sz="1200" b="1" kern="1200" baseline="0" dirty="0" smtClean="0">
                          <a:solidFill>
                            <a:schemeClr val="lt1"/>
                          </a:solidFill>
                          <a:latin typeface="+mn-lt"/>
                          <a:ea typeface="+mn-ea"/>
                          <a:cs typeface="+mn-cs"/>
                        </a:rPr>
                        <a:t> out about Jesus through his miracles</a:t>
                      </a:r>
                      <a:endParaRPr lang="en-GB" sz="1200" b="1" kern="1200" dirty="0" smtClean="0">
                        <a:solidFill>
                          <a:schemeClr val="lt1"/>
                        </a:solidFill>
                        <a:latin typeface="+mn-lt"/>
                        <a:ea typeface="+mn-ea"/>
                        <a:cs typeface="+mn-cs"/>
                      </a:endParaRPr>
                    </a:p>
                  </a:txBody>
                  <a:tcPr/>
                </a:tc>
                <a:tc hMerge="1">
                  <a:txBody>
                    <a:bodyPr/>
                    <a:lstStyle/>
                    <a:p>
                      <a:endParaRPr lang="en-GB" sz="1000"/>
                    </a:p>
                  </a:txBody>
                  <a:tcPr/>
                </a:tc>
                <a:tc hMerge="1">
                  <a:txBody>
                    <a:bodyPr/>
                    <a:lstStyle/>
                    <a:p>
                      <a:endParaRPr lang="en-GB" sz="1000"/>
                    </a:p>
                  </a:txBody>
                  <a:tcPr/>
                </a:tc>
                <a:tc hMerge="1">
                  <a:txBody>
                    <a:bodyPr/>
                    <a:lstStyle/>
                    <a:p>
                      <a:endParaRPr lang="en-GB" sz="1000" dirty="0"/>
                    </a:p>
                  </a:txBody>
                  <a:tcPr/>
                </a:tc>
                <a:extLst>
                  <a:ext uri="{0D108BD9-81ED-4DB2-BD59-A6C34878D82A}">
                    <a16:rowId xmlns:a16="http://schemas.microsoft.com/office/drawing/2014/main" val="28020676"/>
                  </a:ext>
                </a:extLst>
              </a:tr>
              <a:tr h="6651983">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 feeding</a:t>
                      </a:r>
                      <a:r>
                        <a:rPr lang="en-GB" sz="1200" b="1"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of the 5000</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dirty="0" smtClean="0">
                          <a:solidFill>
                            <a:schemeClr val="tx1"/>
                          </a:solidFill>
                        </a:rPr>
                        <a:t>One time, a huge crowd of people came to hear him speak and ask him to heal them. There were over five thousand of them and they soon became very hungry!</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altLang="en-US" sz="1200" dirty="0" smtClean="0">
                        <a:solidFill>
                          <a:schemeClr val="tx1"/>
                        </a:solidFill>
                      </a:endParaRPr>
                    </a:p>
                    <a:p>
                      <a:pPr marL="503972" marR="0" lvl="1" indent="0" algn="l" defTabSz="1007943" rtl="0" eaLnBrk="1" fontAlgn="auto" latinLnBrk="0" hangingPunct="1">
                        <a:lnSpc>
                          <a:spcPct val="100000"/>
                        </a:lnSpc>
                        <a:spcBef>
                          <a:spcPts val="0"/>
                        </a:spcBef>
                        <a:spcAft>
                          <a:spcPts val="0"/>
                        </a:spcAft>
                        <a:buClrTx/>
                        <a:buSzTx/>
                        <a:buFontTx/>
                        <a:buNone/>
                        <a:tabLst/>
                        <a:defRPr/>
                      </a:pPr>
                      <a:r>
                        <a:rPr lang="en-GB" altLang="en-US" sz="1200" dirty="0" smtClean="0">
                          <a:solidFill>
                            <a:schemeClr val="tx1"/>
                          </a:solidFill>
                        </a:rPr>
                        <a:t>The disciples were all at a loss as to how they could help their teacher.</a:t>
                      </a:r>
                    </a:p>
                    <a:p>
                      <a:pPr marL="503972" marR="0" lvl="1" indent="0" algn="l" defTabSz="1007943" rtl="0" eaLnBrk="1" fontAlgn="auto" latinLnBrk="0" hangingPunct="1">
                        <a:lnSpc>
                          <a:spcPct val="100000"/>
                        </a:lnSpc>
                        <a:spcBef>
                          <a:spcPts val="0"/>
                        </a:spcBef>
                        <a:spcAft>
                          <a:spcPts val="0"/>
                        </a:spcAft>
                        <a:buClrTx/>
                        <a:buSzTx/>
                        <a:buFontTx/>
                        <a:buNone/>
                        <a:tabLst/>
                        <a:defRPr/>
                      </a:pPr>
                      <a:r>
                        <a:rPr lang="en-GB" altLang="en-US" sz="1200" dirty="0" smtClean="0">
                          <a:solidFill>
                            <a:schemeClr val="tx1"/>
                          </a:solidFill>
                        </a:rPr>
                        <a:t>A disciple</a:t>
                      </a:r>
                      <a:r>
                        <a:rPr lang="en-GB" altLang="en-US" sz="1200" baseline="0" dirty="0" smtClean="0">
                          <a:solidFill>
                            <a:schemeClr val="tx1"/>
                          </a:solidFill>
                        </a:rPr>
                        <a:t> called Andrew said </a:t>
                      </a:r>
                      <a:r>
                        <a:rPr lang="en-GB" altLang="en-US" sz="1200" dirty="0" smtClean="0">
                          <a:solidFill>
                            <a:schemeClr val="tx1"/>
                          </a:solidFill>
                        </a:rPr>
                        <a:t>“Here is a boy with five small barley loaves and two small fish, but how far will they go among so many?”</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altLang="en-US" sz="1200" dirty="0" smtClean="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AU" altLang="en-US" sz="1200" dirty="0" smtClean="0">
                          <a:solidFill>
                            <a:schemeClr val="tx1"/>
                          </a:solidFill>
                        </a:rPr>
                        <a:t>Jesus however simply gave thanks to God for the fish and the loaves and began to hand them out to the hungry crowds. He kept giving people food and never ran out.</a:t>
                      </a:r>
                      <a:endParaRPr lang="en-GB" altLang="en-US" sz="1200" dirty="0" smtClean="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a:t>
                      </a:r>
                      <a:r>
                        <a:rPr lang="en-GB" sz="1200" b="1"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meaning behind the miracle:</a:t>
                      </a:r>
                      <a:endPar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The miracle shows us that Jesus cares for people’s needs. When the crowd was hungry, He didn’t send them away. Instead, He took a small amount of food and made it enough for everyone. This miracle teaches that Jesus is powerful and can provide for us, even when it seems impossible.</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endParaRPr lang="en-GB" sz="120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smtClean="0">
                          <a:latin typeface="Calibri" panose="020F0502020204030204" pitchFamily="34" charset="0"/>
                          <a:ea typeface="Calibri" panose="020F0502020204030204" pitchFamily="34" charset="0"/>
                          <a:cs typeface="Calibri" panose="020F0502020204030204" pitchFamily="34" charset="0"/>
                        </a:rPr>
                        <a:t>The calming of the storm</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Jesus and his disciples were crossing the Sea of Galilee when a huge storm threatened to sink the boat. Jesus just slept, while around him the disciples were terrified of drowning. “Teacher, is it nothing to you that we’re going down?” they cried out.</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Jesus woke up and told the wind and the wave to settle down. The wind ran out of breath and the sea was soon as smooth as glass. Amazed, they asked “Who is this, anyway?” “Wind and sea at his beck and call!”</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a:t>
                      </a:r>
                      <a:r>
                        <a:rPr lang="en-GB" sz="1200" b="1"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meaning behind the miracle:</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This shows that Jesus has power over nature and can bring peace in the middle of frightening situations. It reminds Christians that Jesus can help them feel safe and calm, even when life is difficult.</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endParaRPr lang="en-GB" sz="1200" dirty="0"/>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Walking on water</a:t>
                      </a: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One day, Jesus sent his disciples in a boat to cross the lake. That night, the sea was quite rough. The disciples saw Jesus coming towards them, walking on water. They thought he was a ghost and were scared.</a:t>
                      </a:r>
                      <a:r>
                        <a:rPr lang="en-GB" sz="1200" kern="1200" baseline="0" dirty="0" smtClean="0">
                          <a:solidFill>
                            <a:schemeClr val="dk1"/>
                          </a:solidFill>
                          <a:latin typeface="+mn-lt"/>
                          <a:ea typeface="+mn-ea"/>
                          <a:cs typeface="+mn-cs"/>
                        </a:rPr>
                        <a:t> </a:t>
                      </a:r>
                      <a:r>
                        <a:rPr lang="en-GB" sz="1200" kern="1200" dirty="0" smtClean="0">
                          <a:solidFill>
                            <a:schemeClr val="dk1"/>
                          </a:solidFill>
                          <a:latin typeface="+mn-lt"/>
                          <a:ea typeface="+mn-ea"/>
                          <a:cs typeface="+mn-cs"/>
                        </a:rPr>
                        <a:t>Jesus reassured them that is was him.</a:t>
                      </a:r>
                      <a:r>
                        <a:rPr lang="en-GB" sz="1200" kern="1200" baseline="0" dirty="0" smtClean="0">
                          <a:solidFill>
                            <a:schemeClr val="dk1"/>
                          </a:solidFill>
                          <a:latin typeface="+mn-lt"/>
                          <a:ea typeface="+mn-ea"/>
                          <a:cs typeface="+mn-cs"/>
                        </a:rPr>
                        <a:t> </a:t>
                      </a:r>
                      <a:r>
                        <a:rPr lang="en-GB" sz="1200" kern="1200" dirty="0" smtClean="0">
                          <a:solidFill>
                            <a:schemeClr val="dk1"/>
                          </a:solidFill>
                          <a:latin typeface="+mn-lt"/>
                          <a:ea typeface="+mn-ea"/>
                          <a:cs typeface="+mn-cs"/>
                        </a:rPr>
                        <a:t>“It is I,” said Jesus “don't be afraid.”</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Peter wanted to walk on water. He stepped out of </a:t>
                      </a:r>
                      <a:r>
                        <a:rPr lang="en-GB" sz="1200" kern="1200" baseline="0" dirty="0" smtClean="0">
                          <a:solidFill>
                            <a:schemeClr val="dk1"/>
                          </a:solidFill>
                          <a:latin typeface="+mn-lt"/>
                          <a:ea typeface="+mn-ea"/>
                          <a:cs typeface="+mn-cs"/>
                        </a:rPr>
                        <a:t> </a:t>
                      </a:r>
                      <a:r>
                        <a:rPr lang="en-GB" sz="1200" kern="1200" dirty="0" smtClean="0">
                          <a:solidFill>
                            <a:schemeClr val="dk1"/>
                          </a:solidFill>
                          <a:latin typeface="+mn-lt"/>
                          <a:ea typeface="+mn-ea"/>
                          <a:cs typeface="+mn-cs"/>
                        </a:rPr>
                        <a:t>the boat and found himself walking on water too!</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Then, Peter saw the wind and started to feel afraid. As soon </a:t>
                      </a:r>
                      <a:r>
                        <a:rPr lang="en-GB" sz="1200" kern="1200" baseline="0" dirty="0" smtClean="0">
                          <a:solidFill>
                            <a:schemeClr val="dk1"/>
                          </a:solidFill>
                          <a:latin typeface="+mn-lt"/>
                          <a:ea typeface="+mn-ea"/>
                          <a:cs typeface="+mn-cs"/>
                        </a:rPr>
                        <a:t> </a:t>
                      </a:r>
                      <a:r>
                        <a:rPr lang="en-GB" sz="1200" kern="1200" dirty="0" smtClean="0">
                          <a:solidFill>
                            <a:schemeClr val="dk1"/>
                          </a:solidFill>
                          <a:latin typeface="+mn-lt"/>
                          <a:ea typeface="+mn-ea"/>
                          <a:cs typeface="+mn-cs"/>
                        </a:rPr>
                        <a:t>as he did, he started to sink. “Lord, save me!” Peter cried.</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Jesus held his hand and helped Peter out.</a:t>
                      </a:r>
                      <a:r>
                        <a:rPr lang="en-GB" sz="1200" kern="1200" baseline="0" dirty="0" smtClean="0">
                          <a:solidFill>
                            <a:schemeClr val="dk1"/>
                          </a:solidFill>
                          <a:latin typeface="+mn-lt"/>
                          <a:ea typeface="+mn-ea"/>
                          <a:cs typeface="+mn-cs"/>
                        </a:rPr>
                        <a:t> </a:t>
                      </a:r>
                      <a:r>
                        <a:rPr lang="en-GB" sz="1200" kern="1200" dirty="0" smtClean="0">
                          <a:solidFill>
                            <a:schemeClr val="dk1"/>
                          </a:solidFill>
                          <a:latin typeface="+mn-lt"/>
                          <a:ea typeface="+mn-ea"/>
                          <a:cs typeface="+mn-cs"/>
                        </a:rPr>
                        <a:t>“You of little faith,” Jesus said. “Why did you doubt?”</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They all climbed into the boat and the wind calmed down.</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mn-lt"/>
                          <a:ea typeface="+mn-ea"/>
                          <a:cs typeface="+mn-cs"/>
                        </a:rPr>
                        <a:t>All the disciples were amazed and said, “Jesus must be the son of God!”</a:t>
                      </a:r>
                      <a:endPar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a:t>
                      </a:r>
                      <a:r>
                        <a:rPr lang="en-GB" sz="1200" b="1"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meaning behind the miracle:</a:t>
                      </a:r>
                      <a:endPar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This miracle shows that Jesus can do things that seem impossible. It </a:t>
                      </a:r>
                      <a:r>
                        <a:rPr lang="en-GB" sz="1200" kern="1200" dirty="0" smtClean="0">
                          <a:solidFill>
                            <a:schemeClr val="dk1"/>
                          </a:solidFill>
                          <a:latin typeface="+mn-lt"/>
                          <a:ea typeface="+mn-ea"/>
                          <a:cs typeface="+mn-cs"/>
                        </a:rPr>
                        <a:t>also</a:t>
                      </a:r>
                      <a:r>
                        <a:rPr lang="en-GB" sz="1200" dirty="0" smtClean="0"/>
                        <a:t> teaches Christians to trust in Jesus, even when things seem scary or hard to understand.</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dirty="0" smtClean="0">
                          <a:latin typeface="Calibri" panose="020F0502020204030204" pitchFamily="34" charset="0"/>
                          <a:ea typeface="Calibri" panose="020F0502020204030204" pitchFamily="34" charset="0"/>
                          <a:cs typeface="Calibri" panose="020F0502020204030204" pitchFamily="34" charset="0"/>
                        </a:rPr>
                        <a:t>Healing the paralysed man.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When people found out the Jesus could heal them, </a:t>
                      </a:r>
                      <a:r>
                        <a:rPr lang="en-GB" sz="1200" dirty="0" smtClean="0">
                          <a:solidFill>
                            <a:schemeClr val="tx1"/>
                          </a:solidFill>
                        </a:rPr>
                        <a:t>four men arrived carrying their paralyzed friend, they couldn’t get through the crowd to Jesus! “Let us through!” they cried. But the crowd would not move.</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They went up onto the roof and broke through the ceiling! They lowered their friend into the house through a gap. Amazed at their faith, Jesus told the man that he was forgiven for everything he’d ever done wrong.</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smtClean="0">
                        <a:solidFill>
                          <a:schemeClr val="tx1"/>
                        </a:solidFill>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He then said to the man, “I tell you, get up, take your blanket and go home.” To everyone’s amazement, the man jumped up, completely healed! Everybody praised God and said, “We have never seen anything like this!”</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rPr>
                        <a:t>The</a:t>
                      </a:r>
                      <a:r>
                        <a:rPr lang="en-GB" sz="1200" b="1" kern="1200" baseline="0" dirty="0" smtClean="0">
                          <a:solidFill>
                            <a:schemeClr val="dk1"/>
                          </a:solidFill>
                          <a:latin typeface="Calibri" panose="020F0502020204030204" pitchFamily="34" charset="0"/>
                          <a:ea typeface="Calibri" panose="020F0502020204030204" pitchFamily="34" charset="0"/>
                          <a:cs typeface="Calibri" panose="020F0502020204030204" pitchFamily="34" charset="0"/>
                        </a:rPr>
                        <a:t> meaning behind the miracle:</a:t>
                      </a:r>
                      <a:endParaRPr lang="en-GB" sz="1200" kern="1200" dirty="0" smtClean="0">
                        <a:solidFill>
                          <a:schemeClr val="dk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smtClean="0"/>
                        <a:t>This miracle shows that Jesus cares about both our physical and spiritual needs. It teaches Christians that Jesus can heal and bring forgiveness, and that faith in Him can change lives.</a:t>
                      </a:r>
                      <a:endParaRPr lang="en-GB" sz="1200" dirty="0" smtClean="0">
                        <a:latin typeface="Calibri" panose="020F0502020204030204" pitchFamily="34" charset="0"/>
                        <a:ea typeface="Calibri" panose="020F0502020204030204" pitchFamily="34" charset="0"/>
                        <a:cs typeface="Times New Roman" panose="02020603050405020304" pitchFamily="18" charset="0"/>
                      </a:endParaRPr>
                    </a:p>
                    <a:p>
                      <a:endParaRPr lang="en-GB" sz="1200" dirty="0"/>
                    </a:p>
                  </a:txBody>
                  <a:tcPr/>
                </a:tc>
                <a:extLst>
                  <a:ext uri="{0D108BD9-81ED-4DB2-BD59-A6C34878D82A}">
                    <a16:rowId xmlns:a16="http://schemas.microsoft.com/office/drawing/2014/main" val="623367115"/>
                  </a:ext>
                </a:extLst>
              </a:tr>
            </a:tbl>
          </a:graphicData>
        </a:graphic>
      </p:graphicFrame>
      <p:pic>
        <p:nvPicPr>
          <p:cNvPr id="26" name="Picture 25">
            <a:extLst>
              <a:ext uri="{FF2B5EF4-FFF2-40B4-BE49-F238E27FC236}">
                <a16:creationId xmlns:a16="http://schemas.microsoft.com/office/drawing/2014/main" id="{A66C6568-00F8-4B65-948D-036483BBBC8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345" b="5724"/>
          <a:stretch/>
        </p:blipFill>
        <p:spPr>
          <a:xfrm>
            <a:off x="2620249" y="2513964"/>
            <a:ext cx="2249408" cy="1479244"/>
          </a:xfrm>
          <a:prstGeom prst="roundRect">
            <a:avLst>
              <a:gd name="adj" fmla="val 2846"/>
            </a:avLst>
          </a:prstGeom>
        </p:spPr>
      </p:pic>
      <p:pic>
        <p:nvPicPr>
          <p:cNvPr id="27" name="Picture 26">
            <a:extLst>
              <a:ext uri="{FF2B5EF4-FFF2-40B4-BE49-F238E27FC236}">
                <a16:creationId xmlns:a16="http://schemas.microsoft.com/office/drawing/2014/main" id="{FBA4AACD-A445-4C7C-ACD1-3153D0CA7579}"/>
              </a:ext>
            </a:extLst>
          </p:cNvPr>
          <p:cNvPicPr>
            <a:picLocks noChangeAspect="1"/>
          </p:cNvPicPr>
          <p:nvPr/>
        </p:nvPicPr>
        <p:blipFill>
          <a:blip r:embed="rId3" cstate="print">
            <a:extLst>
              <a:ext uri="{28A0092B-C50C-407E-A947-70E740481C1C}">
                <a14:useLocalDpi xmlns:a14="http://schemas.microsoft.com/office/drawing/2010/main" val="0"/>
              </a:ext>
            </a:extLst>
          </a:blip>
          <a:srcRect t="7" b="7"/>
          <a:stretch/>
        </p:blipFill>
        <p:spPr>
          <a:xfrm>
            <a:off x="5515392" y="2513964"/>
            <a:ext cx="1964358" cy="1121942"/>
          </a:xfrm>
          <a:prstGeom prst="roundRect">
            <a:avLst>
              <a:gd name="adj" fmla="val 4162"/>
            </a:avLst>
          </a:prstGeom>
        </p:spPr>
      </p:pic>
      <p:pic>
        <p:nvPicPr>
          <p:cNvPr id="23"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45195" y="4885365"/>
            <a:ext cx="1313180" cy="125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519" y="2441074"/>
            <a:ext cx="476912" cy="1130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DB855478-94E8-B24A-5C7C-E678E34A369D}"/>
              </a:ext>
            </a:extLst>
          </p:cNvPr>
          <p:cNvPicPr/>
          <p:nvPr/>
        </p:nvPicPr>
        <p:blipFill>
          <a:blip r:embed="rId6" cstate="print">
            <a:extLst>
              <a:ext uri="{BEBA8EAE-BF5A-486C-A8C5-ECC9F3942E4B}">
                <a14:imgProps xmlns:a14="http://schemas.microsoft.com/office/drawing/2010/main">
                  <a14:imgLayer r:embed="rId7">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Tree>
    <p:extLst>
      <p:ext uri="{BB962C8B-B14F-4D97-AF65-F5344CB8AC3E}">
        <p14:creationId xmlns:p14="http://schemas.microsoft.com/office/powerpoint/2010/main" val="40560569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4446</TotalTime>
  <Words>1562</Words>
  <Application>Microsoft Office PowerPoint</Application>
  <PresentationFormat>Custom</PresentationFormat>
  <Paragraphs>112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98</cp:revision>
  <cp:lastPrinted>2024-03-27T09:38:56Z</cp:lastPrinted>
  <dcterms:created xsi:type="dcterms:W3CDTF">2023-11-14T15:55:26Z</dcterms:created>
  <dcterms:modified xsi:type="dcterms:W3CDTF">2024-10-15T12:58:01Z</dcterms:modified>
</cp:coreProperties>
</file>