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6" r:id="rId3"/>
  </p:sldIdLst>
  <p:sldSz cx="10691813" cy="7559675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E3D0"/>
    <a:srgbClr val="70AD47"/>
    <a:srgbClr val="EBF2EA"/>
    <a:srgbClr val="ADDC83"/>
    <a:srgbClr val="71AD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>
        <p:scale>
          <a:sx n="66" d="100"/>
          <a:sy n="66" d="100"/>
        </p:scale>
        <p:origin x="1502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93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088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421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28/08/2024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111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28/08/2024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213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28/08/2024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168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28/08/2024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36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28/08/2024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498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28/08/2024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890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403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498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EDFDB-0701-4A33-9029-D098F58747C5}" type="datetimeFigureOut">
              <a:rPr lang="en-GB" smtClean="0"/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651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9117F9-99A7-7EA5-FD47-08F0D69DD0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8184707E-5B95-45D0-BF96-395E11559E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2188209"/>
              </p:ext>
            </p:extLst>
          </p:nvPr>
        </p:nvGraphicFramePr>
        <p:xfrm>
          <a:off x="7162061" y="634324"/>
          <a:ext cx="3529751" cy="69494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74261">
                  <a:extLst>
                    <a:ext uri="{9D8B030D-6E8A-4147-A177-3AD203B41FA5}">
                      <a16:colId xmlns:a16="http://schemas.microsoft.com/office/drawing/2014/main" val="1630223619"/>
                    </a:ext>
                  </a:extLst>
                </a:gridCol>
                <a:gridCol w="2555490">
                  <a:extLst>
                    <a:ext uri="{9D8B030D-6E8A-4147-A177-3AD203B41FA5}">
                      <a16:colId xmlns:a16="http://schemas.microsoft.com/office/drawing/2014/main" val="386655152"/>
                    </a:ext>
                  </a:extLst>
                </a:gridCol>
              </a:tblGrid>
              <a:tr h="256714"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Key </a:t>
                      </a:r>
                      <a:r>
                        <a:rPr lang="en-GB" sz="1200" dirty="0" smtClean="0"/>
                        <a:t>Vocabulary: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2632100"/>
                  </a:ext>
                </a:extLst>
              </a:tr>
              <a:tr h="427857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rgbClr val="FF0000"/>
                          </a:solidFill>
                        </a:rPr>
                        <a:t>capital city</a:t>
                      </a:r>
                      <a:endParaRPr lang="en-GB" sz="1200" i="1" dirty="0" smtClean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i="1" dirty="0" smtClean="0"/>
                        <a:t>noun</a:t>
                      </a:r>
                      <a:r>
                        <a:rPr lang="en-GB" sz="1200" dirty="0" smtClean="0"/>
                        <a:t>. An important city, often where the government works.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3743771"/>
                  </a:ext>
                </a:extLst>
              </a:tr>
              <a:tr h="599000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rgbClr val="FF0000"/>
                          </a:solidFill>
                        </a:rPr>
                        <a:t>continent</a:t>
                      </a:r>
                      <a:r>
                        <a:rPr lang="en-GB" sz="1200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endParaRPr lang="en-GB" sz="1200" dirty="0" smtClean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dirty="0" smtClean="0"/>
                        <a:t>noun</a:t>
                      </a:r>
                      <a:r>
                        <a:rPr lang="en-GB" sz="1200" dirty="0" smtClean="0"/>
                        <a:t>. A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dirty="0" smtClean="0"/>
                        <a:t> very large area of land made up of lots of countries including islands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9461224"/>
                  </a:ext>
                </a:extLst>
              </a:tr>
              <a:tr h="770143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country</a:t>
                      </a:r>
                      <a:endParaRPr lang="en-GB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dirty="0" smtClean="0"/>
                        <a:t>noun</a:t>
                      </a:r>
                      <a:r>
                        <a:rPr lang="en-GB" sz="1200" dirty="0" smtClean="0"/>
                        <a:t>. </a:t>
                      </a:r>
                      <a:r>
                        <a:rPr lang="en-GB" sz="1200" dirty="0" smtClean="0"/>
                        <a:t>A large area of land where people live under the same government or have the same culture/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3017787"/>
                  </a:ext>
                </a:extLst>
              </a:tr>
              <a:tr h="427857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climate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dirty="0" smtClean="0"/>
                        <a:t>noun</a:t>
                      </a:r>
                      <a:r>
                        <a:rPr lang="en-GB" sz="1200" dirty="0" smtClean="0"/>
                        <a:t>. The long-term weather conditions of an area. </a:t>
                      </a:r>
                      <a:endParaRPr lang="en-GB" sz="1200" dirty="0" smtClean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816525"/>
                  </a:ext>
                </a:extLst>
              </a:tr>
              <a:tr h="938675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equator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dirty="0" smtClean="0"/>
                        <a:t>noun</a:t>
                      </a:r>
                      <a:r>
                        <a:rPr lang="en-GB" sz="1200" dirty="0" smtClean="0"/>
                        <a:t>. An imaginary line which runs around the centre of the globe at an equal distance between the north and south poles. The north half</a:t>
                      </a:r>
                      <a:r>
                        <a:rPr lang="en-GB" sz="1200" baseline="0" dirty="0" smtClean="0"/>
                        <a:t> of the earth is the northern hemisphere and the south half of the earth is the southern hemisphere.</a:t>
                      </a:r>
                      <a:endParaRPr lang="en-GB" sz="1200" dirty="0" smtClean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1976495"/>
                  </a:ext>
                </a:extLst>
              </a:tr>
              <a:tr h="427857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rgbClr val="FF0000"/>
                          </a:solidFill>
                        </a:rPr>
                        <a:t>human features</a:t>
                      </a:r>
                      <a:endParaRPr lang="en-GB" sz="12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dirty="0" smtClean="0"/>
                        <a:t>noun</a:t>
                      </a:r>
                      <a:r>
                        <a:rPr lang="en-GB" sz="1200" dirty="0" smtClean="0"/>
                        <a:t>. Features of our world that have been made by humans. 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9608973"/>
                  </a:ext>
                </a:extLst>
              </a:tr>
              <a:tr h="232620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rgbClr val="FF0000"/>
                          </a:solidFill>
                        </a:rPr>
                        <a:t>Landmark</a:t>
                      </a:r>
                      <a:endParaRPr lang="en-GB" sz="12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dirty="0" smtClean="0"/>
                        <a:t>noun</a:t>
                      </a:r>
                      <a:r>
                        <a:rPr lang="en-GB" sz="1200" dirty="0" smtClean="0"/>
                        <a:t>. A feature of a landscape or place that is easily recognised, either a human feature or a physical feature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2431303"/>
                  </a:ext>
                </a:extLst>
              </a:tr>
              <a:tr h="256714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rgbClr val="FF0000"/>
                          </a:solidFill>
                        </a:rPr>
                        <a:t>ocean</a:t>
                      </a:r>
                      <a:endParaRPr lang="en-GB" sz="12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dirty="0" smtClean="0"/>
                        <a:t>noun</a:t>
                      </a:r>
                      <a:r>
                        <a:rPr lang="en-GB" sz="1200" dirty="0" smtClean="0"/>
                        <a:t>. A large area of salt water. 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785085"/>
                  </a:ext>
                </a:extLst>
              </a:tr>
              <a:tr h="427857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rgbClr val="FF0000"/>
                          </a:solidFill>
                        </a:rPr>
                        <a:t>physical features</a:t>
                      </a:r>
                      <a:endParaRPr lang="en-GB" sz="12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dirty="0" smtClean="0"/>
                        <a:t>noun</a:t>
                      </a:r>
                      <a:r>
                        <a:rPr lang="en-GB" sz="1200" dirty="0" smtClean="0"/>
                        <a:t>. Features of our world that are natural.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5216056"/>
                  </a:ext>
                </a:extLst>
              </a:tr>
              <a:tr h="606056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rgbClr val="FF0000"/>
                          </a:solidFill>
                        </a:rPr>
                        <a:t>river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dirty="0" smtClean="0"/>
                        <a:t>noun</a:t>
                      </a:r>
                      <a:r>
                        <a:rPr lang="en-GB" sz="1200" dirty="0" smtClean="0"/>
                        <a:t>. </a:t>
                      </a:r>
                      <a:r>
                        <a:rPr lang="en-GB" sz="1200" dirty="0" smtClean="0"/>
                        <a:t>A river is a flowing stream of fresh water that leads to the sea, a lake or another river. 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8500384"/>
                  </a:ext>
                </a:extLst>
              </a:tr>
              <a:tr h="427857"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solidFill>
                            <a:srgbClr val="FF0000"/>
                          </a:solidFill>
                        </a:rPr>
                        <a:t>sea</a:t>
                      </a:r>
                      <a:endParaRPr lang="en-GB" sz="12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dirty="0" smtClean="0"/>
                        <a:t>noun</a:t>
                      </a:r>
                      <a:r>
                        <a:rPr lang="en-GB" sz="1200" dirty="0" smtClean="0"/>
                        <a:t>. </a:t>
                      </a:r>
                      <a:r>
                        <a:rPr lang="en-GB" sz="1200" dirty="0" smtClean="0"/>
                        <a:t>A sea is a body of saltwater much smaller than an ocean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738770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BF3C4A02-4363-176B-66FA-ED2A210927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3137441"/>
              </p:ext>
            </p:extLst>
          </p:nvPr>
        </p:nvGraphicFramePr>
        <p:xfrm>
          <a:off x="0" y="211911"/>
          <a:ext cx="1036320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3201">
                  <a:extLst>
                    <a:ext uri="{9D8B030D-6E8A-4147-A177-3AD203B41FA5}">
                      <a16:colId xmlns:a16="http://schemas.microsoft.com/office/drawing/2014/main" val="16375814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smtClean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Geography – Year 1 – </a:t>
                      </a:r>
                      <a:r>
                        <a:rPr lang="en-GB" sz="1800" b="0" dirty="0" smtClean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UK, continents</a:t>
                      </a:r>
                      <a:r>
                        <a:rPr lang="en-GB" sz="1800" b="0" baseline="0" dirty="0" smtClean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and oceans</a:t>
                      </a:r>
                      <a:endParaRPr lang="en-GB" sz="1800" b="0" dirty="0">
                        <a:effectLst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269294"/>
                  </a:ext>
                </a:extLst>
              </a:tr>
            </a:tbl>
          </a:graphicData>
        </a:graphic>
      </p:graphicFrame>
      <p:pic>
        <p:nvPicPr>
          <p:cNvPr id="20" name="Picture 19">
            <a:extLst>
              <a:ext uri="{FF2B5EF4-FFF2-40B4-BE49-F238E27FC236}">
                <a16:creationId xmlns:a16="http://schemas.microsoft.com/office/drawing/2014/main" id="{DB855478-94E8-B24A-5C7C-E678E34A369D}"/>
              </a:ext>
            </a:extLst>
          </p:cNvPr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28" b="96552" l="3974" r="99338">
                        <a14:foregroundMark x1="8609" y1="48966" x2="78146" y2="17241"/>
                        <a14:foregroundMark x1="78146" y1="17241" x2="23179" y2="73793"/>
                        <a14:foregroundMark x1="23179" y1="73793" x2="9272" y2="53103"/>
                        <a14:foregroundMark x1="7947" y1="55862" x2="11921" y2="75862"/>
                        <a14:foregroundMark x1="15232" y1="80690" x2="66887" y2="88966"/>
                        <a14:foregroundMark x1="66887" y1="88276" x2="99338" y2="56552"/>
                        <a14:foregroundMark x1="92715" y1="57931" x2="33113" y2="5517"/>
                        <a14:foregroundMark x1="33113" y1="5517" x2="16556" y2="80000"/>
                        <a14:foregroundMark x1="25166" y1="91034" x2="65563" y2="93103"/>
                        <a14:foregroundMark x1="67550" y1="93103" x2="36424" y2="93793"/>
                        <a14:foregroundMark x1="46358" y1="91724" x2="60265" y2="94483"/>
                        <a14:foregroundMark x1="60265" y1="96552" x2="38411" y2="93793"/>
                        <a14:foregroundMark x1="7285" y1="55862" x2="47020" y2="6897"/>
                        <a14:foregroundMark x1="47020" y1="6207" x2="98013" y2="48276"/>
                        <a14:foregroundMark x1="62252" y1="11724" x2="64901" y2="12414"/>
                        <a14:foregroundMark x1="64901" y1="11724" x2="43046" y2="11724"/>
                        <a14:foregroundMark x1="33113" y1="11724" x2="7285" y2="44828"/>
                        <a14:foregroundMark x1="5960" y1="53103" x2="3974" y2="44828"/>
                        <a14:foregroundMark x1="52318" y1="4828" x2="68874" y2="6207"/>
                        <a14:foregroundMark x1="71523" y1="12414" x2="82119" y2="179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050" y="59308"/>
            <a:ext cx="628650" cy="604678"/>
          </a:xfrm>
          <a:prstGeom prst="rect">
            <a:avLst/>
          </a:prstGeom>
        </p:spPr>
      </p:pic>
      <p:sp>
        <p:nvSpPr>
          <p:cNvPr id="16" name="AutoShape 6" descr="KARMA YOGA: Good for Good's Sake on the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AutoShape 2" descr="Compass Rose SVG, Nautical Compass SVG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39" name="Table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6028779"/>
              </p:ext>
            </p:extLst>
          </p:nvPr>
        </p:nvGraphicFramePr>
        <p:xfrm>
          <a:off x="25370" y="4510091"/>
          <a:ext cx="7103932" cy="146304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944746">
                  <a:extLst>
                    <a:ext uri="{9D8B030D-6E8A-4147-A177-3AD203B41FA5}">
                      <a16:colId xmlns:a16="http://schemas.microsoft.com/office/drawing/2014/main" val="2872413355"/>
                    </a:ext>
                  </a:extLst>
                </a:gridCol>
                <a:gridCol w="3159186">
                  <a:extLst>
                    <a:ext uri="{9D8B030D-6E8A-4147-A177-3AD203B41FA5}">
                      <a16:colId xmlns:a16="http://schemas.microsoft.com/office/drawing/2014/main" val="3027531495"/>
                    </a:ext>
                  </a:extLst>
                </a:gridCol>
              </a:tblGrid>
              <a:tr h="165411">
                <a:tc gridSpan="2">
                  <a:txBody>
                    <a:bodyPr/>
                    <a:lstStyle/>
                    <a:p>
                      <a:r>
                        <a:rPr lang="en-GB" sz="1200" dirty="0" smtClean="0"/>
                        <a:t>Climates</a:t>
                      </a:r>
                      <a:endParaRPr lang="en-GB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185807"/>
                  </a:ext>
                </a:extLst>
              </a:tr>
              <a:tr h="115788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• </a:t>
                      </a:r>
                      <a:r>
                        <a:rPr lang="en-GB" sz="1200" dirty="0" smtClean="0"/>
                        <a:t>Countries around the world have different climates. </a:t>
                      </a:r>
                      <a:r>
                        <a:rPr lang="en-GB" sz="1200" dirty="0" smtClean="0"/>
                        <a:t>• </a:t>
                      </a:r>
                      <a:r>
                        <a:rPr lang="en-GB" sz="1200" dirty="0" smtClean="0"/>
                        <a:t>Climates can be sorted into the following zones: warm, cold (or polar), tropical and temperate. </a:t>
                      </a:r>
                    </a:p>
                    <a:p>
                      <a:r>
                        <a:rPr lang="en-GB" sz="1200" dirty="0" smtClean="0"/>
                        <a:t>• </a:t>
                      </a:r>
                      <a:r>
                        <a:rPr lang="en-GB" sz="1200" dirty="0" smtClean="0"/>
                        <a:t>Countries near the equator tend to have a hotter climate. </a:t>
                      </a:r>
                    </a:p>
                    <a:p>
                      <a:r>
                        <a:rPr lang="en-GB" sz="1200" dirty="0" smtClean="0"/>
                        <a:t>• </a:t>
                      </a:r>
                      <a:r>
                        <a:rPr lang="en-GB" sz="1200" dirty="0" smtClean="0"/>
                        <a:t>Different animals are better suited to living in countries with a particular climate.</a:t>
                      </a:r>
                      <a:endParaRPr lang="en-GB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7392649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5309" y="4800747"/>
            <a:ext cx="2712720" cy="1059587"/>
          </a:xfrm>
          <a:prstGeom prst="rect">
            <a:avLst/>
          </a:prstGeom>
        </p:spPr>
      </p:pic>
      <p:graphicFrame>
        <p:nvGraphicFramePr>
          <p:cNvPr id="40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3599426"/>
              </p:ext>
            </p:extLst>
          </p:nvPr>
        </p:nvGraphicFramePr>
        <p:xfrm>
          <a:off x="25370" y="6008418"/>
          <a:ext cx="7103932" cy="1551729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7103932">
                  <a:extLst>
                    <a:ext uri="{9D8B030D-6E8A-4147-A177-3AD203B41FA5}">
                      <a16:colId xmlns:a16="http://schemas.microsoft.com/office/drawing/2014/main" val="287241335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/>
                      <a:r>
                        <a:rPr lang="en-GB" sz="1200" dirty="0" smtClean="0"/>
                        <a:t>Weather in the</a:t>
                      </a:r>
                      <a:r>
                        <a:rPr lang="en-GB" sz="1200" baseline="0" dirty="0" smtClean="0"/>
                        <a:t> UK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185807"/>
                  </a:ext>
                </a:extLst>
              </a:tr>
              <a:tr h="1277409">
                <a:tc>
                  <a:txBody>
                    <a:bodyPr/>
                    <a:lstStyle/>
                    <a:p>
                      <a:pPr lvl="4"/>
                      <a:r>
                        <a:rPr lang="en-GB" sz="1200" dirty="0" smtClean="0"/>
                        <a:t>There are changes in weather in each season. </a:t>
                      </a:r>
                    </a:p>
                    <a:p>
                      <a:pPr marL="2015886" lvl="4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/>
                        <a:t>• In spring, it is often rainy and the temperature begins to get warmer. </a:t>
                      </a:r>
                    </a:p>
                    <a:p>
                      <a:pPr marL="2015886" lvl="4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/>
                        <a:t>• In summer, the sun is much stronger. The temperature is warmer than in any other season. </a:t>
                      </a:r>
                    </a:p>
                    <a:p>
                      <a:pPr marL="2015886" lvl="4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/>
                        <a:t>• In the autumn, the weather turns chillier, windier and there is often rain. </a:t>
                      </a:r>
                    </a:p>
                    <a:p>
                      <a:pPr marL="2015886" lvl="4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/>
                        <a:t>• In the winter, it is often cold and frosty. It has to be freezing cold to snow.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7392649"/>
                  </a:ext>
                </a:extLst>
              </a:tr>
            </a:tbl>
          </a:graphicData>
        </a:graphic>
      </p:graphicFrame>
      <p:pic>
        <p:nvPicPr>
          <p:cNvPr id="41" name="Picture 4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775" y="6365431"/>
            <a:ext cx="1083945" cy="1118171"/>
          </a:xfrm>
          <a:prstGeom prst="rect">
            <a:avLst/>
          </a:prstGeom>
        </p:spPr>
      </p:pic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239955"/>
              </p:ext>
            </p:extLst>
          </p:nvPr>
        </p:nvGraphicFramePr>
        <p:xfrm>
          <a:off x="25372" y="634324"/>
          <a:ext cx="7103931" cy="384048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7103931">
                  <a:extLst>
                    <a:ext uri="{9D8B030D-6E8A-4147-A177-3AD203B41FA5}">
                      <a16:colId xmlns:a16="http://schemas.microsoft.com/office/drawing/2014/main" val="2872413355"/>
                    </a:ext>
                  </a:extLst>
                </a:gridCol>
              </a:tblGrid>
              <a:tr h="165411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The World’s Seven Continents and Five Oceans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185807"/>
                  </a:ext>
                </a:extLst>
              </a:tr>
              <a:tr h="1157880">
                <a:tc>
                  <a:txBody>
                    <a:bodyPr/>
                    <a:lstStyle/>
                    <a:p>
                      <a:pPr lvl="8"/>
                      <a:r>
                        <a:rPr lang="en-GB" sz="1200" b="1" dirty="0" smtClean="0"/>
                        <a:t>Continents</a:t>
                      </a:r>
                      <a:r>
                        <a:rPr lang="en-GB" sz="1200" dirty="0" smtClean="0"/>
                        <a:t>:</a:t>
                      </a:r>
                    </a:p>
                    <a:p>
                      <a:pPr lvl="8"/>
                      <a:r>
                        <a:rPr lang="en-GB" sz="1200" dirty="0" smtClean="0"/>
                        <a:t>There are seven continents: Africa, Antarctica, Asia, Australasia (Oceania), Europe, North America and South America. Some continents have many countries, others do not</a:t>
                      </a:r>
                    </a:p>
                    <a:p>
                      <a:pPr lvl="8"/>
                      <a:r>
                        <a:rPr lang="en-GB" sz="1200" b="1" dirty="0" smtClean="0"/>
                        <a:t>Oceans</a:t>
                      </a:r>
                      <a:r>
                        <a:rPr lang="en-GB" sz="1200" dirty="0" smtClean="0"/>
                        <a:t>:</a:t>
                      </a:r>
                    </a:p>
                    <a:p>
                      <a:pPr lvl="8"/>
                      <a:r>
                        <a:rPr lang="en-GB" sz="1200" dirty="0" smtClean="0"/>
                        <a:t>There are five oceans in the world: the Arctic Ocean, the Atlantic Ocean, the Indian Ocean, the Pacific Ocean and the Southern Ocean.</a:t>
                      </a:r>
                    </a:p>
                    <a:p>
                      <a:pPr lvl="8"/>
                      <a:endParaRPr lang="en-GB" sz="1200" dirty="0" smtClean="0"/>
                    </a:p>
                    <a:p>
                      <a:pPr lvl="8"/>
                      <a:r>
                        <a:rPr lang="en-GB" sz="1200" b="1" dirty="0" smtClean="0"/>
                        <a:t>Facts:</a:t>
                      </a:r>
                    </a:p>
                    <a:p>
                      <a:pPr lvl="8"/>
                      <a:r>
                        <a:rPr lang="en-GB" sz="1200" dirty="0" smtClean="0"/>
                        <a:t>• </a:t>
                      </a:r>
                      <a:r>
                        <a:rPr lang="en-GB" sz="1200" dirty="0" smtClean="0"/>
                        <a:t>Half the world’s population live in Asia. </a:t>
                      </a:r>
                    </a:p>
                    <a:p>
                      <a:pPr lvl="8"/>
                      <a:r>
                        <a:rPr lang="en-GB" sz="1200" dirty="0" smtClean="0"/>
                        <a:t>• </a:t>
                      </a:r>
                      <a:r>
                        <a:rPr lang="en-GB" sz="1200" dirty="0" smtClean="0"/>
                        <a:t>The largest desert in the world (the Sahara) is in Africa. </a:t>
                      </a:r>
                    </a:p>
                    <a:p>
                      <a:pPr lvl="8"/>
                      <a:r>
                        <a:rPr lang="en-GB" sz="1200" dirty="0" smtClean="0"/>
                        <a:t>• </a:t>
                      </a:r>
                      <a:r>
                        <a:rPr lang="en-GB" sz="1200" dirty="0" smtClean="0"/>
                        <a:t>North America is twice the size of Europe. </a:t>
                      </a:r>
                    </a:p>
                    <a:p>
                      <a:pPr lvl="0"/>
                      <a:r>
                        <a:rPr lang="en-GB" sz="1200" dirty="0" smtClean="0"/>
                        <a:t>• </a:t>
                      </a:r>
                      <a:r>
                        <a:rPr lang="en-GB" sz="1200" dirty="0" smtClean="0"/>
                        <a:t>Over half of Australia is desert or receives little rain. </a:t>
                      </a:r>
                    </a:p>
                    <a:p>
                      <a:pPr lvl="0"/>
                      <a:r>
                        <a:rPr lang="en-GB" sz="1200" dirty="0" smtClean="0"/>
                        <a:t>• </a:t>
                      </a:r>
                      <a:r>
                        <a:rPr lang="en-GB" sz="1200" dirty="0" smtClean="0"/>
                        <a:t>The Amazon rainforest is in South America. Antarctica is known as the ‘frozen continent.’ </a:t>
                      </a:r>
                    </a:p>
                    <a:p>
                      <a:pPr lvl="0"/>
                      <a:r>
                        <a:rPr lang="en-GB" sz="1200" dirty="0" smtClean="0"/>
                        <a:t>• </a:t>
                      </a:r>
                      <a:r>
                        <a:rPr lang="en-GB" sz="1200" dirty="0" smtClean="0"/>
                        <a:t>The Pacific Ocean is the largest ocean. </a:t>
                      </a:r>
                    </a:p>
                    <a:p>
                      <a:pPr lvl="0"/>
                      <a:r>
                        <a:rPr lang="en-GB" sz="1200" dirty="0" smtClean="0"/>
                        <a:t>• </a:t>
                      </a:r>
                      <a:r>
                        <a:rPr lang="en-GB" sz="1200" dirty="0" smtClean="0"/>
                        <a:t>The Arctic Ocean is the smallest ocean.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7392649"/>
                  </a:ext>
                </a:extLst>
              </a:tr>
            </a:tbl>
          </a:graphicData>
        </a:graphic>
      </p:graphicFrame>
      <p:pic>
        <p:nvPicPr>
          <p:cNvPr id="43" name="Picture 4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5575" y="960267"/>
            <a:ext cx="3899734" cy="270359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59506" y="3541853"/>
            <a:ext cx="798028" cy="833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273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9117F9-99A7-7EA5-FD47-08F0D69DD0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BF3C4A02-4363-176B-66FA-ED2A210927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8979992"/>
              </p:ext>
            </p:extLst>
          </p:nvPr>
        </p:nvGraphicFramePr>
        <p:xfrm>
          <a:off x="0" y="211911"/>
          <a:ext cx="1036320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3201">
                  <a:extLst>
                    <a:ext uri="{9D8B030D-6E8A-4147-A177-3AD203B41FA5}">
                      <a16:colId xmlns:a16="http://schemas.microsoft.com/office/drawing/2014/main" val="16375814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smtClean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Geography – Year 1 – </a:t>
                      </a:r>
                      <a:r>
                        <a:rPr lang="en-GB" sz="1800" b="0" dirty="0" smtClean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UK, continents</a:t>
                      </a:r>
                      <a:r>
                        <a:rPr lang="en-GB" sz="1800" b="0" baseline="0" dirty="0" smtClean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and oceans</a:t>
                      </a:r>
                      <a:endParaRPr lang="en-GB" sz="1800" b="0" dirty="0">
                        <a:effectLst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269294"/>
                  </a:ext>
                </a:extLst>
              </a:tr>
            </a:tbl>
          </a:graphicData>
        </a:graphic>
      </p:graphicFrame>
      <p:sp>
        <p:nvSpPr>
          <p:cNvPr id="16" name="AutoShape 6" descr="KARMA YOGA: Good for Good's Sake on the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5699802"/>
              </p:ext>
            </p:extLst>
          </p:nvPr>
        </p:nvGraphicFramePr>
        <p:xfrm>
          <a:off x="33481" y="634323"/>
          <a:ext cx="2455719" cy="6925352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2455719">
                  <a:extLst>
                    <a:ext uri="{9D8B030D-6E8A-4147-A177-3AD203B41FA5}">
                      <a16:colId xmlns:a16="http://schemas.microsoft.com/office/drawing/2014/main" val="2872413355"/>
                    </a:ext>
                  </a:extLst>
                </a:gridCol>
              </a:tblGrid>
              <a:tr h="28032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The</a:t>
                      </a:r>
                      <a:r>
                        <a:rPr lang="en-GB" sz="1200" baseline="0" dirty="0" smtClean="0"/>
                        <a:t> UK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185807"/>
                  </a:ext>
                </a:extLst>
              </a:tr>
              <a:tr h="6645025"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/>
                        <a:t>• </a:t>
                      </a:r>
                      <a:r>
                        <a:rPr lang="en-GB" sz="1200" dirty="0" smtClean="0"/>
                        <a:t>The United Kingdom is in Europe. Europe is the second smallest continent. It lies north of the equator, in the northern hemisphere.</a:t>
                      </a:r>
                      <a:endParaRPr lang="en-GB" sz="1200" dirty="0" smtClean="0"/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/>
                        <a:t>• The official name of the UK is ‘The United Kingdom of Great Britain and Northern Ireland’. It is made of four countries: England, Northern Ireland, Scotland, Wales.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200" dirty="0" smtClean="0"/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200" dirty="0" smtClean="0"/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200" dirty="0" smtClean="0"/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200" dirty="0" smtClean="0"/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200" dirty="0" smtClean="0"/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200" dirty="0" smtClean="0"/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200" dirty="0" smtClean="0"/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200" dirty="0" smtClean="0"/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200" dirty="0" smtClean="0"/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200" dirty="0" smtClean="0"/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200" dirty="0" smtClean="0"/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200" dirty="0" smtClean="0"/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200" dirty="0" smtClean="0"/>
                    </a:p>
                    <a:p>
                      <a:r>
                        <a:rPr lang="en-GB" sz="1200" dirty="0" smtClean="0"/>
                        <a:t>• The Irish sea, Atlantic Ocean, English Channel, North Sea surround the UK.</a:t>
                      </a:r>
                    </a:p>
                    <a:p>
                      <a:pPr algn="l"/>
                      <a:r>
                        <a:rPr lang="en-GB" sz="1200" dirty="0" smtClean="0"/>
                        <a:t>• The official flag is the Union Flag, nicknamed the ‘Union Jack’.</a:t>
                      </a:r>
                    </a:p>
                    <a:p>
                      <a:pPr algn="l"/>
                      <a:r>
                        <a:rPr lang="en-GB" sz="1200" dirty="0" smtClean="0">
                          <a:solidFill>
                            <a:srgbClr val="000000"/>
                          </a:solidFill>
                        </a:rPr>
                        <a:t>I</a:t>
                      </a:r>
                      <a:r>
                        <a:rPr lang="en-GB" sz="1200" b="0" i="0" dirty="0" smtClean="0">
                          <a:solidFill>
                            <a:srgbClr val="000000"/>
                          </a:solidFill>
                          <a:effectLst/>
                        </a:rPr>
                        <a:t>t was designed to include the flags that represented Scotland, England and Ireland at the time.</a:t>
                      </a:r>
                      <a:endParaRPr lang="en-GB" sz="1200" dirty="0" smtClean="0"/>
                    </a:p>
                    <a:p>
                      <a:endParaRPr lang="en-GB" sz="1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7392649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059" y="2852812"/>
            <a:ext cx="2012425" cy="214384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72" y="6688282"/>
            <a:ext cx="1106572" cy="718358"/>
          </a:xfrm>
          <a:prstGeom prst="rect">
            <a:avLst/>
          </a:prstGeom>
        </p:spPr>
      </p:pic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3679178"/>
              </p:ext>
            </p:extLst>
          </p:nvPr>
        </p:nvGraphicFramePr>
        <p:xfrm>
          <a:off x="2531062" y="634323"/>
          <a:ext cx="3977870" cy="312420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977870">
                  <a:extLst>
                    <a:ext uri="{9D8B030D-6E8A-4147-A177-3AD203B41FA5}">
                      <a16:colId xmlns:a16="http://schemas.microsoft.com/office/drawing/2014/main" val="2872413355"/>
                    </a:ext>
                  </a:extLst>
                </a:gridCol>
              </a:tblGrid>
              <a:tr h="27566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England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185807"/>
                  </a:ext>
                </a:extLst>
              </a:tr>
              <a:tr h="2848535">
                <a:tc>
                  <a:txBody>
                    <a:bodyPr/>
                    <a:lstStyle/>
                    <a:p>
                      <a:pPr marL="2015886" lvl="4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/>
                        <a:t>Capital city: </a:t>
                      </a:r>
                      <a:r>
                        <a:rPr lang="en-GB" sz="1200" dirty="0" smtClean="0"/>
                        <a:t>London</a:t>
                      </a:r>
                    </a:p>
                    <a:p>
                      <a:pPr marL="2015886" lvl="4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/>
                        <a:t>Physical features:</a:t>
                      </a:r>
                    </a:p>
                    <a:p>
                      <a:pPr marL="2015886" lvl="4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/>
                        <a:t>• The highest mountain peak is Scafell Pike. It is 978 metres tall. </a:t>
                      </a:r>
                    </a:p>
                    <a:p>
                      <a:pPr marL="2015886" lvl="4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/>
                        <a:t>• The longest river is the Severn. </a:t>
                      </a:r>
                    </a:p>
                    <a:p>
                      <a:pPr marL="2015886" marR="0" lvl="4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dirty="0" smtClean="0"/>
                        <a:t>Human features:</a:t>
                      </a:r>
                    </a:p>
                    <a:p>
                      <a:pPr marL="2015886" lvl="4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/>
                        <a:t>• The Angel of the North, Stonehenge and the Eden Project are famous landmarks.</a:t>
                      </a:r>
                    </a:p>
                    <a:p>
                      <a:pPr marL="2015886" lvl="4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/>
                        <a:t>• The London Eye, Buckingham Palace and Big Ben are in London.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7392649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6913" y="962303"/>
            <a:ext cx="1758474" cy="2476518"/>
          </a:xfrm>
          <a:prstGeom prst="rect">
            <a:avLst/>
          </a:prstGeom>
        </p:spPr>
      </p:pic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7193017"/>
              </p:ext>
            </p:extLst>
          </p:nvPr>
        </p:nvGraphicFramePr>
        <p:xfrm>
          <a:off x="2531062" y="3820889"/>
          <a:ext cx="3977870" cy="3717938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977870">
                  <a:extLst>
                    <a:ext uri="{9D8B030D-6E8A-4147-A177-3AD203B41FA5}">
                      <a16:colId xmlns:a16="http://schemas.microsoft.com/office/drawing/2014/main" val="287241335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Scotland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185807"/>
                  </a:ext>
                </a:extLst>
              </a:tr>
              <a:tr h="3443618">
                <a:tc>
                  <a:txBody>
                    <a:bodyPr/>
                    <a:lstStyle/>
                    <a:p>
                      <a:pPr marL="2015886" lvl="4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/>
                        <a:t>Capital city: </a:t>
                      </a:r>
                      <a:r>
                        <a:rPr lang="en-GB" sz="1200" dirty="0" err="1" smtClean="0"/>
                        <a:t>Edingburgh</a:t>
                      </a:r>
                      <a:endParaRPr lang="en-GB" sz="1200" dirty="0" smtClean="0"/>
                    </a:p>
                    <a:p>
                      <a:pPr marL="2015886" marR="0" lvl="4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dirty="0" smtClean="0"/>
                        <a:t>Physical features:</a:t>
                      </a:r>
                    </a:p>
                    <a:p>
                      <a:pPr marL="2015886" lvl="4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/>
                        <a:t>• </a:t>
                      </a:r>
                      <a:r>
                        <a:rPr lang="en-GB" sz="1200" dirty="0" smtClean="0"/>
                        <a:t>Scotland has the highest mountain in the United Kingdom, Ben Nevis. </a:t>
                      </a:r>
                    </a:p>
                    <a:p>
                      <a:pPr marL="2015886" lvl="4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/>
                        <a:t>• </a:t>
                      </a:r>
                      <a:r>
                        <a:rPr lang="en-GB" sz="1200" dirty="0" smtClean="0"/>
                        <a:t>Tourists visit the banks of Loch Ness to hopefully see the Loch Ness Monster, Nessie. </a:t>
                      </a:r>
                    </a:p>
                    <a:p>
                      <a:pPr marL="2015886" marR="0" lvl="4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dirty="0" smtClean="0"/>
                        <a:t>Human features:</a:t>
                      </a:r>
                    </a:p>
                    <a:p>
                      <a:pPr marL="2015886" lvl="4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/>
                        <a:t>• Scotland has over 1000 castles to visit. One of it’s most famous castles is Edinburgh Castle. It sits on top of an extinct volcano.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/>
                        <a:t>• Burns Cottage in </a:t>
                      </a:r>
                      <a:r>
                        <a:rPr lang="en-GB" sz="1200" dirty="0" err="1" smtClean="0"/>
                        <a:t>Alloway</a:t>
                      </a:r>
                      <a:r>
                        <a:rPr lang="en-GB" sz="1200" dirty="0" smtClean="0"/>
                        <a:t> is famous for being the home of Robert Burns (a poet). He was born there in 1759.</a:t>
                      </a:r>
                      <a:endParaRPr lang="en-GB" sz="1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7392649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t="813"/>
          <a:stretch/>
        </p:blipFill>
        <p:spPr>
          <a:xfrm>
            <a:off x="2570945" y="4179945"/>
            <a:ext cx="1772518" cy="2476520"/>
          </a:xfrm>
          <a:prstGeom prst="rect">
            <a:avLst/>
          </a:prstGeom>
        </p:spPr>
      </p:pic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1949809"/>
              </p:ext>
            </p:extLst>
          </p:nvPr>
        </p:nvGraphicFramePr>
        <p:xfrm>
          <a:off x="6566645" y="634323"/>
          <a:ext cx="3977870" cy="312420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977870">
                  <a:extLst>
                    <a:ext uri="{9D8B030D-6E8A-4147-A177-3AD203B41FA5}">
                      <a16:colId xmlns:a16="http://schemas.microsoft.com/office/drawing/2014/main" val="2872413355"/>
                    </a:ext>
                  </a:extLst>
                </a:gridCol>
              </a:tblGrid>
              <a:tr h="25908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Northern Ireland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185807"/>
                  </a:ext>
                </a:extLst>
              </a:tr>
              <a:tr h="2849880">
                <a:tc>
                  <a:txBody>
                    <a:bodyPr/>
                    <a:lstStyle/>
                    <a:p>
                      <a:pPr marL="2015886" lvl="4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/>
                        <a:t>Capital city: </a:t>
                      </a:r>
                      <a:r>
                        <a:rPr lang="en-GB" sz="1200" dirty="0" smtClean="0"/>
                        <a:t>Belfast</a:t>
                      </a:r>
                    </a:p>
                    <a:p>
                      <a:pPr marL="2015886" marR="0" lvl="4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dirty="0" smtClean="0"/>
                        <a:t>Physical features:</a:t>
                      </a:r>
                    </a:p>
                    <a:p>
                      <a:pPr marL="2015886" lvl="4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/>
                        <a:t>• </a:t>
                      </a:r>
                      <a:r>
                        <a:rPr lang="en-GB" sz="1200" dirty="0" smtClean="0"/>
                        <a:t>Lough Neagh is the largest lake in the UK. </a:t>
                      </a:r>
                    </a:p>
                    <a:p>
                      <a:pPr marL="2015886" lvl="4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/>
                        <a:t>• The high peaks include the </a:t>
                      </a:r>
                      <a:r>
                        <a:rPr lang="en-GB" sz="1200" dirty="0" err="1" smtClean="0"/>
                        <a:t>Sperrin</a:t>
                      </a:r>
                      <a:r>
                        <a:rPr lang="en-GB" sz="1200" dirty="0" smtClean="0"/>
                        <a:t> Mountains and </a:t>
                      </a:r>
                      <a:r>
                        <a:rPr lang="en-GB" sz="1200" dirty="0" err="1" smtClean="0"/>
                        <a:t>Mourne</a:t>
                      </a:r>
                      <a:r>
                        <a:rPr lang="en-GB" sz="1200" dirty="0" smtClean="0"/>
                        <a:t> Mountains. </a:t>
                      </a:r>
                    </a:p>
                    <a:p>
                      <a:pPr marL="2015886" lvl="4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/>
                        <a:t>• On the coast is the incredible rock formation, the Giant’s Causeway. It is made from tens of thousands of stone columns. </a:t>
                      </a:r>
                    </a:p>
                    <a:p>
                      <a:pPr marL="2015886" marR="0" lvl="4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dirty="0" smtClean="0"/>
                        <a:t>Human features: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/>
                        <a:t>Titanic</a:t>
                      </a:r>
                      <a:r>
                        <a:rPr lang="en-GB" sz="1200" baseline="0" dirty="0" smtClean="0"/>
                        <a:t> Belfast is a museum showing Titanic’s history.</a:t>
                      </a:r>
                      <a:endParaRPr lang="en-GB" sz="1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7392649"/>
                  </a:ext>
                </a:extLst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0735659"/>
              </p:ext>
            </p:extLst>
          </p:nvPr>
        </p:nvGraphicFramePr>
        <p:xfrm>
          <a:off x="6566645" y="3810095"/>
          <a:ext cx="3977870" cy="374958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977870">
                  <a:extLst>
                    <a:ext uri="{9D8B030D-6E8A-4147-A177-3AD203B41FA5}">
                      <a16:colId xmlns:a16="http://schemas.microsoft.com/office/drawing/2014/main" val="2872413355"/>
                    </a:ext>
                  </a:extLst>
                </a:gridCol>
              </a:tblGrid>
              <a:tr h="28121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Wales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185807"/>
                  </a:ext>
                </a:extLst>
              </a:tr>
              <a:tr h="3468361">
                <a:tc>
                  <a:txBody>
                    <a:bodyPr/>
                    <a:lstStyle/>
                    <a:p>
                      <a:pPr marL="2015886" lvl="4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/>
                        <a:t>Capital city: </a:t>
                      </a:r>
                      <a:r>
                        <a:rPr lang="en-GB" sz="1200" dirty="0" smtClean="0"/>
                        <a:t>Cardiff</a:t>
                      </a:r>
                    </a:p>
                    <a:p>
                      <a:pPr marL="2015886" lvl="4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/>
                        <a:t>Sights to see:</a:t>
                      </a:r>
                    </a:p>
                    <a:p>
                      <a:pPr marL="2015886" marR="0" lvl="4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dirty="0" smtClean="0"/>
                        <a:t>Physical features:</a:t>
                      </a:r>
                    </a:p>
                    <a:p>
                      <a:pPr marL="2015886" lvl="4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/>
                        <a:t>• </a:t>
                      </a:r>
                      <a:r>
                        <a:rPr lang="en-GB" sz="1200" dirty="0" smtClean="0"/>
                        <a:t>Mount Snowdon can be found in Snowdonia National Park. </a:t>
                      </a:r>
                    </a:p>
                    <a:p>
                      <a:pPr marL="2015886" marR="0" lvl="4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dirty="0" smtClean="0"/>
                        <a:t>Human features:</a:t>
                      </a:r>
                      <a:endParaRPr lang="en-GB" sz="1200" dirty="0" smtClean="0"/>
                    </a:p>
                    <a:p>
                      <a:pPr marL="2015886" lvl="4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/>
                        <a:t>• Caernarfon Castle, that has a fishing town within the castle’s stone walls. </a:t>
                      </a:r>
                    </a:p>
                    <a:p>
                      <a:pPr marL="2015886" lvl="4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/>
                        <a:t>• The Principality Stadium, which is the national stadium of Wales. </a:t>
                      </a:r>
                    </a:p>
                    <a:p>
                      <a:pPr marL="2015886" lvl="4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/>
                        <a:t>• The </a:t>
                      </a:r>
                      <a:r>
                        <a:rPr lang="en-GB" sz="1200" dirty="0" err="1" smtClean="0"/>
                        <a:t>Menai</a:t>
                      </a:r>
                      <a:r>
                        <a:rPr lang="en-GB" sz="1200" dirty="0" smtClean="0"/>
                        <a:t> Bridge, which connects mainland north Wales with the Isle of Anglesey.</a:t>
                      </a:r>
                    </a:p>
                    <a:p>
                      <a:pPr marL="2015886" lvl="4" indent="0">
                        <a:buFont typeface="Arial" panose="020B0604020202020204" pitchFamily="34" charset="0"/>
                        <a:buNone/>
                      </a:pPr>
                      <a:endParaRPr lang="en-GB" sz="1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7392649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48390" y="4215394"/>
            <a:ext cx="1735358" cy="24410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25274" y="966971"/>
            <a:ext cx="1758474" cy="248991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B855478-94E8-B24A-5C7C-E678E34A369D}"/>
              </a:ext>
            </a:extLst>
          </p:cNvPr>
          <p:cNvPicPr/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828" b="96552" l="3974" r="99338">
                        <a14:foregroundMark x1="8609" y1="48966" x2="78146" y2="17241"/>
                        <a14:foregroundMark x1="78146" y1="17241" x2="23179" y2="73793"/>
                        <a14:foregroundMark x1="23179" y1="73793" x2="9272" y2="53103"/>
                        <a14:foregroundMark x1="7947" y1="55862" x2="11921" y2="75862"/>
                        <a14:foregroundMark x1="15232" y1="80690" x2="66887" y2="88966"/>
                        <a14:foregroundMark x1="66887" y1="88276" x2="99338" y2="56552"/>
                        <a14:foregroundMark x1="92715" y1="57931" x2="33113" y2="5517"/>
                        <a14:foregroundMark x1="33113" y1="5517" x2="16556" y2="80000"/>
                        <a14:foregroundMark x1="25166" y1="91034" x2="65563" y2="93103"/>
                        <a14:foregroundMark x1="67550" y1="93103" x2="36424" y2="93793"/>
                        <a14:foregroundMark x1="46358" y1="91724" x2="60265" y2="94483"/>
                        <a14:foregroundMark x1="60265" y1="96552" x2="38411" y2="93793"/>
                        <a14:foregroundMark x1="7285" y1="55862" x2="47020" y2="6897"/>
                        <a14:foregroundMark x1="47020" y1="6207" x2="98013" y2="48276"/>
                        <a14:foregroundMark x1="62252" y1="11724" x2="64901" y2="12414"/>
                        <a14:foregroundMark x1="64901" y1="11724" x2="43046" y2="11724"/>
                        <a14:foregroundMark x1="33113" y1="11724" x2="7285" y2="44828"/>
                        <a14:foregroundMark x1="5960" y1="53103" x2="3974" y2="44828"/>
                        <a14:foregroundMark x1="52318" y1="4828" x2="68874" y2="6207"/>
                        <a14:foregroundMark x1="71523" y1="12414" x2="82119" y2="179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050" y="59308"/>
            <a:ext cx="628650" cy="604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896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4611</TotalTime>
  <Words>945</Words>
  <Application>Microsoft Office PowerPoint</Application>
  <PresentationFormat>Custom</PresentationFormat>
  <Paragraphs>101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Aptos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Company>Langshott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Rebeka Miah</dc:creator>
  <cp:lastModifiedBy>Rebeka Miah</cp:lastModifiedBy>
  <cp:revision>124</cp:revision>
  <cp:lastPrinted>2024-03-27T09:38:56Z</cp:lastPrinted>
  <dcterms:created xsi:type="dcterms:W3CDTF">2023-11-14T15:55:26Z</dcterms:created>
  <dcterms:modified xsi:type="dcterms:W3CDTF">2024-08-28T11:29:17Z</dcterms:modified>
</cp:coreProperties>
</file>