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09" r:id="rId2"/>
    <p:sldId id="350" r:id="rId3"/>
    <p:sldId id="346" r:id="rId4"/>
    <p:sldId id="310" r:id="rId5"/>
    <p:sldId id="355" r:id="rId6"/>
    <p:sldId id="312" r:id="rId7"/>
    <p:sldId id="349" r:id="rId8"/>
    <p:sldId id="360" r:id="rId9"/>
    <p:sldId id="348" r:id="rId10"/>
    <p:sldId id="361" r:id="rId11"/>
    <p:sldId id="362" r:id="rId12"/>
    <p:sldId id="353" r:id="rId13"/>
    <p:sldId id="354" r:id="rId14"/>
    <p:sldId id="357" r:id="rId15"/>
    <p:sldId id="308" r:id="rId16"/>
    <p:sldId id="358" r:id="rId17"/>
    <p:sldId id="359" r:id="rId18"/>
    <p:sldId id="296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7" autoAdjust="0"/>
    <p:restoredTop sz="64715" autoAdjust="0"/>
  </p:normalViewPr>
  <p:slideViewPr>
    <p:cSldViewPr>
      <p:cViewPr varScale="1">
        <p:scale>
          <a:sx n="85" d="100"/>
          <a:sy n="85" d="100"/>
        </p:scale>
        <p:origin x="1382" y="53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507E37-6287-4C5E-87D9-6C914F4AA803}" type="datetimeFigureOut">
              <a:rPr lang="en-US" smtClean="0"/>
              <a:t>10/6/2025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82363-2B08-45C0-AC99-89CF6B2555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88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52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42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211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691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28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13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581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682363-2B08-45C0-AC99-89CF6B25553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65659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5255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682363-2B08-45C0-AC99-89CF6B25553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88303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682363-2B08-45C0-AC99-89CF6B25553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276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68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233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918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422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5011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2363-2B08-45C0-AC99-89CF6B25553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35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404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98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362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093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08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872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529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236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880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635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47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73D5E-354B-415D-8287-44A22F7E2CA8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5F01F-EEBE-48CA-8641-6BA32CFEA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2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ngshott-surrey.co.uk/page/?title=Year+4&amp;pid=7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.jpe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.jpe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2.jpeg"/><Relationship Id="rId9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Welcome to Year 4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6006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24BFEF-01DF-4E5F-AF7C-4BF4C985B9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139" y="1530645"/>
            <a:ext cx="2868963" cy="22072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984ADD-1788-4291-8002-5B9D89250F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192" y="1268760"/>
            <a:ext cx="2516418" cy="25821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70EBFA-090C-426B-B750-760287993F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20159" y="2502543"/>
            <a:ext cx="2383326" cy="21544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5E5A03-7FEB-4721-9DCE-582ED77F3C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39952" y="1739023"/>
            <a:ext cx="1295512" cy="4572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213DF00-00D1-4E3D-AC70-BB8EAC3053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922" y="3850926"/>
            <a:ext cx="2429395" cy="173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73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Aims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628800"/>
            <a:ext cx="8229600" cy="3556992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Char char="-"/>
            </a:pPr>
            <a:r>
              <a:rPr lang="en-GB" dirty="0"/>
              <a:t>To give details of the Year 4 curriculum and expectations.</a:t>
            </a:r>
          </a:p>
          <a:p>
            <a:pPr marL="0" indent="0">
              <a:buNone/>
            </a:pPr>
            <a:endParaRPr lang="en-GB" dirty="0"/>
          </a:p>
          <a:p>
            <a:pPr>
              <a:buFontTx/>
              <a:buChar char="-"/>
            </a:pPr>
            <a:r>
              <a:rPr lang="en-GB" dirty="0"/>
              <a:t>To give details of exciting Year 4 events, such as: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Greek Day (including VR experience)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TTRS and Multiplication Tables Check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Residential at Juniper Hall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Pantomime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Roman Day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Sports Day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41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53213"/>
          </a:xfrm>
        </p:spPr>
        <p:txBody>
          <a:bodyPr>
            <a:normAutofit/>
          </a:bodyPr>
          <a:lstStyle/>
          <a:p>
            <a:r>
              <a:rPr lang="en-GB" b="1" dirty="0">
                <a:cs typeface="Arial" charset="0"/>
              </a:rPr>
              <a:t>Year 4 staff </a:t>
            </a:r>
            <a:endParaRPr lang="en-GB" b="1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9F7A3E-8847-422E-A4F0-4ED5D83F7066}"/>
              </a:ext>
            </a:extLst>
          </p:cNvPr>
          <p:cNvSpPr txBox="1"/>
          <p:nvPr/>
        </p:nvSpPr>
        <p:spPr>
          <a:xfrm>
            <a:off x="1115616" y="2912690"/>
            <a:ext cx="7787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Mrs Brooks                            Mrs Felstead                         Mrs </a:t>
            </a:r>
            <a:r>
              <a:rPr lang="en-GB" dirty="0" err="1"/>
              <a:t>Shallcrass</a:t>
            </a:r>
            <a:endParaRPr lang="en-GB" dirty="0"/>
          </a:p>
          <a:p>
            <a:r>
              <a:rPr lang="en-GB" dirty="0"/>
              <a:t>Quartz		             Amethyst Mon – Weds       Amethyst Thurs - Fri	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D6EDE3B-49FE-4390-A786-89E97B8149E6}"/>
              </a:ext>
            </a:extLst>
          </p:cNvPr>
          <p:cNvSpPr txBox="1"/>
          <p:nvPr/>
        </p:nvSpPr>
        <p:spPr>
          <a:xfrm>
            <a:off x="837907" y="5235754"/>
            <a:ext cx="7787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Mrs Kennett                           Mrs Sanchez                      Miss Blanco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B32F4176-007D-42F1-95A9-619C0B96A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50" y="1162089"/>
            <a:ext cx="1319159" cy="175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36DD212-CC1B-45CB-8E29-B60702385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092038"/>
            <a:ext cx="1317781" cy="175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0900963F-D792-4B82-88EE-E076286C5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019209"/>
            <a:ext cx="1319159" cy="175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A24F1A4B-828F-4F24-9CB6-F487C6C9D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083" y="3496900"/>
            <a:ext cx="1287701" cy="171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F2365282-0BDC-4D55-B063-7E8EEF192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469279"/>
            <a:ext cx="1298731" cy="17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>
            <a:extLst>
              <a:ext uri="{FF2B5EF4-FFF2-40B4-BE49-F238E27FC236}">
                <a16:creationId xmlns:a16="http://schemas.microsoft.com/office/drawing/2014/main" id="{6F286395-6BB8-459E-80C1-3591DF355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986" y="3559021"/>
            <a:ext cx="1317782" cy="1592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813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619671" y="332656"/>
            <a:ext cx="7076801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Link to Year 4 page of the website where you can find the weekly timetables and other useful information.</a:t>
            </a:r>
          </a:p>
          <a:p>
            <a:pPr marL="0" indent="0">
              <a:buNone/>
            </a:pPr>
            <a:r>
              <a:rPr lang="en-GB" sz="1800" dirty="0" err="1">
                <a:hlinkClick r:id="rId3"/>
              </a:rPr>
              <a:t>Langshott</a:t>
            </a:r>
            <a:r>
              <a:rPr lang="en-GB" sz="1800" dirty="0">
                <a:hlinkClick r:id="rId3"/>
              </a:rPr>
              <a:t> Primary School - Year 4</a:t>
            </a: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8683A1-96E7-4396-AEF5-B61F9D3D39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9372" y="1353289"/>
            <a:ext cx="6034957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17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095835" y="582216"/>
            <a:ext cx="2952329" cy="936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Home learning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9CEBB4-4564-4F74-9A65-96FCD72E4D12}"/>
              </a:ext>
            </a:extLst>
          </p:cNvPr>
          <p:cNvSpPr txBox="1"/>
          <p:nvPr/>
        </p:nvSpPr>
        <p:spPr>
          <a:xfrm>
            <a:off x="611560" y="4509120"/>
            <a:ext cx="835292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families who wish to ‘go the extra mile’ and support their child with extra home learning in core areas, CGP workbooks (Question Book bundles &amp; 10 Minutes Book bundles) are available to purchase via </a:t>
            </a:r>
            <a:r>
              <a:rPr lang="en-GB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Scopay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80C11F13-93CA-4676-887B-7FA2757F53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554257"/>
              </p:ext>
            </p:extLst>
          </p:nvPr>
        </p:nvGraphicFramePr>
        <p:xfrm>
          <a:off x="1398712" y="1580232"/>
          <a:ext cx="6096000" cy="179298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823864">
                  <a:extLst>
                    <a:ext uri="{9D8B030D-6E8A-4147-A177-3AD203B41FA5}">
                      <a16:colId xmlns:a16="http://schemas.microsoft.com/office/drawing/2014/main" val="738634855"/>
                    </a:ext>
                  </a:extLst>
                </a:gridCol>
                <a:gridCol w="4272136">
                  <a:extLst>
                    <a:ext uri="{9D8B030D-6E8A-4147-A177-3AD203B41FA5}">
                      <a16:colId xmlns:a16="http://schemas.microsoft.com/office/drawing/2014/main" val="11631631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Reading</a:t>
                      </a: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Daily and recorded in planners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4981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Spelling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Home learning sheets set and 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checked</a:t>
                      </a:r>
                      <a:r>
                        <a:rPr lang="en-US" sz="2000" dirty="0">
                          <a:effectLst/>
                        </a:rPr>
                        <a:t> on Thursdays. No formal test.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15333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TTRS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 minutes every week - monitored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328316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Creative topic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Choose 3 from the half-termly tasks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1849412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CEC28F4-4A80-4D85-A831-9D9345C6D5EC}"/>
              </a:ext>
            </a:extLst>
          </p:cNvPr>
          <p:cNvSpPr txBox="1"/>
          <p:nvPr/>
        </p:nvSpPr>
        <p:spPr>
          <a:xfrm>
            <a:off x="611560" y="3594862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Creative topic tasks can either be handed in to class teacher, completed in home learning book or uploaded to Google Classroom.</a:t>
            </a:r>
          </a:p>
        </p:txBody>
      </p:sp>
    </p:spTree>
    <p:extLst>
      <p:ext uri="{BB962C8B-B14F-4D97-AF65-F5344CB8AC3E}">
        <p14:creationId xmlns:p14="http://schemas.microsoft.com/office/powerpoint/2010/main" val="266940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4B42E9-E515-4BEB-B3DE-D5EC155F05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798240"/>
            <a:ext cx="8093141" cy="4801016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152128" cy="10701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4425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3294"/>
          </a:xfrm>
        </p:spPr>
        <p:txBody>
          <a:bodyPr>
            <a:normAutofit/>
          </a:bodyPr>
          <a:lstStyle/>
          <a:p>
            <a:r>
              <a:rPr lang="en-GB" b="1" dirty="0"/>
              <a:t>Maths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11560" y="1456152"/>
            <a:ext cx="7344816" cy="3985867"/>
          </a:xfrm>
        </p:spPr>
        <p:txBody>
          <a:bodyPr>
            <a:normAutofit fontScale="92500" lnSpcReduction="10000"/>
          </a:bodyPr>
          <a:lstStyle/>
          <a:p>
            <a:pPr marL="457200" lvl="1" indent="0">
              <a:buNone/>
            </a:pPr>
            <a:endParaRPr lang="en-GB" sz="1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/>
              <a:t>We use White Rose Maths to support our teaching of the Maths National Curriculum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/>
              <a:t>Year 4 topics include Place Value up to 4 digits, Addition and subtraction of 4 digit numbers, multiplication of 3 digit number by 1 digit and division of 3 digit numbers by 1 digit as well as fractions, decimals, money, time, shape, position and direction and length and perimeter.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/>
              <a:t>Children will complete an arithmetic assessment every 2 weeks.  Children will have the opportunity to correct and have support with errors and will bring a copy of the assessment home. </a:t>
            </a:r>
          </a:p>
          <a:p>
            <a:pPr>
              <a:buFontTx/>
              <a:buChar char="-"/>
            </a:pPr>
            <a:endParaRPr lang="en-GB" sz="1800" dirty="0"/>
          </a:p>
          <a:p>
            <a:pPr>
              <a:buFontTx/>
              <a:buChar char="-"/>
            </a:pPr>
            <a:endParaRPr lang="en-GB" sz="1800" dirty="0"/>
          </a:p>
          <a:p>
            <a:pPr>
              <a:buFontTx/>
              <a:buChar char="-"/>
            </a:pPr>
            <a:r>
              <a:rPr lang="en-GB" sz="1800" dirty="0"/>
              <a:t>How to support at home: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/>
              <a:t>TTRS for 20 minutes per week on the Garage play mode (set by class teacher)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1800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630FDFD-34F3-4621-9D3F-400964EC69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7127" y="274638"/>
            <a:ext cx="2040225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23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3294"/>
          </a:xfrm>
        </p:spPr>
        <p:txBody>
          <a:bodyPr>
            <a:normAutofit/>
          </a:bodyPr>
          <a:lstStyle/>
          <a:p>
            <a:r>
              <a:rPr lang="en-GB" b="1" dirty="0"/>
              <a:t>Times Tables Rock Stars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15617" y="1027309"/>
            <a:ext cx="7344816" cy="208823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sz="2800" dirty="0"/>
              <a:t>How to support at home: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TTRS for 20 minutes per week on the Garage play mode (set by class teacher)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630FDFD-34F3-4621-9D3F-400964EC69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6068" y="98191"/>
            <a:ext cx="1684429" cy="5945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7D2C71-53BD-4F65-84BE-08A770E2F4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5762" y="2687686"/>
            <a:ext cx="4774738" cy="28725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F5F175C-0328-436C-8EEA-72F6EC8FAB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003" y="2824096"/>
            <a:ext cx="352839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887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Reading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1628800"/>
            <a:ext cx="8229600" cy="3556992"/>
          </a:xfrm>
        </p:spPr>
        <p:txBody>
          <a:bodyPr>
            <a:normAutofit fontScale="85000" lnSpcReduction="20000"/>
          </a:bodyPr>
          <a:lstStyle/>
          <a:p>
            <a:pPr>
              <a:buFontTx/>
              <a:buChar char="-"/>
            </a:pPr>
            <a:r>
              <a:rPr lang="en-GB" dirty="0"/>
              <a:t>There is nothing more important than developing independence with reading.  Children are expected to read at home at least 4 times per week. Reads should be recorded for checking in their planners.</a:t>
            </a:r>
          </a:p>
          <a:p>
            <a:pPr>
              <a:buFontTx/>
              <a:buChar char="-"/>
            </a:pPr>
            <a:r>
              <a:rPr lang="en-GB" dirty="0"/>
              <a:t>Children will be issued with a reading book that matches their assessed reading level as well as a library book of their choice to read for pleasure.</a:t>
            </a:r>
          </a:p>
          <a:p>
            <a:pPr>
              <a:buFontTx/>
              <a:buChar char="-"/>
            </a:pPr>
            <a:r>
              <a:rPr lang="en-GB" dirty="0"/>
              <a:t>We use the text ‘The Iron Man’ by Ted Hughes as part of our Writing but will also be reading this as a class text.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610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Writing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63D37B-E778-4BCD-A53E-63F19F4D29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75" y="2420888"/>
            <a:ext cx="4398530" cy="32266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4C4D96F-DEC0-4C60-9084-55F9EB6DD0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5654" y="1537499"/>
            <a:ext cx="3529142" cy="41588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FD4C346-D69E-4A1A-9A6E-C379CAD4F5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5896" y="1542223"/>
            <a:ext cx="1707399" cy="2320880"/>
          </a:xfrm>
          <a:prstGeom prst="rect">
            <a:avLst/>
          </a:prstGeom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BAB73B8A-0D65-4898-BEE5-E886B494B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71" y="1439799"/>
            <a:ext cx="3065233" cy="85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5961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19672" y="448216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Curriculum highlights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D341FC6-FABE-446F-A2DB-E0174991F5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5179" y="1653862"/>
            <a:ext cx="1986821" cy="18472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A2B4B80-8D18-4E33-94D5-2385978E7C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6715" y="1665864"/>
            <a:ext cx="1560382" cy="198545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828D0F-DDB2-4772-B83F-0C60B3A61E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2310" y="3748873"/>
            <a:ext cx="1230589" cy="181512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C5F1A8-A1DA-4BC4-988C-619FF5741A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12647" y="4031429"/>
            <a:ext cx="1560382" cy="148864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74EEE10-D3B9-4262-BE11-22A6BFC679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954" y="3739737"/>
            <a:ext cx="1448817" cy="180457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B56C7E4-47D5-41FF-8819-C5C77A3E07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6813207" y="1841275"/>
            <a:ext cx="1847232" cy="14724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37E8F62-2208-4DCD-B40B-47CE95A5ACB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66706" y="3959669"/>
            <a:ext cx="2380160" cy="160057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60D1E07-2C64-40FD-BBB0-0ED05494444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0247" y="1619172"/>
            <a:ext cx="1609251" cy="201035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009EBB-5335-46E2-9F63-C81AB511224F}"/>
              </a:ext>
            </a:extLst>
          </p:cNvPr>
          <p:cNvSpPr txBox="1"/>
          <p:nvPr/>
        </p:nvSpPr>
        <p:spPr>
          <a:xfrm>
            <a:off x="225081" y="3254820"/>
            <a:ext cx="195515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Ancient Greek Day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747734-5D23-4BB0-A9D6-AAA9A7258346}"/>
              </a:ext>
            </a:extLst>
          </p:cNvPr>
          <p:cNvSpPr txBox="1"/>
          <p:nvPr/>
        </p:nvSpPr>
        <p:spPr>
          <a:xfrm>
            <a:off x="2570354" y="3254820"/>
            <a:ext cx="200164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Science - Electricity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AA86B8-7256-4273-98EF-8185B40AED2C}"/>
              </a:ext>
            </a:extLst>
          </p:cNvPr>
          <p:cNvSpPr txBox="1"/>
          <p:nvPr/>
        </p:nvSpPr>
        <p:spPr>
          <a:xfrm>
            <a:off x="4873791" y="3276226"/>
            <a:ext cx="182584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Science - Sound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876D983-D32D-4C26-BD71-A4915FDAFA2C}"/>
              </a:ext>
            </a:extLst>
          </p:cNvPr>
          <p:cNvSpPr txBox="1"/>
          <p:nvPr/>
        </p:nvSpPr>
        <p:spPr>
          <a:xfrm>
            <a:off x="6912647" y="3266486"/>
            <a:ext cx="181110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Art – Greek Pot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FC1D217-AD0F-4F32-90E4-0EBD4B4B3218}"/>
              </a:ext>
            </a:extLst>
          </p:cNvPr>
          <p:cNvSpPr txBox="1"/>
          <p:nvPr/>
        </p:nvSpPr>
        <p:spPr>
          <a:xfrm>
            <a:off x="339119" y="5285949"/>
            <a:ext cx="182584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Science - Sound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A09E6BF-0C3E-4DE1-A6F9-B1212FAE8B2D}"/>
              </a:ext>
            </a:extLst>
          </p:cNvPr>
          <p:cNvSpPr txBox="1"/>
          <p:nvPr/>
        </p:nvSpPr>
        <p:spPr>
          <a:xfrm>
            <a:off x="2373789" y="5307069"/>
            <a:ext cx="194074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Roman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AA32704-232D-4E61-A977-CCCF95086F6F}"/>
              </a:ext>
            </a:extLst>
          </p:cNvPr>
          <p:cNvSpPr txBox="1"/>
          <p:nvPr/>
        </p:nvSpPr>
        <p:spPr>
          <a:xfrm>
            <a:off x="4463717" y="5283022"/>
            <a:ext cx="182584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Science - Sound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26D65D0-F158-442F-A0E6-7B7308945797}"/>
              </a:ext>
            </a:extLst>
          </p:cNvPr>
          <p:cNvSpPr txBox="1"/>
          <p:nvPr/>
        </p:nvSpPr>
        <p:spPr>
          <a:xfrm>
            <a:off x="6770213" y="5288720"/>
            <a:ext cx="182584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Art - Mosaics</a:t>
            </a:r>
          </a:p>
        </p:txBody>
      </p:sp>
    </p:spTree>
    <p:extLst>
      <p:ext uri="{BB962C8B-B14F-4D97-AF65-F5344CB8AC3E}">
        <p14:creationId xmlns:p14="http://schemas.microsoft.com/office/powerpoint/2010/main" val="1185928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547664" y="234353"/>
            <a:ext cx="7056784" cy="979714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Greek Day – Friday 10</a:t>
            </a:r>
            <a:r>
              <a:rPr lang="en-GB" b="1" baseline="30000" dirty="0"/>
              <a:t>th</a:t>
            </a:r>
            <a:r>
              <a:rPr lang="en-GB" b="1" dirty="0"/>
              <a:t> October 2025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259632" y="1305690"/>
            <a:ext cx="7488832" cy="312494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VR headsets to experience life in Ancient Greece – (£5 per child)</a:t>
            </a:r>
          </a:p>
          <a:p>
            <a:pPr>
              <a:buFontTx/>
              <a:buChar char="-"/>
            </a:pPr>
            <a:r>
              <a:rPr lang="en-GB" dirty="0"/>
              <a:t>Ancient Olympics</a:t>
            </a:r>
          </a:p>
          <a:p>
            <a:pPr>
              <a:buFontTx/>
              <a:buChar char="-"/>
            </a:pPr>
            <a:r>
              <a:rPr lang="en-GB" dirty="0"/>
              <a:t>Filming of the Battle of Marathon</a:t>
            </a:r>
          </a:p>
          <a:p>
            <a:pPr>
              <a:buFontTx/>
              <a:buChar char="-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FB839C-403E-4243-8D8A-ACE0FF8812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20" y="3645024"/>
            <a:ext cx="4442252" cy="202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041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0054" y="103096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Roman Day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475656" y="1289971"/>
            <a:ext cx="8229600" cy="312494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Life as a Roman soldier</a:t>
            </a:r>
          </a:p>
          <a:p>
            <a:pPr>
              <a:buFontTx/>
              <a:buChar char="-"/>
            </a:pPr>
            <a:r>
              <a:rPr lang="en-GB" dirty="0"/>
              <a:t>Roman artefacts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C4722EB-A343-4BD3-B1C4-11E8CC9012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240" y="3109796"/>
            <a:ext cx="2203974" cy="22632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105AE3-D33B-43A0-A456-A29681024C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7527" y="2709653"/>
            <a:ext cx="3055885" cy="30635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8D14FD-9286-4223-BEDD-B79AB06463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5708" y="3127276"/>
            <a:ext cx="2004234" cy="226333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F9031E7-3504-44C2-896E-108AF1A99A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26351" y="189825"/>
            <a:ext cx="2427721" cy="2590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61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92125" y="428126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Pantomime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3568" y="1585269"/>
            <a:ext cx="8460432" cy="1440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December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Snow White &amp; The Seven Dwarfs - The Hawth Crawley | Parkwood Theatres">
            <a:extLst>
              <a:ext uri="{FF2B5EF4-FFF2-40B4-BE49-F238E27FC236}">
                <a16:creationId xmlns:a16="http://schemas.microsoft.com/office/drawing/2014/main" id="{462E16E5-113B-46AC-93BE-9B48D4EEE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32856"/>
            <a:ext cx="5581999" cy="313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1636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22088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Juniper Hall Residential </a:t>
            </a:r>
            <a:br>
              <a:rPr lang="en-GB" b="1" dirty="0"/>
            </a:br>
            <a:r>
              <a:rPr lang="en-GB" altLang="en-US" sz="4400" dirty="0">
                <a:latin typeface="+mj-lt"/>
                <a:cs typeface="Arial" charset="0"/>
              </a:rPr>
              <a:t>25th – 27th February 2026</a:t>
            </a:r>
            <a:br>
              <a:rPr lang="en-GB" altLang="en-US" sz="4400" dirty="0">
                <a:latin typeface="+mj-lt"/>
                <a:cs typeface="Arial" charset="0"/>
              </a:rPr>
            </a:br>
            <a:endParaRPr lang="en-GB" b="1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0973AA-6A7D-4720-A526-875A0C68A1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502" y="3546774"/>
            <a:ext cx="2250247" cy="168878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654ED60-8701-45FC-B666-10ED269FDA7C}"/>
              </a:ext>
            </a:extLst>
          </p:cNvPr>
          <p:cNvSpPr txBox="1"/>
          <p:nvPr/>
        </p:nvSpPr>
        <p:spPr>
          <a:xfrm>
            <a:off x="302446" y="1622444"/>
            <a:ext cx="838435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GB" dirty="0"/>
              <a:t> </a:t>
            </a:r>
            <a:r>
              <a:rPr lang="en-GB" altLang="en-US" dirty="0"/>
              <a:t>Three full days of activities; including skiing, climbing, archery, water sports, camp fire, orienteering and leap of faith; run by an incredibly experienced and dedicated team of staff at Bowles and accompanied by </a:t>
            </a:r>
            <a:r>
              <a:rPr lang="en-GB" altLang="en-US" dirty="0" err="1"/>
              <a:t>Langshott</a:t>
            </a:r>
            <a:r>
              <a:rPr lang="en-GB" altLang="en-US" dirty="0"/>
              <a:t> staff. 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/>
              <a:t>We will hold an information evening for parents in the Spring term where we will issue a timetable, kit list and further details. </a:t>
            </a:r>
          </a:p>
        </p:txBody>
      </p:sp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9D6A91A1-531A-499A-A0EF-26A456D615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003" y="3300413"/>
            <a:ext cx="3372349" cy="2368459"/>
          </a:xfrm>
          <a:prstGeom prst="rect">
            <a:avLst/>
          </a:prstGeom>
        </p:spPr>
      </p:pic>
      <p:pic>
        <p:nvPicPr>
          <p:cNvPr id="11" name="Content Placeholder 3">
            <a:extLst>
              <a:ext uri="{FF2B5EF4-FFF2-40B4-BE49-F238E27FC236}">
                <a16:creationId xmlns:a16="http://schemas.microsoft.com/office/drawing/2014/main" id="{C0226ABE-EE49-4FBC-A5C8-D2C2A00F08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4787" y="27515"/>
            <a:ext cx="1757138" cy="1469204"/>
          </a:xfrm>
          <a:prstGeom prst="rect">
            <a:avLst/>
          </a:prstGeom>
        </p:spPr>
      </p:pic>
      <p:pic>
        <p:nvPicPr>
          <p:cNvPr id="12" name="Content Placeholder 3">
            <a:extLst>
              <a:ext uri="{FF2B5EF4-FFF2-40B4-BE49-F238E27FC236}">
                <a16:creationId xmlns:a16="http://schemas.microsoft.com/office/drawing/2014/main" id="{F7F4E75F-9EB1-4436-9959-7072428F46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248" y="4815138"/>
            <a:ext cx="1164766" cy="10277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8C498F-E3E9-4390-A675-DBEA30C4C8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50874" y="3324306"/>
            <a:ext cx="3009532" cy="215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25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10444" y="388047"/>
            <a:ext cx="6779096" cy="979714"/>
          </a:xfrm>
        </p:spPr>
        <p:txBody>
          <a:bodyPr>
            <a:normAutofit/>
          </a:bodyPr>
          <a:lstStyle/>
          <a:p>
            <a:r>
              <a:rPr lang="en-GB" b="1" dirty="0"/>
              <a:t>Sports Day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50D33DCB-B989-491A-99CE-7B6C8BDB40C4}"/>
              </a:ext>
            </a:extLst>
          </p:cNvPr>
          <p:cNvSpPr txBox="1">
            <a:spLocks/>
          </p:cNvSpPr>
          <p:nvPr/>
        </p:nvSpPr>
        <p:spPr>
          <a:xfrm>
            <a:off x="803010" y="1556792"/>
            <a:ext cx="8229600" cy="3124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Friday 10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</p:txBody>
      </p:sp>
      <p:pic>
        <p:nvPicPr>
          <p:cNvPr id="10" name="Picture 2" descr="How to Ace Sports Day">
            <a:extLst>
              <a:ext uri="{FF2B5EF4-FFF2-40B4-BE49-F238E27FC236}">
                <a16:creationId xmlns:a16="http://schemas.microsoft.com/office/drawing/2014/main" id="{C4E76263-01BF-48B6-B9F1-973CAF83F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04864"/>
            <a:ext cx="5184576" cy="290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2481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Inset days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11560" y="2276872"/>
            <a:ext cx="8229600" cy="3556992"/>
          </a:xfrm>
        </p:spPr>
        <p:txBody>
          <a:bodyPr>
            <a:normAutofit/>
          </a:bodyPr>
          <a:lstStyle/>
          <a:p>
            <a:r>
              <a:rPr lang="en-US" sz="3200" dirty="0"/>
              <a:t>Friday 28</a:t>
            </a:r>
            <a:r>
              <a:rPr lang="en-US" sz="3200" baseline="30000" dirty="0"/>
              <a:t>th</a:t>
            </a:r>
            <a:r>
              <a:rPr lang="en-US" sz="3200" dirty="0"/>
              <a:t> November </a:t>
            </a:r>
          </a:p>
          <a:p>
            <a:r>
              <a:rPr lang="en-US" sz="3200" dirty="0"/>
              <a:t>Monday 5</a:t>
            </a:r>
            <a:r>
              <a:rPr lang="en-US" sz="3200" baseline="30000" dirty="0"/>
              <a:t>th</a:t>
            </a:r>
            <a:r>
              <a:rPr lang="en-US" sz="3200" dirty="0"/>
              <a:t> January</a:t>
            </a:r>
          </a:p>
          <a:p>
            <a:r>
              <a:rPr lang="en-US" sz="3200" dirty="0"/>
              <a:t>Friday 13</a:t>
            </a:r>
            <a:r>
              <a:rPr lang="en-US" sz="3200" baseline="30000" dirty="0"/>
              <a:t>th</a:t>
            </a:r>
            <a:r>
              <a:rPr lang="en-US" sz="3200" dirty="0"/>
              <a:t> March</a:t>
            </a:r>
          </a:p>
          <a:p>
            <a:r>
              <a:rPr lang="en-US" sz="3200" dirty="0"/>
              <a:t>Monday 1</a:t>
            </a:r>
            <a:r>
              <a:rPr lang="en-US" sz="3200" baseline="30000" dirty="0"/>
              <a:t>st</a:t>
            </a:r>
            <a:r>
              <a:rPr lang="en-US" sz="3200" dirty="0"/>
              <a:t> June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2956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6873" y="2924944"/>
            <a:ext cx="8229600" cy="2625498"/>
          </a:xfrm>
        </p:spPr>
        <p:txBody>
          <a:bodyPr/>
          <a:lstStyle/>
          <a:p>
            <a:r>
              <a:rPr lang="en-GB" dirty="0"/>
              <a:t>Thank you for your support.</a:t>
            </a:r>
          </a:p>
          <a:p>
            <a:r>
              <a:rPr lang="en-GB" dirty="0"/>
              <a:t>Well done to your wonderful children.</a:t>
            </a:r>
          </a:p>
          <a:p>
            <a:r>
              <a:rPr lang="en-GB" dirty="0"/>
              <a:t>There is a lot to look forward to!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88640"/>
            <a:ext cx="1219200" cy="1219200"/>
          </a:xfrm>
          <a:prstGeom prst="rect">
            <a:avLst/>
          </a:prstGeom>
          <a:noFill/>
        </p:spPr>
      </p:pic>
      <p:pic>
        <p:nvPicPr>
          <p:cNvPr id="1026" name="Picture 2" descr="E:\Langshott\Letterheads and Logos\langshott foo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0240"/>
            <a:ext cx="9144000" cy="12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2A6C62-80D7-4D19-9DCF-88D4595505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776" y="295691"/>
            <a:ext cx="3708529" cy="19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574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1740</TotalTime>
  <Words>659</Words>
  <Application>Microsoft Office PowerPoint</Application>
  <PresentationFormat>On-screen Show (4:3)</PresentationFormat>
  <Paragraphs>95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Office Theme</vt:lpstr>
      <vt:lpstr>Welcome to Year 4 </vt:lpstr>
      <vt:lpstr>Aims</vt:lpstr>
      <vt:lpstr>Year 4 staff </vt:lpstr>
      <vt:lpstr>PowerPoint Presentation</vt:lpstr>
      <vt:lpstr>PowerPoint Presentation</vt:lpstr>
      <vt:lpstr>PowerPoint Presentation</vt:lpstr>
      <vt:lpstr>Maths </vt:lpstr>
      <vt:lpstr>Times Tables Rock Stars </vt:lpstr>
      <vt:lpstr>Reading </vt:lpstr>
      <vt:lpstr>Writing </vt:lpstr>
      <vt:lpstr>Curriculum highlights </vt:lpstr>
      <vt:lpstr>Greek Day – Friday 10th October 2025</vt:lpstr>
      <vt:lpstr>Roman Day</vt:lpstr>
      <vt:lpstr>Pantomime </vt:lpstr>
      <vt:lpstr>Juniper Hall Residential  25th – 27th February 2026 </vt:lpstr>
      <vt:lpstr>Sports Day </vt:lpstr>
      <vt:lpstr>Inset days</vt:lpstr>
      <vt:lpstr>PowerPoint Presentation</vt:lpstr>
    </vt:vector>
  </TitlesOfParts>
  <Company>Furzefield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 Key Stage 2</dc:title>
  <dc:creator>Nina Booker</dc:creator>
  <cp:lastModifiedBy>Johanna Brooks</cp:lastModifiedBy>
  <cp:revision>261</cp:revision>
  <cp:lastPrinted>2018-02-21T17:57:17Z</cp:lastPrinted>
  <dcterms:created xsi:type="dcterms:W3CDTF">2016-09-10T12:54:39Z</dcterms:created>
  <dcterms:modified xsi:type="dcterms:W3CDTF">2025-10-06T15:20:50Z</dcterms:modified>
</cp:coreProperties>
</file>