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8" r:id="rId3"/>
  </p:sldIdLst>
  <p:sldSz cx="10691813" cy="7559675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E3D0"/>
    <a:srgbClr val="70AD47"/>
    <a:srgbClr val="EBF2EA"/>
    <a:srgbClr val="ADDC83"/>
    <a:srgbClr val="71AD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 varScale="1">
        <p:scale>
          <a:sx n="75" d="100"/>
          <a:sy n="75" d="100"/>
        </p:scale>
        <p:origin x="43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93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088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421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111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213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168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36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498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890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403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498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DFDB-0701-4A33-9029-D098F58747C5}" type="datetimeFigureOut">
              <a:rPr lang="en-GB" smtClean="0"/>
              <a:t>14/02/2025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651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19.png"/><Relationship Id="rId18" Type="http://schemas.openxmlformats.org/officeDocument/2006/relationships/image" Target="../media/image24.png"/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" Type="http://schemas.openxmlformats.org/officeDocument/2006/relationships/image" Target="../media/image10.png"/><Relationship Id="rId16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17.png"/><Relationship Id="rId5" Type="http://schemas.openxmlformats.org/officeDocument/2006/relationships/image" Target="../media/image13.jpeg"/><Relationship Id="rId15" Type="http://schemas.openxmlformats.org/officeDocument/2006/relationships/image" Target="../media/image21.png"/><Relationship Id="rId10" Type="http://schemas.microsoft.com/office/2007/relationships/hdphoto" Target="../media/hdphoto1.wdp"/><Relationship Id="rId19" Type="http://schemas.openxmlformats.org/officeDocument/2006/relationships/image" Target="../media/image25.png"/><Relationship Id="rId4" Type="http://schemas.openxmlformats.org/officeDocument/2006/relationships/image" Target="../media/image12.png"/><Relationship Id="rId9" Type="http://schemas.openxmlformats.org/officeDocument/2006/relationships/image" Target="../media/image1.png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9117F9-99A7-7EA5-FD47-08F0D69DD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BF3C4A02-4363-176B-66FA-ED2A21092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3863634"/>
              </p:ext>
            </p:extLst>
          </p:nvPr>
        </p:nvGraphicFramePr>
        <p:xfrm>
          <a:off x="0" y="211911"/>
          <a:ext cx="1036320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201">
                  <a:extLst>
                    <a:ext uri="{9D8B030D-6E8A-4147-A177-3AD203B41FA5}">
                      <a16:colId xmlns:a16="http://schemas.microsoft.com/office/drawing/2014/main" val="16375814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Geography – Where We Live – Y1 - Horley</a:t>
                      </a:r>
                      <a:endParaRPr lang="en-GB" sz="1800" b="0" dirty="0">
                        <a:effectLst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269294"/>
                  </a:ext>
                </a:extLst>
              </a:tr>
            </a:tbl>
          </a:graphicData>
        </a:graphic>
      </p:graphicFrame>
      <p:sp>
        <p:nvSpPr>
          <p:cNvPr id="16" name="AutoShape 6" descr="KARMA YOGA: Good for Good's Sake on the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7464626"/>
              </p:ext>
            </p:extLst>
          </p:nvPr>
        </p:nvGraphicFramePr>
        <p:xfrm>
          <a:off x="20551" y="4675748"/>
          <a:ext cx="4939076" cy="287599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1738675">
                  <a:extLst>
                    <a:ext uri="{9D8B030D-6E8A-4147-A177-3AD203B41FA5}">
                      <a16:colId xmlns:a16="http://schemas.microsoft.com/office/drawing/2014/main" val="2872413355"/>
                    </a:ext>
                  </a:extLst>
                </a:gridCol>
                <a:gridCol w="3200401">
                  <a:extLst>
                    <a:ext uri="{9D8B030D-6E8A-4147-A177-3AD203B41FA5}">
                      <a16:colId xmlns:a16="http://schemas.microsoft.com/office/drawing/2014/main" val="2019721985"/>
                    </a:ext>
                  </a:extLst>
                </a:gridCol>
              </a:tblGrid>
              <a:tr h="287599"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Map of Horley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185807"/>
                  </a:ext>
                </a:extLst>
              </a:tr>
              <a:tr h="2588391">
                <a:tc>
                  <a:txBody>
                    <a:bodyPr/>
                    <a:lstStyle/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n-GB" sz="1200" dirty="0"/>
                        <a:t>Recap: What is a map?</a:t>
                      </a:r>
                    </a:p>
                    <a:p>
                      <a:pPr marL="171450" lvl="0" indent="-171450" algn="l" defTabSz="1007943" rtl="0" eaLnBrk="1" latinLnBrk="0" hangingPunct="1"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GB" sz="1200" dirty="0"/>
                        <a:t>A view from above a place  </a:t>
                      </a:r>
                    </a:p>
                    <a:p>
                      <a:pPr marL="171450" lvl="0" indent="-171450" algn="l" defTabSz="1007943" rtl="0" eaLnBrk="1" latinLnBrk="0" hangingPunct="1"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GB" sz="1200" dirty="0"/>
                        <a:t>Sometimes have a key with symbols which show what different things or places can be found in an area</a:t>
                      </a:r>
                    </a:p>
                    <a:p>
                      <a:pPr marL="171450" lvl="0" indent="-171450" algn="l" defTabSz="1007943" rtl="0" eaLnBrk="1" latinLnBrk="0" hangingPunct="1"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GB" sz="1200" dirty="0"/>
                        <a:t>Show the distance between places </a:t>
                      </a:r>
                    </a:p>
                    <a:p>
                      <a:pPr marL="171450" lvl="0" indent="-171450" algn="l" defTabSz="1007943" rtl="0" eaLnBrk="1" latinLnBrk="0" hangingPunct="1"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GB" sz="1200" dirty="0"/>
                        <a:t>Sometimes have a compass </a:t>
                      </a:r>
                    </a:p>
                    <a:p>
                      <a:pPr marL="171450" lvl="0" indent="-171450" algn="l" defTabSz="1007943" rtl="0" eaLnBrk="1" latinLnBrk="0" hangingPunct="1"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GB" sz="1200" dirty="0"/>
                        <a:t>Can use colour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This map shows the walking journey from </a:t>
                      </a:r>
                      <a:r>
                        <a:rPr lang="en-GB" sz="1200" kern="1200" dirty="0" err="1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Langshott</a:t>
                      </a: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 Primary School to Horley High Street.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7392649"/>
                  </a:ext>
                </a:extLst>
              </a:tr>
            </a:tbl>
          </a:graphicData>
        </a:graphic>
      </p:graphicFrame>
      <p:sp>
        <p:nvSpPr>
          <p:cNvPr id="31" name="AutoShape 2" descr="Compass Rose SVG, Nautical Compass SVG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7" name="Table 9">
            <a:extLst>
              <a:ext uri="{FF2B5EF4-FFF2-40B4-BE49-F238E27FC236}">
                <a16:creationId xmlns:a16="http://schemas.microsoft.com/office/drawing/2014/main" id="{01A929E0-2DB1-499E-A100-EF8E2C3520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7372112"/>
              </p:ext>
            </p:extLst>
          </p:nvPr>
        </p:nvGraphicFramePr>
        <p:xfrm>
          <a:off x="20551" y="655474"/>
          <a:ext cx="10671262" cy="397591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524466">
                  <a:extLst>
                    <a:ext uri="{9D8B030D-6E8A-4147-A177-3AD203B41FA5}">
                      <a16:colId xmlns:a16="http://schemas.microsoft.com/office/drawing/2014/main" val="3146999290"/>
                    </a:ext>
                  </a:extLst>
                </a:gridCol>
                <a:gridCol w="1524466">
                  <a:extLst>
                    <a:ext uri="{9D8B030D-6E8A-4147-A177-3AD203B41FA5}">
                      <a16:colId xmlns:a16="http://schemas.microsoft.com/office/drawing/2014/main" val="3543190910"/>
                    </a:ext>
                  </a:extLst>
                </a:gridCol>
                <a:gridCol w="1622109">
                  <a:extLst>
                    <a:ext uri="{9D8B030D-6E8A-4147-A177-3AD203B41FA5}">
                      <a16:colId xmlns:a16="http://schemas.microsoft.com/office/drawing/2014/main" val="4069788133"/>
                    </a:ext>
                  </a:extLst>
                </a:gridCol>
                <a:gridCol w="1261947">
                  <a:extLst>
                    <a:ext uri="{9D8B030D-6E8A-4147-A177-3AD203B41FA5}">
                      <a16:colId xmlns:a16="http://schemas.microsoft.com/office/drawing/2014/main" val="2155955320"/>
                    </a:ext>
                  </a:extLst>
                </a:gridCol>
                <a:gridCol w="1699591">
                  <a:extLst>
                    <a:ext uri="{9D8B030D-6E8A-4147-A177-3AD203B41FA5}">
                      <a16:colId xmlns:a16="http://schemas.microsoft.com/office/drawing/2014/main" val="3436021446"/>
                    </a:ext>
                  </a:extLst>
                </a:gridCol>
                <a:gridCol w="1514217">
                  <a:extLst>
                    <a:ext uri="{9D8B030D-6E8A-4147-A177-3AD203B41FA5}">
                      <a16:colId xmlns:a16="http://schemas.microsoft.com/office/drawing/2014/main" val="1671731216"/>
                    </a:ext>
                  </a:extLst>
                </a:gridCol>
                <a:gridCol w="1524466">
                  <a:extLst>
                    <a:ext uri="{9D8B030D-6E8A-4147-A177-3AD203B41FA5}">
                      <a16:colId xmlns:a16="http://schemas.microsoft.com/office/drawing/2014/main" val="920643372"/>
                    </a:ext>
                  </a:extLst>
                </a:gridCol>
              </a:tblGrid>
              <a:tr h="1872794">
                <a:tc>
                  <a:txBody>
                    <a:bodyPr/>
                    <a:lstStyle/>
                    <a:p>
                      <a:endParaRPr lang="en-GB" sz="1200" dirty="0"/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  <a:p>
                      <a:r>
                        <a:rPr lang="en-GB" sz="2000" dirty="0"/>
                        <a:t>Key </a:t>
                      </a:r>
                    </a:p>
                    <a:p>
                      <a:r>
                        <a:rPr lang="en-GB" sz="2000" dirty="0"/>
                        <a:t>vocabulary</a:t>
                      </a:r>
                      <a:endParaRPr lang="en-GB" sz="16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i="1" dirty="0"/>
                        <a:t>noun</a:t>
                      </a:r>
                      <a:r>
                        <a:rPr lang="en-GB" sz="1200" b="0" i="0" dirty="0"/>
                        <a:t>. a</a:t>
                      </a:r>
                      <a:r>
                        <a:rPr lang="en-GB" sz="1200" b="0" dirty="0"/>
                        <a:t> place where planes take off and land.</a:t>
                      </a:r>
                    </a:p>
                    <a:p>
                      <a:endParaRPr lang="en-GB" sz="1200" b="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sz="1200" b="0" i="1" dirty="0"/>
                        <a:t>noun</a:t>
                      </a:r>
                      <a:r>
                        <a:rPr lang="en-GB" sz="1200" b="0" i="0" dirty="0"/>
                        <a:t>. a</a:t>
                      </a:r>
                      <a:r>
                        <a:rPr lang="en-GB" sz="1200" b="0" dirty="0"/>
                        <a:t> structure built over a river, road, or railway to allow people or vehicles to cross.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sz="1200" b="0" i="1" dirty="0"/>
                        <a:t>noun</a:t>
                      </a:r>
                      <a:r>
                        <a:rPr lang="en-GB" sz="1200" b="0" i="0" dirty="0"/>
                        <a:t>. a</a:t>
                      </a:r>
                      <a:r>
                        <a:rPr lang="en-GB" sz="1200" b="0" dirty="0"/>
                        <a:t> building where Christians go to worship.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sz="1200" b="0" i="1" dirty="0"/>
                        <a:t>noun</a:t>
                      </a:r>
                      <a:r>
                        <a:rPr lang="en-GB" sz="1200" b="0" i="0" dirty="0"/>
                        <a:t>. a</a:t>
                      </a:r>
                      <a:r>
                        <a:rPr lang="en-GB" sz="1200" b="0" dirty="0"/>
                        <a:t> place where crops are grown, and animals are kept for food and other products.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sz="1200" b="0" i="1" dirty="0"/>
                        <a:t>noun</a:t>
                      </a:r>
                      <a:r>
                        <a:rPr lang="en-GB" sz="1200" b="0" i="0" dirty="0"/>
                        <a:t>. a</a:t>
                      </a:r>
                      <a:r>
                        <a:rPr lang="en-GB" sz="1200" b="0" dirty="0"/>
                        <a:t>n open area of land, often used for growing crops or keeping animals. 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sz="1200" b="0" i="1" dirty="0"/>
                        <a:t>noun</a:t>
                      </a:r>
                      <a:r>
                        <a:rPr lang="en-GB" sz="1200" b="0" i="0" dirty="0"/>
                        <a:t>. a</a:t>
                      </a:r>
                      <a:r>
                        <a:rPr lang="en-GB" sz="1200" b="0" dirty="0"/>
                        <a:t> building where people pay to stay overnight when they are away from home.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823233921"/>
                  </a:ext>
                </a:extLst>
              </a:tr>
              <a:tr h="2098324">
                <a:tc>
                  <a:txBody>
                    <a:bodyPr/>
                    <a:lstStyle/>
                    <a:p>
                      <a:endParaRPr lang="en-GB" sz="1200" dirty="0"/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  <a:p>
                      <a:endParaRPr lang="en-GB" sz="1200" dirty="0"/>
                    </a:p>
                    <a:p>
                      <a:r>
                        <a:rPr lang="en-GB" sz="1200" b="0" i="1" dirty="0"/>
                        <a:t>noun</a:t>
                      </a:r>
                      <a:r>
                        <a:rPr lang="en-GB" sz="1200" b="0" i="0" dirty="0"/>
                        <a:t>. a</a:t>
                      </a:r>
                      <a:r>
                        <a:rPr lang="en-GB" sz="1200" dirty="0"/>
                        <a:t> wide road designed for fast travel, with multiple lanes for cars and other vehicles.</a:t>
                      </a:r>
                    </a:p>
                  </a:txBody>
                  <a:tcPr anchor="b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i="1" dirty="0"/>
                        <a:t>noun</a:t>
                      </a:r>
                      <a:r>
                        <a:rPr lang="en-GB" sz="1200" b="0" i="0" dirty="0"/>
                        <a:t>. a</a:t>
                      </a:r>
                      <a:r>
                        <a:rPr lang="en-GB" sz="1200" b="0" dirty="0"/>
                        <a:t> system of tracks that trains travel on.</a:t>
                      </a:r>
                    </a:p>
                  </a:txBody>
                  <a:tcPr anchor="b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i="1" dirty="0"/>
                        <a:t>noun</a:t>
                      </a:r>
                      <a:r>
                        <a:rPr lang="en-GB" sz="1200" b="0" i="0" dirty="0"/>
                        <a:t>. a</a:t>
                      </a:r>
                      <a:r>
                        <a:rPr lang="en-GB" sz="1200" b="0" dirty="0"/>
                        <a:t> large, flowing body of water that moves across the land into another body of water, like a sea.</a:t>
                      </a:r>
                    </a:p>
                  </a:txBody>
                  <a:tcPr anchor="b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i="1" dirty="0"/>
                        <a:t>noun</a:t>
                      </a:r>
                      <a:r>
                        <a:rPr lang="en-GB" sz="1200" b="0" i="0" dirty="0"/>
                        <a:t>. a</a:t>
                      </a:r>
                      <a:r>
                        <a:rPr lang="en-GB" sz="1200" b="0" dirty="0"/>
                        <a:t> place where children go to learn.</a:t>
                      </a:r>
                    </a:p>
                  </a:txBody>
                  <a:tcPr anchor="b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i="1" dirty="0"/>
                        <a:t>noun</a:t>
                      </a:r>
                      <a:r>
                        <a:rPr lang="en-GB" sz="1200" b="0" i="0" dirty="0"/>
                        <a:t>. a</a:t>
                      </a:r>
                      <a:r>
                        <a:rPr lang="en-GB" sz="1200" b="0" dirty="0"/>
                        <a:t>n underground railway system, or a tunnel under a road for people to walk through. </a:t>
                      </a:r>
                    </a:p>
                  </a:txBody>
                  <a:tcPr anchor="b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i="1" dirty="0"/>
                        <a:t>noun</a:t>
                      </a:r>
                      <a:r>
                        <a:rPr lang="en-GB" sz="1200" b="0" i="0" dirty="0"/>
                        <a:t>. a</a:t>
                      </a:r>
                      <a:r>
                        <a:rPr lang="en-GB" sz="1200" b="0" dirty="0"/>
                        <a:t> place where many people live, with houses, shops, and buildings, but smaller than a city.</a:t>
                      </a:r>
                    </a:p>
                  </a:txBody>
                  <a:tcPr anchor="b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i="1" dirty="0"/>
                        <a:t>noun</a:t>
                      </a:r>
                      <a:r>
                        <a:rPr lang="en-GB" sz="1200" b="0" i="0" dirty="0"/>
                        <a:t>. a</a:t>
                      </a:r>
                      <a:r>
                        <a:rPr lang="en-GB" sz="1200" b="0" dirty="0"/>
                        <a:t> place where trains stop for passengers to get on and off.</a:t>
                      </a:r>
                    </a:p>
                  </a:txBody>
                  <a:tcPr anchor="b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3696700"/>
                  </a:ext>
                </a:extLst>
              </a:tr>
            </a:tbl>
          </a:graphicData>
        </a:graphic>
      </p:graphicFrame>
      <p:pic>
        <p:nvPicPr>
          <p:cNvPr id="20" name="Picture 19">
            <a:extLst>
              <a:ext uri="{FF2B5EF4-FFF2-40B4-BE49-F238E27FC236}">
                <a16:creationId xmlns:a16="http://schemas.microsoft.com/office/drawing/2014/main" id="{DB855478-94E8-B24A-5C7C-E678E34A369D}"/>
              </a:ext>
            </a:extLst>
          </p:cNvPr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28" b="96552" l="3974" r="99338">
                        <a14:foregroundMark x1="8609" y1="48966" x2="78146" y2="17241"/>
                        <a14:foregroundMark x1="78146" y1="17241" x2="23179" y2="73793"/>
                        <a14:foregroundMark x1="23179" y1="73793" x2="9272" y2="53103"/>
                        <a14:foregroundMark x1="7947" y1="55862" x2="11921" y2="75862"/>
                        <a14:foregroundMark x1="15232" y1="80690" x2="66887" y2="88966"/>
                        <a14:foregroundMark x1="66887" y1="88276" x2="99338" y2="56552"/>
                        <a14:foregroundMark x1="92715" y1="57931" x2="33113" y2="5517"/>
                        <a14:foregroundMark x1="33113" y1="5517" x2="16556" y2="80000"/>
                        <a14:foregroundMark x1="25166" y1="91034" x2="65563" y2="93103"/>
                        <a14:foregroundMark x1="67550" y1="93103" x2="36424" y2="93793"/>
                        <a14:foregroundMark x1="46358" y1="91724" x2="60265" y2="94483"/>
                        <a14:foregroundMark x1="60265" y1="96552" x2="38411" y2="93793"/>
                        <a14:foregroundMark x1="7285" y1="55862" x2="47020" y2="6897"/>
                        <a14:foregroundMark x1="47020" y1="6207" x2="98013" y2="48276"/>
                        <a14:foregroundMark x1="62252" y1="11724" x2="64901" y2="12414"/>
                        <a14:foregroundMark x1="64901" y1="11724" x2="43046" y2="11724"/>
                        <a14:foregroundMark x1="33113" y1="11724" x2="7285" y2="44828"/>
                        <a14:foregroundMark x1="5960" y1="53103" x2="3974" y2="44828"/>
                        <a14:foregroundMark x1="52318" y1="4828" x2="68874" y2="6207"/>
                        <a14:foregroundMark x1="71523" y1="12414" x2="82119" y2="179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050" y="59308"/>
            <a:ext cx="628650" cy="60467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748A871-C8A7-458F-8FFA-B35F8279573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6455"/>
          <a:stretch/>
        </p:blipFill>
        <p:spPr>
          <a:xfrm>
            <a:off x="4797864" y="702625"/>
            <a:ext cx="1117117" cy="95258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1D0D247-FD06-4CD7-AC0E-4E01EB6FFC7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223" r="33843"/>
          <a:stretch/>
        </p:blipFill>
        <p:spPr>
          <a:xfrm>
            <a:off x="3338886" y="692070"/>
            <a:ext cx="1063486" cy="95258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9FD995A-6575-48A7-82BC-AFEBEB6974D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65778"/>
          <a:stretch/>
        </p:blipFill>
        <p:spPr>
          <a:xfrm>
            <a:off x="1702906" y="711137"/>
            <a:ext cx="1139686" cy="95258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F548C29-A090-401F-97D2-14898330DE1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89713" b="75791"/>
          <a:stretch/>
        </p:blipFill>
        <p:spPr>
          <a:xfrm>
            <a:off x="789309" y="735354"/>
            <a:ext cx="642503" cy="566672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2A5ED54-9BE3-4147-BCBB-F8451038715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65670"/>
          <a:stretch/>
        </p:blipFill>
        <p:spPr>
          <a:xfrm>
            <a:off x="4687262" y="2567775"/>
            <a:ext cx="1151117" cy="92972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269B4076-8F96-4F4F-8F74-5D30562C32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91604" y="2585872"/>
            <a:ext cx="1066892" cy="952583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76416187-74E8-482F-902C-798876391F1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4464" r="33717"/>
          <a:stretch/>
        </p:blipFill>
        <p:spPr>
          <a:xfrm>
            <a:off x="6239654" y="2585872"/>
            <a:ext cx="1066892" cy="929721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C266DBD1-3B38-4BF3-B05D-5CC485D7C84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6738"/>
          <a:stretch/>
        </p:blipFill>
        <p:spPr>
          <a:xfrm>
            <a:off x="7847007" y="2567775"/>
            <a:ext cx="1115295" cy="929721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4CFFD62D-7451-4C60-A5B2-E0388BD1060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3772" r="31509"/>
          <a:stretch/>
        </p:blipFill>
        <p:spPr>
          <a:xfrm>
            <a:off x="1742965" y="2567775"/>
            <a:ext cx="1143001" cy="929721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69D8A5B3-1ECC-40B4-A455-3ACF11AAEBE3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67485" t="1142" b="-1142"/>
          <a:stretch/>
        </p:blipFill>
        <p:spPr>
          <a:xfrm>
            <a:off x="3323959" y="2567775"/>
            <a:ext cx="1070446" cy="929721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25A154A-D313-499D-9531-A2F95B78046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65185"/>
          <a:stretch/>
        </p:blipFill>
        <p:spPr>
          <a:xfrm>
            <a:off x="155575" y="2556345"/>
            <a:ext cx="1146147" cy="929721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9C9EEA8-C8CF-4750-8B38-721B855004C3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r="67710"/>
          <a:stretch/>
        </p:blipFill>
        <p:spPr>
          <a:xfrm>
            <a:off x="6289442" y="686274"/>
            <a:ext cx="1065515" cy="92972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7336FC75-D6D6-4ADE-9A82-632DD69C875F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3271" r="34396"/>
          <a:stretch/>
        </p:blipFill>
        <p:spPr>
          <a:xfrm>
            <a:off x="7919184" y="686275"/>
            <a:ext cx="1066892" cy="929721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80929E19-F11B-48ED-B335-B4EAF9188CCF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65115"/>
          <a:stretch/>
        </p:blipFill>
        <p:spPr>
          <a:xfrm>
            <a:off x="9391604" y="692070"/>
            <a:ext cx="1151117" cy="929721"/>
          </a:xfrm>
          <a:prstGeom prst="rect">
            <a:avLst/>
          </a:prstGeom>
        </p:spPr>
      </p:pic>
      <p:graphicFrame>
        <p:nvGraphicFramePr>
          <p:cNvPr id="68" name="Table 67">
            <a:extLst>
              <a:ext uri="{FF2B5EF4-FFF2-40B4-BE49-F238E27FC236}">
                <a16:creationId xmlns:a16="http://schemas.microsoft.com/office/drawing/2014/main" id="{6E786530-B7E3-42D7-974F-F7BD50CE69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0527399"/>
              </p:ext>
            </p:extLst>
          </p:nvPr>
        </p:nvGraphicFramePr>
        <p:xfrm>
          <a:off x="4991189" y="4675748"/>
          <a:ext cx="5711636" cy="2883133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903879">
                  <a:extLst>
                    <a:ext uri="{9D8B030D-6E8A-4147-A177-3AD203B41FA5}">
                      <a16:colId xmlns:a16="http://schemas.microsoft.com/office/drawing/2014/main" val="2872413355"/>
                    </a:ext>
                  </a:extLst>
                </a:gridCol>
                <a:gridCol w="1903878">
                  <a:extLst>
                    <a:ext uri="{9D8B030D-6E8A-4147-A177-3AD203B41FA5}">
                      <a16:colId xmlns:a16="http://schemas.microsoft.com/office/drawing/2014/main" val="1098669614"/>
                    </a:ext>
                  </a:extLst>
                </a:gridCol>
                <a:gridCol w="1903879">
                  <a:extLst>
                    <a:ext uri="{9D8B030D-6E8A-4147-A177-3AD203B41FA5}">
                      <a16:colId xmlns:a16="http://schemas.microsoft.com/office/drawing/2014/main" val="1473045306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r>
                        <a:rPr lang="en-GB" sz="1200" dirty="0"/>
                        <a:t>Stay Safe during fieldwork!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185807"/>
                  </a:ext>
                </a:extLst>
              </a:tr>
              <a:tr h="1237213">
                <a:tc>
                  <a:txBody>
                    <a:bodyPr/>
                    <a:lstStyle/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Be safe! 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Listen to instructions and follow what an adult is asking you to do. </a:t>
                      </a: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Be aware of the roads. Keep to pavements at all times. </a:t>
                      </a: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Only cross roads when you are told to do so by an adult.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7392649"/>
                  </a:ext>
                </a:extLst>
              </a:tr>
              <a:tr h="1237213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Be polite and show respect. Move to one side of the pavement if other people are walking. 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Show how amazing </a:t>
                      </a:r>
                      <a:r>
                        <a:rPr lang="en-GB" sz="1200" kern="1200" dirty="0" err="1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Langshott</a:t>
                      </a: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 children are!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Be observant and pay attention.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Follow any signposts that may be helpful on the walk.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Walk with your partner.  </a:t>
                      </a: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Use your map to follow the route. </a:t>
                      </a: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See if you can spot any familiar symbols! Look, listen and smell. </a:t>
                      </a: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Use your senses to observe the area.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6154500"/>
                  </a:ext>
                </a:extLst>
              </a:tr>
            </a:tbl>
          </a:graphicData>
        </a:graphic>
      </p:graphicFrame>
      <p:pic>
        <p:nvPicPr>
          <p:cNvPr id="71" name="Picture 70">
            <a:extLst>
              <a:ext uri="{FF2B5EF4-FFF2-40B4-BE49-F238E27FC236}">
                <a16:creationId xmlns:a16="http://schemas.microsoft.com/office/drawing/2014/main" id="{BD0A9BD5-B9D9-48A7-9546-1F33BE5FF9F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94650" y="4989814"/>
            <a:ext cx="1647893" cy="1108281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7F550D1-8BD8-484B-9070-0815D656455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42965" y="5421986"/>
            <a:ext cx="3201991" cy="1798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8101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9117F9-99A7-7EA5-FD47-08F0D69DD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BF3C4A02-4363-176B-66FA-ED2A21092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5421117"/>
              </p:ext>
            </p:extLst>
          </p:nvPr>
        </p:nvGraphicFramePr>
        <p:xfrm>
          <a:off x="0" y="211911"/>
          <a:ext cx="1036320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201">
                  <a:extLst>
                    <a:ext uri="{9D8B030D-6E8A-4147-A177-3AD203B41FA5}">
                      <a16:colId xmlns:a16="http://schemas.microsoft.com/office/drawing/2014/main" val="16375814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Geography – Where We Live – Y1 - Horley</a:t>
                      </a:r>
                      <a:endParaRPr lang="en-GB" sz="1800" b="0" dirty="0">
                        <a:effectLst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269294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0BD82C5C-88A8-4ED8-BFB6-62B65EA4E949}"/>
              </a:ext>
            </a:extLst>
          </p:cNvPr>
          <p:cNvSpPr txBox="1"/>
          <p:nvPr/>
        </p:nvSpPr>
        <p:spPr>
          <a:xfrm>
            <a:off x="10678680" y="1315606"/>
            <a:ext cx="534543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1200" dirty="0"/>
          </a:p>
          <a:p>
            <a:endParaRPr lang="en-GB" sz="1200" dirty="0"/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DF2F0D54-023A-4AF7-B244-E6D5E831E9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3313112"/>
              </p:ext>
            </p:extLst>
          </p:nvPr>
        </p:nvGraphicFramePr>
        <p:xfrm>
          <a:off x="21892" y="3018210"/>
          <a:ext cx="3763737" cy="447923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763737">
                  <a:extLst>
                    <a:ext uri="{9D8B030D-6E8A-4147-A177-3AD203B41FA5}">
                      <a16:colId xmlns:a16="http://schemas.microsoft.com/office/drawing/2014/main" val="287241335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200" dirty="0"/>
                        <a:t>Physical features you might spot in Horley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185807"/>
                  </a:ext>
                </a:extLst>
              </a:tr>
              <a:tr h="2125559">
                <a:tc>
                  <a:txBody>
                    <a:bodyPr/>
                    <a:lstStyle/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7392649"/>
                  </a:ext>
                </a:extLst>
              </a:tr>
              <a:tr h="2079351">
                <a:tc>
                  <a:txBody>
                    <a:bodyPr/>
                    <a:lstStyle/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The River Mole                     </a:t>
                      </a:r>
                      <a:r>
                        <a:rPr lang="en-GB" sz="1200" kern="1200" dirty="0" err="1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Langshott</a:t>
                      </a: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 woods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2899362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C9CC673C-CE72-4A72-870D-65B4D46DF5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4216525"/>
              </p:ext>
            </p:extLst>
          </p:nvPr>
        </p:nvGraphicFramePr>
        <p:xfrm>
          <a:off x="3822470" y="2584576"/>
          <a:ext cx="6774240" cy="4899037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6774240">
                  <a:extLst>
                    <a:ext uri="{9D8B030D-6E8A-4147-A177-3AD203B41FA5}">
                      <a16:colId xmlns:a16="http://schemas.microsoft.com/office/drawing/2014/main" val="2872413355"/>
                    </a:ext>
                  </a:extLst>
                </a:gridCol>
              </a:tblGrid>
              <a:tr h="297503">
                <a:tc>
                  <a:txBody>
                    <a:bodyPr/>
                    <a:lstStyle/>
                    <a:p>
                      <a:r>
                        <a:rPr lang="en-GB" sz="1200" dirty="0"/>
                        <a:t>Types of buildings in Horley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185807"/>
                  </a:ext>
                </a:extLst>
              </a:tr>
              <a:tr h="848257">
                <a:tc>
                  <a:txBody>
                    <a:bodyPr/>
                    <a:lstStyle/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Buildings in the local area could be used for lots of different things. </a:t>
                      </a: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Some could be:</a:t>
                      </a: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Which of these do we have in Horley?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7392649"/>
                  </a:ext>
                </a:extLst>
              </a:tr>
              <a:tr h="673921">
                <a:tc>
                  <a:txBody>
                    <a:bodyPr/>
                    <a:lstStyle/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Schools in Horley</a:t>
                      </a: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639560"/>
                  </a:ext>
                </a:extLst>
              </a:tr>
              <a:tr h="848257">
                <a:tc>
                  <a:txBody>
                    <a:bodyPr/>
                    <a:lstStyle/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Shops in Horley</a:t>
                      </a: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8815328"/>
                  </a:ext>
                </a:extLst>
              </a:tr>
              <a:tr h="1036758">
                <a:tc>
                  <a:txBody>
                    <a:bodyPr/>
                    <a:lstStyle/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Other human features:</a:t>
                      </a:r>
                    </a:p>
                    <a:p>
                      <a:pPr marL="171450" lvl="0" indent="-171450" algn="l" defTabSz="1007943" rtl="0" eaLnBrk="1" latinLnBrk="0" hangingPunct="1"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The Library</a:t>
                      </a:r>
                    </a:p>
                    <a:p>
                      <a:pPr marL="171450" lvl="0" indent="-171450" algn="l" defTabSz="1007943" rtl="0" eaLnBrk="1" latinLnBrk="0" hangingPunct="1"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Horley Railway Station</a:t>
                      </a:r>
                    </a:p>
                    <a:p>
                      <a:pPr marL="171450" lvl="0" indent="-171450" algn="l" defTabSz="1007943" rtl="0" eaLnBrk="1" latinLnBrk="0" hangingPunct="1"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St Bart’s Church</a:t>
                      </a:r>
                    </a:p>
                    <a:p>
                      <a:pPr marL="171450" lvl="0" indent="-171450" algn="l" defTabSz="1007943" rtl="0" eaLnBrk="1" latinLnBrk="0" hangingPunct="1"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Bridge and subway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1929013"/>
                  </a:ext>
                </a:extLst>
              </a:tr>
              <a:tr h="1036758">
                <a:tc>
                  <a:txBody>
                    <a:bodyPr/>
                    <a:lstStyle/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n-GB" sz="1200" b="1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Houses: </a:t>
                      </a:r>
                      <a:r>
                        <a:rPr lang="en-GB" sz="1200" kern="1200" dirty="0">
                          <a:solidFill>
                            <a:srgbClr val="231F20"/>
                          </a:solidFill>
                          <a:latin typeface="+mn-lt"/>
                          <a:ea typeface="+mn-ea"/>
                          <a:cs typeface="+mn-cs"/>
                        </a:rPr>
                        <a:t>You might have lots of different types of houses in your local area. </a:t>
                      </a: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8441519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592F2B0A-A0E5-46A3-B632-A9F3150D28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1786539"/>
              </p:ext>
            </p:extLst>
          </p:nvPr>
        </p:nvGraphicFramePr>
        <p:xfrm>
          <a:off x="13133" y="647149"/>
          <a:ext cx="3763737" cy="2306663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763737">
                  <a:extLst>
                    <a:ext uri="{9D8B030D-6E8A-4147-A177-3AD203B41FA5}">
                      <a16:colId xmlns:a16="http://schemas.microsoft.com/office/drawing/2014/main" val="287241335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200" dirty="0"/>
                        <a:t>Symbols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185807"/>
                  </a:ext>
                </a:extLst>
              </a:tr>
              <a:tr h="2032343">
                <a:tc>
                  <a:txBody>
                    <a:bodyPr/>
                    <a:lstStyle/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n-GB" sz="1200" dirty="0"/>
                        <a:t>To make it easier, maps use symbols instead of words so that you can find things quickly. Here are some symbols you might recognise.</a:t>
                      </a: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7392649"/>
                  </a:ext>
                </a:extLst>
              </a:tr>
            </a:tbl>
          </a:graphicData>
        </a:graphic>
      </p:graphicFrame>
      <p:pic>
        <p:nvPicPr>
          <p:cNvPr id="28" name="Picture 27">
            <a:extLst>
              <a:ext uri="{FF2B5EF4-FFF2-40B4-BE49-F238E27FC236}">
                <a16:creationId xmlns:a16="http://schemas.microsoft.com/office/drawing/2014/main" id="{E8C505C5-F3C0-4073-B491-93260B5310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65" y="1566450"/>
            <a:ext cx="3520745" cy="127265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B5AE25B-C922-4997-A170-9815183F1F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9273"/>
          <a:stretch/>
        </p:blipFill>
        <p:spPr>
          <a:xfrm>
            <a:off x="6899586" y="3137011"/>
            <a:ext cx="1866890" cy="56256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DB87EEB-0527-441E-9E1C-0022E59739D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6469"/>
          <a:stretch/>
        </p:blipFill>
        <p:spPr>
          <a:xfrm>
            <a:off x="7384789" y="6700841"/>
            <a:ext cx="3156912" cy="575219"/>
          </a:xfrm>
          <a:prstGeom prst="rect">
            <a:avLst/>
          </a:prstGeom>
        </p:spPr>
      </p:pic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FADEDC12-8C5E-41EC-85B1-F11F8CC4B5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6091733"/>
              </p:ext>
            </p:extLst>
          </p:nvPr>
        </p:nvGraphicFramePr>
        <p:xfrm>
          <a:off x="3822470" y="643620"/>
          <a:ext cx="6774241" cy="1869223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6774241">
                  <a:extLst>
                    <a:ext uri="{9D8B030D-6E8A-4147-A177-3AD203B41FA5}">
                      <a16:colId xmlns:a16="http://schemas.microsoft.com/office/drawing/2014/main" val="2872413355"/>
                    </a:ext>
                  </a:extLst>
                </a:gridCol>
              </a:tblGrid>
              <a:tr h="303642">
                <a:tc>
                  <a:txBody>
                    <a:bodyPr/>
                    <a:lstStyle/>
                    <a:p>
                      <a:r>
                        <a:rPr lang="en-GB" sz="1200" dirty="0"/>
                        <a:t>Human features that you might spot in Horley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185807"/>
                  </a:ext>
                </a:extLst>
              </a:tr>
              <a:tr h="1565581">
                <a:tc>
                  <a:txBody>
                    <a:bodyPr/>
                    <a:lstStyle/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 algn="l" defTabSz="1007943" rtl="0" eaLnBrk="1" latinLnBrk="0" hangingPunct="1">
                        <a:buFont typeface="Arial" panose="020B0604020202020204" pitchFamily="34" charset="0"/>
                        <a:buNone/>
                        <a:defRPr/>
                      </a:pPr>
                      <a:endParaRPr lang="en-GB" sz="1200" kern="1200" dirty="0">
                        <a:solidFill>
                          <a:srgbClr val="231F2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7392649"/>
                  </a:ext>
                </a:extLst>
              </a:tr>
            </a:tbl>
          </a:graphicData>
        </a:graphic>
      </p:graphicFrame>
      <p:pic>
        <p:nvPicPr>
          <p:cNvPr id="37" name="Picture 36">
            <a:extLst>
              <a:ext uri="{FF2B5EF4-FFF2-40B4-BE49-F238E27FC236}">
                <a16:creationId xmlns:a16="http://schemas.microsoft.com/office/drawing/2014/main" id="{1C9A47E6-6D0B-4D1A-A47E-2DD0DC33F8E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681" b="39918"/>
          <a:stretch/>
        </p:blipFill>
        <p:spPr>
          <a:xfrm>
            <a:off x="4987096" y="3140576"/>
            <a:ext cx="1866890" cy="558066"/>
          </a:xfrm>
          <a:prstGeom prst="rect">
            <a:avLst/>
          </a:prstGeom>
        </p:spPr>
      </p:pic>
      <p:pic>
        <p:nvPicPr>
          <p:cNvPr id="1026" name="Picture 2" descr="Horley - Wikipedia">
            <a:extLst>
              <a:ext uri="{FF2B5EF4-FFF2-40B4-BE49-F238E27FC236}">
                <a16:creationId xmlns:a16="http://schemas.microsoft.com/office/drawing/2014/main" id="{33037485-8D37-4A59-847A-F06E73979C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1539" y="4617590"/>
            <a:ext cx="934887" cy="61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BEST 10 Shopping in HORLEY, SURREY - Last Updated February 2025 - Yelp">
            <a:extLst>
              <a:ext uri="{FF2B5EF4-FFF2-40B4-BE49-F238E27FC236}">
                <a16:creationId xmlns:a16="http://schemas.microsoft.com/office/drawing/2014/main" id="{EC144754-CD03-42FA-9EBA-B75EF736C7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07" y="4603809"/>
            <a:ext cx="652615" cy="652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n praise of Horley! - Move Revolution">
            <a:extLst>
              <a:ext uri="{FF2B5EF4-FFF2-40B4-BE49-F238E27FC236}">
                <a16:creationId xmlns:a16="http://schemas.microsoft.com/office/drawing/2014/main" id="{4B2EE193-A143-4795-970A-8EFD7E73D2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059" y="4613813"/>
            <a:ext cx="978810" cy="652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elivering Change in Horley Town Centre - Horley &amp; District Chamber of  Commerce">
            <a:extLst>
              <a:ext uri="{FF2B5EF4-FFF2-40B4-BE49-F238E27FC236}">
                <a16:creationId xmlns:a16="http://schemas.microsoft.com/office/drawing/2014/main" id="{3531E0E8-D58D-47FE-8C9B-E777D28DF6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7807" y="4611868"/>
            <a:ext cx="978789" cy="652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B855478-94E8-B24A-5C7C-E678E34A369D}"/>
              </a:ext>
            </a:extLst>
          </p:cNvPr>
          <p:cNvPicPr/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828" b="96552" l="3974" r="99338">
                        <a14:foregroundMark x1="8609" y1="48966" x2="78146" y2="17241"/>
                        <a14:foregroundMark x1="78146" y1="17241" x2="23179" y2="73793"/>
                        <a14:foregroundMark x1="23179" y1="73793" x2="9272" y2="53103"/>
                        <a14:foregroundMark x1="7947" y1="55862" x2="11921" y2="75862"/>
                        <a14:foregroundMark x1="15232" y1="80690" x2="66887" y2="88966"/>
                        <a14:foregroundMark x1="66887" y1="88276" x2="99338" y2="56552"/>
                        <a14:foregroundMark x1="92715" y1="57931" x2="33113" y2="5517"/>
                        <a14:foregroundMark x1="33113" y1="5517" x2="16556" y2="80000"/>
                        <a14:foregroundMark x1="25166" y1="91034" x2="65563" y2="93103"/>
                        <a14:foregroundMark x1="67550" y1="93103" x2="36424" y2="93793"/>
                        <a14:foregroundMark x1="46358" y1="91724" x2="60265" y2="94483"/>
                        <a14:foregroundMark x1="60265" y1="96552" x2="38411" y2="93793"/>
                        <a14:foregroundMark x1="7285" y1="55862" x2="47020" y2="6897"/>
                        <a14:foregroundMark x1="47020" y1="6207" x2="98013" y2="48276"/>
                        <a14:foregroundMark x1="62252" y1="11724" x2="64901" y2="12414"/>
                        <a14:foregroundMark x1="64901" y1="11724" x2="43046" y2="11724"/>
                        <a14:foregroundMark x1="33113" y1="11724" x2="7285" y2="44828"/>
                        <a14:foregroundMark x1="5960" y1="53103" x2="3974" y2="44828"/>
                        <a14:foregroundMark x1="52318" y1="4828" x2="68874" y2="6207"/>
                        <a14:foregroundMark x1="71523" y1="12414" x2="82119" y2="179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050" y="59308"/>
            <a:ext cx="628650" cy="604678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7B5DB38D-B0A3-45BE-BAB8-D7AA1F516635}"/>
              </a:ext>
            </a:extLst>
          </p:cNvPr>
          <p:cNvPicPr/>
          <p:nvPr/>
        </p:nvPicPr>
        <p:blipFill>
          <a:blip r:embed="rId11"/>
          <a:stretch>
            <a:fillRect/>
          </a:stretch>
        </p:blipFill>
        <p:spPr>
          <a:xfrm>
            <a:off x="127075" y="5740400"/>
            <a:ext cx="1566409" cy="167848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FF0EE1C9-3C3A-4509-8DE6-210AE686CF0C}"/>
              </a:ext>
            </a:extLst>
          </p:cNvPr>
          <p:cNvPicPr/>
          <p:nvPr/>
        </p:nvPicPr>
        <p:blipFill>
          <a:blip r:embed="rId12"/>
          <a:stretch>
            <a:fillRect/>
          </a:stretch>
        </p:blipFill>
        <p:spPr>
          <a:xfrm>
            <a:off x="1782096" y="5740400"/>
            <a:ext cx="1197263" cy="167848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90BD7AA-4BF2-4BF3-926C-4F0394CB8DF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61718" y="3304941"/>
            <a:ext cx="3261643" cy="1996613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59813CE2-EB48-47D0-B78A-6B9784C49958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b="50275"/>
          <a:stretch/>
        </p:blipFill>
        <p:spPr>
          <a:xfrm>
            <a:off x="3843528" y="1143080"/>
            <a:ext cx="3314987" cy="992794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53258633-A2D0-4DA9-A2D4-D4932647B322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t="50276"/>
          <a:stretch/>
        </p:blipFill>
        <p:spPr>
          <a:xfrm>
            <a:off x="7220119" y="1135038"/>
            <a:ext cx="3314987" cy="992794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A2AFE322-FE93-41D8-8E99-83D185983FF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4282"/>
          <a:stretch/>
        </p:blipFill>
        <p:spPr>
          <a:xfrm>
            <a:off x="3890812" y="6700841"/>
            <a:ext cx="3534454" cy="550014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5099481F-BCDD-449E-AC0C-A28FBFE86F58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141440" y="3931217"/>
            <a:ext cx="5383182" cy="58140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24813ED3-63CC-4D78-837D-0D0117D03F3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670376" y="5666501"/>
            <a:ext cx="1002423" cy="581405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05042C8A-415C-43C5-B077-D99FEF2DBFEA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978495" y="5740834"/>
            <a:ext cx="1002422" cy="517780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FB134C4B-031F-45C2-A7E8-02A64AC5CA0C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238221" y="5687888"/>
            <a:ext cx="944783" cy="570726"/>
          </a:xfrm>
          <a:prstGeom prst="rect">
            <a:avLst/>
          </a:prstGeom>
        </p:spPr>
      </p:pic>
      <p:pic>
        <p:nvPicPr>
          <p:cNvPr id="1025" name="Picture 1024">
            <a:extLst>
              <a:ext uri="{FF2B5EF4-FFF2-40B4-BE49-F238E27FC236}">
                <a16:creationId xmlns:a16="http://schemas.microsoft.com/office/drawing/2014/main" id="{82A99D7D-21AE-49C8-97DA-199156C739C8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428154" y="5658772"/>
            <a:ext cx="1101941" cy="599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358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4801</TotalTime>
  <Words>543</Words>
  <Application>Microsoft Office PowerPoint</Application>
  <PresentationFormat>Custom</PresentationFormat>
  <Paragraphs>83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Langshott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Rebeka Miah</dc:creator>
  <cp:lastModifiedBy>Rebeka Miah</cp:lastModifiedBy>
  <cp:revision>142</cp:revision>
  <cp:lastPrinted>2024-03-27T09:38:56Z</cp:lastPrinted>
  <dcterms:created xsi:type="dcterms:W3CDTF">2023-11-14T15:55:26Z</dcterms:created>
  <dcterms:modified xsi:type="dcterms:W3CDTF">2025-02-14T09:51:36Z</dcterms:modified>
</cp:coreProperties>
</file>