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10691813" cy="7559675"/>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77" d="100"/>
          <a:sy n="77" d="100"/>
        </p:scale>
        <p:origin x="1272"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14/11/2024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14/11/2024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14/11/2024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14/11/2024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14/11/2024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14/11/2024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14/11/2024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14/11/2024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8FB1ADCD-C879-6C84-790A-D82D414A02D5}"/>
              </a:ext>
            </a:extLst>
          </p:cNvPr>
          <p:cNvGraphicFramePr>
            <a:graphicFrameLocks noGrp="1"/>
          </p:cNvGraphicFramePr>
          <p:nvPr>
            <p:extLst>
              <p:ext uri="{D42A27DB-BD31-4B8C-83A1-F6EECF244321}">
                <p14:modId xmlns:p14="http://schemas.microsoft.com/office/powerpoint/2010/main" val="1490339108"/>
              </p:ext>
            </p:extLst>
          </p:nvPr>
        </p:nvGraphicFramePr>
        <p:xfrm>
          <a:off x="-1" y="19524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Year 1 – RE </a:t>
                      </a: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a:t>
                      </a:r>
                      <a:r>
                        <a:rPr lang="en-GB" sz="1800" b="0" baseline="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Easter - Why is giving important to Christians?</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graphicFrame>
        <p:nvGraphicFramePr>
          <p:cNvPr id="2" name="Table 1"/>
          <p:cNvGraphicFramePr>
            <a:graphicFrameLocks noGrp="1"/>
          </p:cNvGraphicFramePr>
          <p:nvPr>
            <p:extLst>
              <p:ext uri="{D42A27DB-BD31-4B8C-83A1-F6EECF244321}">
                <p14:modId xmlns:p14="http://schemas.microsoft.com/office/powerpoint/2010/main" val="2650195329"/>
              </p:ext>
            </p:extLst>
          </p:nvPr>
        </p:nvGraphicFramePr>
        <p:xfrm>
          <a:off x="13882" y="626146"/>
          <a:ext cx="3991588" cy="3474720"/>
        </p:xfrm>
        <a:graphic>
          <a:graphicData uri="http://schemas.openxmlformats.org/drawingml/2006/table">
            <a:tbl>
              <a:tblPr firstRow="1" bandRow="1">
                <a:tableStyleId>{93296810-A885-4BE3-A3E7-6D5BEEA58F35}</a:tableStyleId>
              </a:tblPr>
              <a:tblGrid>
                <a:gridCol w="3991588">
                  <a:extLst>
                    <a:ext uri="{9D8B030D-6E8A-4147-A177-3AD203B41FA5}">
                      <a16:colId xmlns:a16="http://schemas.microsoft.com/office/drawing/2014/main" val="1982642286"/>
                    </a:ext>
                  </a:extLst>
                </a:gridCol>
              </a:tblGrid>
              <a:tr h="266148">
                <a:tc>
                  <a:txBody>
                    <a:bodyPr/>
                    <a:lstStyle/>
                    <a:p>
                      <a:r>
                        <a:rPr lang="en-GB" sz="1200" dirty="0" smtClean="0"/>
                        <a:t>What was given at the very first Christmas?</a:t>
                      </a:r>
                      <a:endParaRPr lang="en-GB" sz="1200" dirty="0"/>
                    </a:p>
                  </a:txBody>
                  <a:tcPr/>
                </a:tc>
                <a:extLst>
                  <a:ext uri="{0D108BD9-81ED-4DB2-BD59-A6C34878D82A}">
                    <a16:rowId xmlns:a16="http://schemas.microsoft.com/office/drawing/2014/main" val="4050361346"/>
                  </a:ext>
                </a:extLst>
              </a:tr>
              <a:tr h="3105066">
                <a:tc>
                  <a:txBody>
                    <a:bodyPr/>
                    <a:lstStyle/>
                    <a:p>
                      <a:pPr marL="171450" indent="-171450">
                        <a:buFont typeface="Arial" panose="020B0604020202020204" pitchFamily="34" charset="0"/>
                        <a:buChar char="•"/>
                      </a:pPr>
                      <a:r>
                        <a:rPr lang="en-GB" sz="1200" dirty="0" smtClean="0"/>
                        <a:t>The story of the birth of Jesus is very important to Christians. Many believe he was a gift from God. </a:t>
                      </a:r>
                    </a:p>
                    <a:p>
                      <a:pPr marL="171450" indent="-171450">
                        <a:buFont typeface="Arial" panose="020B0604020202020204" pitchFamily="34" charset="0"/>
                        <a:buChar char="•"/>
                      </a:pPr>
                      <a:r>
                        <a:rPr lang="en-GB" sz="1200" dirty="0" smtClean="0"/>
                        <a:t>People celebrate Christmas in lots of different ways and these include acting out a nativity, carol singing, putting up and decorating Christmas trees and hanging wreaths. </a:t>
                      </a:r>
                    </a:p>
                    <a:p>
                      <a:pPr marL="171450" indent="-171450">
                        <a:buFont typeface="Arial" panose="020B0604020202020204" pitchFamily="34" charset="0"/>
                        <a:buChar char="•"/>
                      </a:pPr>
                      <a:r>
                        <a:rPr lang="en-GB" sz="1200" dirty="0" smtClean="0"/>
                        <a:t>Many families get together for a special meal on Christmas Day. </a:t>
                      </a:r>
                    </a:p>
                    <a:p>
                      <a:pPr marL="171450" indent="-171450">
                        <a:buFont typeface="Arial" panose="020B0604020202020204" pitchFamily="34" charset="0"/>
                        <a:buChar char="•"/>
                      </a:pPr>
                      <a:r>
                        <a:rPr lang="en-GB" sz="1200" dirty="0" smtClean="0"/>
                        <a:t>Many Christians give gifts at Christmas to show their love for one another.</a:t>
                      </a:r>
                    </a:p>
                    <a:p>
                      <a:pPr marL="171450" indent="-171450">
                        <a:buFont typeface="Arial" panose="020B0604020202020204" pitchFamily="34" charset="0"/>
                        <a:buChar char="•"/>
                      </a:pPr>
                      <a:r>
                        <a:rPr lang="en-GB" sz="1200" dirty="0" smtClean="0"/>
                        <a:t>After his birth, the Wise Men gave Jesus special gifts of gold, frankincense and myrrh. They were the kinds of gifts given to kings at that time. They were very valuable and were probably the first Christmas presents.</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t>When </a:t>
                      </a:r>
                      <a:r>
                        <a:rPr lang="en-GB" sz="1200" dirty="0" smtClean="0">
                          <a:latin typeface="Calibri" panose="020F0502020204030204" pitchFamily="34" charset="0"/>
                          <a:ea typeface="Calibri" panose="020F0502020204030204" pitchFamily="34" charset="0"/>
                          <a:cs typeface="Calibri" panose="020F0502020204030204" pitchFamily="34" charset="0"/>
                        </a:rPr>
                        <a:t>Christians give to others at Christmas, it is a reminder of how God gave Jesus, and of the gifts of the wise men. </a:t>
                      </a:r>
                      <a:r>
                        <a:rPr lang="en-GB" sz="1200" dirty="0" smtClean="0"/>
                        <a:t>Christians think about how they can give in similar ways—thoughtfully and with love.</a:t>
                      </a:r>
                    </a:p>
                  </a:txBody>
                  <a:tcPr/>
                </a:tc>
                <a:extLst>
                  <a:ext uri="{0D108BD9-81ED-4DB2-BD59-A6C34878D82A}">
                    <a16:rowId xmlns:a16="http://schemas.microsoft.com/office/drawing/2014/main" val="1192595194"/>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1847019226"/>
              </p:ext>
            </p:extLst>
          </p:nvPr>
        </p:nvGraphicFramePr>
        <p:xfrm>
          <a:off x="4005470" y="626145"/>
          <a:ext cx="2680977" cy="3453319"/>
        </p:xfrm>
        <a:graphic>
          <a:graphicData uri="http://schemas.openxmlformats.org/drawingml/2006/table">
            <a:tbl>
              <a:tblPr firstRow="1" bandRow="1">
                <a:tableStyleId>{93296810-A885-4BE3-A3E7-6D5BEEA58F35}</a:tableStyleId>
              </a:tblPr>
              <a:tblGrid>
                <a:gridCol w="2680977">
                  <a:extLst>
                    <a:ext uri="{9D8B030D-6E8A-4147-A177-3AD203B41FA5}">
                      <a16:colId xmlns:a16="http://schemas.microsoft.com/office/drawing/2014/main" val="1982642286"/>
                    </a:ext>
                  </a:extLst>
                </a:gridCol>
              </a:tblGrid>
              <a:tr h="273983">
                <a:tc>
                  <a:txBody>
                    <a:bodyPr/>
                    <a:lstStyle/>
                    <a:p>
                      <a:r>
                        <a:rPr lang="en-GB" sz="1200" dirty="0" smtClean="0"/>
                        <a:t>God’s nature</a:t>
                      </a:r>
                      <a:endParaRPr lang="en-GB" sz="1200" dirty="0"/>
                    </a:p>
                  </a:txBody>
                  <a:tcPr/>
                </a:tc>
                <a:extLst>
                  <a:ext uri="{0D108BD9-81ED-4DB2-BD59-A6C34878D82A}">
                    <a16:rowId xmlns:a16="http://schemas.microsoft.com/office/drawing/2014/main" val="4050361346"/>
                  </a:ext>
                </a:extLst>
              </a:tr>
              <a:tr h="3178999">
                <a:tc>
                  <a:txBody>
                    <a:bodyPr/>
                    <a:lstStyle/>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smtClean="0"/>
                        <a:t>Christians believe that giving is part of God's nature because He gave His Son, Jesus, to the world.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smtClean="0"/>
                        <a:t>Christians see Jesus as a gift to humanity, sent to teach, heal, and save people. This act of giving is an example for Christians to follow in their own lives.</a:t>
                      </a:r>
                      <a:endParaRPr lang="en-GB" sz="1200" kern="1200" dirty="0" smtClean="0">
                        <a:solidFill>
                          <a:schemeClr val="dk1"/>
                        </a:solidFill>
                        <a:latin typeface="+mn-lt"/>
                        <a:ea typeface="+mn-ea"/>
                        <a:cs typeface="+mn-cs"/>
                      </a:endParaRP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dk1"/>
                          </a:solidFill>
                          <a:latin typeface="+mn-lt"/>
                          <a:ea typeface="+mn-ea"/>
                          <a:cs typeface="+mn-cs"/>
                        </a:rPr>
                        <a:t>Giving is a way to show love, care, and kindness, which are at the heart of Christianity. Christians believe that God wants them to give because it helps others and reflects His love for the world. Giving also makes Christians feel closer to God and to each other.</a:t>
                      </a:r>
                    </a:p>
                  </a:txBody>
                  <a:tcPr/>
                </a:tc>
                <a:extLst>
                  <a:ext uri="{0D108BD9-81ED-4DB2-BD59-A6C34878D82A}">
                    <a16:rowId xmlns:a16="http://schemas.microsoft.com/office/drawing/2014/main" val="1192595194"/>
                  </a:ext>
                </a:extLst>
              </a:tr>
            </a:tbl>
          </a:graphicData>
        </a:graphic>
      </p:graphicFrame>
      <p:graphicFrame>
        <p:nvGraphicFramePr>
          <p:cNvPr id="10" name="Table 9">
            <a:extLst>
              <a:ext uri="{FF2B5EF4-FFF2-40B4-BE49-F238E27FC236}">
                <a16:creationId xmlns:a16="http://schemas.microsoft.com/office/drawing/2014/main" id="{25202BAF-5886-23BE-5DD6-F26DD870AB85}"/>
              </a:ext>
            </a:extLst>
          </p:cNvPr>
          <p:cNvGraphicFramePr>
            <a:graphicFrameLocks noGrp="1"/>
          </p:cNvGraphicFramePr>
          <p:nvPr>
            <p:extLst>
              <p:ext uri="{D42A27DB-BD31-4B8C-83A1-F6EECF244321}">
                <p14:modId xmlns:p14="http://schemas.microsoft.com/office/powerpoint/2010/main" val="2814885784"/>
              </p:ext>
            </p:extLst>
          </p:nvPr>
        </p:nvGraphicFramePr>
        <p:xfrm>
          <a:off x="6738730" y="626146"/>
          <a:ext cx="3867253" cy="3472261"/>
        </p:xfrm>
        <a:graphic>
          <a:graphicData uri="http://schemas.openxmlformats.org/drawingml/2006/table">
            <a:tbl>
              <a:tblPr firstRow="1" bandRow="1">
                <a:tableStyleId>{93296810-A885-4BE3-A3E7-6D5BEEA58F35}</a:tableStyleId>
              </a:tblPr>
              <a:tblGrid>
                <a:gridCol w="1261883">
                  <a:extLst>
                    <a:ext uri="{9D8B030D-6E8A-4147-A177-3AD203B41FA5}">
                      <a16:colId xmlns:a16="http://schemas.microsoft.com/office/drawing/2014/main" val="1630223619"/>
                    </a:ext>
                  </a:extLst>
                </a:gridCol>
                <a:gridCol w="2605370">
                  <a:extLst>
                    <a:ext uri="{9D8B030D-6E8A-4147-A177-3AD203B41FA5}">
                      <a16:colId xmlns:a16="http://schemas.microsoft.com/office/drawing/2014/main" val="1922709769"/>
                    </a:ext>
                  </a:extLst>
                </a:gridCol>
              </a:tblGrid>
              <a:tr h="209851">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292632100"/>
                  </a:ext>
                </a:extLst>
              </a:tr>
              <a:tr h="338093">
                <a:tc>
                  <a:txBody>
                    <a:bodyPr/>
                    <a:lstStyle/>
                    <a:p>
                      <a:pPr marL="0" algn="l" defTabSz="1007943" rtl="0" eaLnBrk="1" latinLnBrk="0" hangingPunct="1"/>
                      <a:r>
                        <a:rPr lang="en-GB" sz="1150" i="0" kern="1200" dirty="0" smtClean="0">
                          <a:solidFill>
                            <a:schemeClr val="dk1"/>
                          </a:solidFill>
                          <a:latin typeface="+mn-lt"/>
                          <a:ea typeface="+mn-ea"/>
                          <a:cs typeface="+mn-cs"/>
                        </a:rPr>
                        <a:t>acts of service </a:t>
                      </a:r>
                      <a:endParaRPr lang="en-GB" sz="11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i="1" kern="1200" dirty="0" smtClean="0">
                          <a:solidFill>
                            <a:schemeClr val="dk1"/>
                          </a:solidFill>
                          <a:latin typeface="+mn-lt"/>
                          <a:ea typeface="+mn-ea"/>
                          <a:cs typeface="+mn-cs"/>
                        </a:rPr>
                        <a:t>noun</a:t>
                      </a:r>
                      <a:r>
                        <a:rPr lang="en-GB" sz="1150" i="0" kern="1200" dirty="0" smtClean="0">
                          <a:solidFill>
                            <a:schemeClr val="dk1"/>
                          </a:solidFill>
                          <a:latin typeface="+mn-lt"/>
                          <a:ea typeface="+mn-ea"/>
                          <a:cs typeface="+mn-cs"/>
                        </a:rPr>
                        <a:t>. doing kind and helpful things for others.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46012392"/>
                  </a:ext>
                </a:extLst>
              </a:tr>
              <a:tr h="338093">
                <a:tc>
                  <a:txBody>
                    <a:bodyPr/>
                    <a:lstStyle/>
                    <a:p>
                      <a:r>
                        <a:rPr lang="en-GB" sz="1150" i="0" kern="1200" dirty="0" smtClean="0">
                          <a:solidFill>
                            <a:schemeClr val="dk1"/>
                          </a:solidFill>
                          <a:latin typeface="+mn-lt"/>
                          <a:ea typeface="+mn-ea"/>
                          <a:cs typeface="+mn-cs"/>
                        </a:rPr>
                        <a:t>Church</a:t>
                      </a:r>
                      <a:endParaRPr lang="en-GB" sz="11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i="1" kern="1200" dirty="0" smtClean="0">
                          <a:solidFill>
                            <a:schemeClr val="dk1"/>
                          </a:solidFill>
                          <a:latin typeface="+mn-lt"/>
                          <a:ea typeface="+mn-ea"/>
                          <a:cs typeface="+mn-cs"/>
                        </a:rPr>
                        <a:t>noun</a:t>
                      </a:r>
                      <a:r>
                        <a:rPr lang="en-GB" sz="1150" i="0" kern="1200" dirty="0" smtClean="0">
                          <a:solidFill>
                            <a:schemeClr val="dk1"/>
                          </a:solidFill>
                          <a:latin typeface="+mn-lt"/>
                          <a:ea typeface="+mn-ea"/>
                          <a:cs typeface="+mn-cs"/>
                        </a:rPr>
                        <a:t>. a building where Christians meet to worship.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927567911"/>
                  </a:ext>
                </a:extLst>
              </a:tr>
              <a:tr h="338093">
                <a:tc>
                  <a:txBody>
                    <a:bodyPr/>
                    <a:lstStyle/>
                    <a:p>
                      <a:r>
                        <a:rPr lang="en-GB" sz="1150" i="0" kern="1200" dirty="0" smtClean="0">
                          <a:solidFill>
                            <a:schemeClr val="dk1"/>
                          </a:solidFill>
                          <a:latin typeface="+mn-lt"/>
                          <a:ea typeface="+mn-ea"/>
                          <a:cs typeface="+mn-cs"/>
                        </a:rPr>
                        <a:t>community</a:t>
                      </a:r>
                      <a:endParaRPr lang="en-GB" sz="11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i="1" kern="1200" dirty="0" smtClean="0">
                          <a:solidFill>
                            <a:schemeClr val="dk1"/>
                          </a:solidFill>
                          <a:latin typeface="+mn-lt"/>
                          <a:ea typeface="+mn-ea"/>
                          <a:cs typeface="+mn-cs"/>
                        </a:rPr>
                        <a:t>noun</a:t>
                      </a:r>
                      <a:r>
                        <a:rPr lang="en-GB" sz="1150" i="0" kern="1200" dirty="0" smtClean="0">
                          <a:solidFill>
                            <a:schemeClr val="dk1"/>
                          </a:solidFill>
                          <a:latin typeface="+mn-lt"/>
                          <a:ea typeface="+mn-ea"/>
                          <a:cs typeface="+mn-cs"/>
                        </a:rPr>
                        <a:t>. a group of people who live or work together.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349095681"/>
                  </a:ext>
                </a:extLst>
              </a:tr>
              <a:tr h="204021">
                <a:tc>
                  <a:txBody>
                    <a:bodyPr/>
                    <a:lstStyle/>
                    <a:p>
                      <a:r>
                        <a:rPr lang="en-GB" sz="1150" i="0" kern="1200" dirty="0" smtClean="0">
                          <a:solidFill>
                            <a:schemeClr val="dk1"/>
                          </a:solidFill>
                          <a:latin typeface="+mn-lt"/>
                          <a:ea typeface="+mn-ea"/>
                          <a:cs typeface="+mn-cs"/>
                        </a:rPr>
                        <a:t>gift</a:t>
                      </a:r>
                      <a:endParaRPr lang="en-GB" sz="11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i="0" kern="1200" dirty="0" smtClean="0">
                          <a:solidFill>
                            <a:schemeClr val="dk1"/>
                          </a:solidFill>
                          <a:latin typeface="+mn-lt"/>
                          <a:ea typeface="+mn-ea"/>
                          <a:cs typeface="+mn-cs"/>
                        </a:rPr>
                        <a:t> </a:t>
                      </a:r>
                      <a:r>
                        <a:rPr lang="en-GB" sz="1150" i="1" kern="1200" dirty="0" smtClean="0">
                          <a:solidFill>
                            <a:schemeClr val="dk1"/>
                          </a:solidFill>
                          <a:latin typeface="+mn-lt"/>
                          <a:ea typeface="+mn-ea"/>
                          <a:cs typeface="+mn-cs"/>
                        </a:rPr>
                        <a:t>noun</a:t>
                      </a:r>
                      <a:r>
                        <a:rPr lang="en-GB" sz="1150" i="0" kern="1200" dirty="0" smtClean="0">
                          <a:solidFill>
                            <a:schemeClr val="dk1"/>
                          </a:solidFill>
                          <a:latin typeface="+mn-lt"/>
                          <a:ea typeface="+mn-ea"/>
                          <a:cs typeface="+mn-cs"/>
                        </a:rPr>
                        <a:t>. something given to someone.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4027628"/>
                  </a:ext>
                </a:extLst>
              </a:tr>
              <a:tr h="204021">
                <a:tc>
                  <a:txBody>
                    <a:bodyPr/>
                    <a:lstStyle/>
                    <a:p>
                      <a:r>
                        <a:rPr lang="en-GB" sz="1150" i="0" kern="1200" dirty="0" smtClean="0">
                          <a:solidFill>
                            <a:schemeClr val="dk1"/>
                          </a:solidFill>
                          <a:latin typeface="+mn-lt"/>
                          <a:ea typeface="+mn-ea"/>
                          <a:cs typeface="+mn-cs"/>
                        </a:rPr>
                        <a:t>Jesus</a:t>
                      </a:r>
                      <a:endParaRPr lang="en-GB" sz="11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i="1" kern="1200" dirty="0" smtClean="0">
                          <a:solidFill>
                            <a:schemeClr val="dk1"/>
                          </a:solidFill>
                          <a:latin typeface="+mn-lt"/>
                          <a:ea typeface="+mn-ea"/>
                          <a:cs typeface="+mn-cs"/>
                        </a:rPr>
                        <a:t>noun</a:t>
                      </a:r>
                      <a:r>
                        <a:rPr lang="en-GB" sz="1150" i="0" kern="1200" dirty="0" smtClean="0">
                          <a:solidFill>
                            <a:schemeClr val="dk1"/>
                          </a:solidFill>
                          <a:latin typeface="+mn-lt"/>
                          <a:ea typeface="+mn-ea"/>
                          <a:cs typeface="+mn-cs"/>
                        </a:rPr>
                        <a:t>. the Son of God in Christian belief.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81637564"/>
                  </a:ext>
                </a:extLst>
              </a:tr>
              <a:tr h="338093">
                <a:tc>
                  <a:txBody>
                    <a:bodyPr/>
                    <a:lstStyle/>
                    <a:p>
                      <a:r>
                        <a:rPr lang="en-GB" sz="1150" i="0" kern="1200" dirty="0" smtClean="0">
                          <a:solidFill>
                            <a:schemeClr val="dk1"/>
                          </a:solidFill>
                          <a:latin typeface="+mn-lt"/>
                          <a:ea typeface="+mn-ea"/>
                          <a:cs typeface="+mn-cs"/>
                        </a:rPr>
                        <a:t>prayer</a:t>
                      </a:r>
                      <a:endParaRPr lang="en-GB" sz="11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i="1" kern="1200" dirty="0" smtClean="0">
                          <a:solidFill>
                            <a:schemeClr val="dk1"/>
                          </a:solidFill>
                          <a:latin typeface="+mn-lt"/>
                          <a:ea typeface="+mn-ea"/>
                          <a:cs typeface="+mn-cs"/>
                        </a:rPr>
                        <a:t>noun</a:t>
                      </a:r>
                      <a:r>
                        <a:rPr lang="en-GB" sz="1150" i="0" kern="1200" dirty="0" smtClean="0">
                          <a:solidFill>
                            <a:schemeClr val="dk1"/>
                          </a:solidFill>
                          <a:latin typeface="+mn-lt"/>
                          <a:ea typeface="+mn-ea"/>
                          <a:cs typeface="+mn-cs"/>
                        </a:rPr>
                        <a:t>. talking to God to ask for help or give </a:t>
                      </a:r>
                      <a:r>
                        <a:rPr lang="en-GB" sz="1150" i="0" kern="1200" smtClean="0">
                          <a:solidFill>
                            <a:schemeClr val="dk1"/>
                          </a:solidFill>
                          <a:latin typeface="+mn-lt"/>
                          <a:ea typeface="+mn-ea"/>
                          <a:cs typeface="+mn-cs"/>
                        </a:rPr>
                        <a:t>thanks.</a:t>
                      </a:r>
                      <a:endParaRPr lang="en-GB" sz="1150" i="0" kern="1200" dirty="0" smtClean="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83701645"/>
                  </a:ext>
                </a:extLst>
              </a:tr>
              <a:tr h="0">
                <a:tc>
                  <a:txBody>
                    <a:bodyPr/>
                    <a:lstStyle/>
                    <a:p>
                      <a:r>
                        <a:rPr lang="en-GB" sz="1150" i="0" kern="1200" dirty="0" smtClean="0">
                          <a:solidFill>
                            <a:schemeClr val="dk1"/>
                          </a:solidFill>
                          <a:latin typeface="+mn-lt"/>
                          <a:ea typeface="+mn-ea"/>
                          <a:cs typeface="+mn-cs"/>
                        </a:rPr>
                        <a:t>volunteering</a:t>
                      </a:r>
                      <a:endParaRPr lang="en-GB" sz="11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i="1" kern="1200" dirty="0" smtClean="0">
                          <a:solidFill>
                            <a:schemeClr val="dk1"/>
                          </a:solidFill>
                          <a:latin typeface="+mn-lt"/>
                          <a:ea typeface="+mn-ea"/>
                          <a:cs typeface="+mn-cs"/>
                        </a:rPr>
                        <a:t>noun</a:t>
                      </a:r>
                      <a:r>
                        <a:rPr lang="en-GB" sz="1150" i="0" kern="1200" dirty="0" smtClean="0">
                          <a:solidFill>
                            <a:schemeClr val="dk1"/>
                          </a:solidFill>
                          <a:latin typeface="+mn-lt"/>
                          <a:ea typeface="+mn-ea"/>
                          <a:cs typeface="+mn-cs"/>
                        </a:rPr>
                        <a:t>. offering to do something helpful without being paid.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04718224"/>
                  </a:ext>
                </a:extLst>
              </a:tr>
              <a:tr h="454741">
                <a:tc>
                  <a:txBody>
                    <a:bodyPr/>
                    <a:lstStyle/>
                    <a:p>
                      <a:r>
                        <a:rPr lang="en-GB" sz="1150" i="0" kern="1200" dirty="0" smtClean="0">
                          <a:solidFill>
                            <a:schemeClr val="dk1"/>
                          </a:solidFill>
                          <a:latin typeface="+mn-lt"/>
                          <a:ea typeface="+mn-ea"/>
                          <a:cs typeface="+mn-cs"/>
                        </a:rPr>
                        <a:t>worship</a:t>
                      </a:r>
                      <a:endParaRPr lang="en-GB" sz="115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i="0" kern="1200" dirty="0" smtClean="0">
                          <a:solidFill>
                            <a:schemeClr val="dk1"/>
                          </a:solidFill>
                          <a:latin typeface="+mn-lt"/>
                          <a:ea typeface="+mn-ea"/>
                          <a:cs typeface="+mn-cs"/>
                        </a:rPr>
                        <a:t> </a:t>
                      </a:r>
                      <a:r>
                        <a:rPr lang="en-GB" sz="1150" i="1" kern="1200" dirty="0" smtClean="0">
                          <a:solidFill>
                            <a:schemeClr val="dk1"/>
                          </a:solidFill>
                          <a:latin typeface="+mn-lt"/>
                          <a:ea typeface="+mn-ea"/>
                          <a:cs typeface="+mn-cs"/>
                        </a:rPr>
                        <a:t>noun</a:t>
                      </a:r>
                      <a:r>
                        <a:rPr lang="en-GB" sz="1150" i="0" kern="1200" dirty="0" smtClean="0">
                          <a:solidFill>
                            <a:schemeClr val="dk1"/>
                          </a:solidFill>
                          <a:latin typeface="+mn-lt"/>
                          <a:ea typeface="+mn-ea"/>
                          <a:cs typeface="+mn-cs"/>
                        </a:rPr>
                        <a:t>. showing respect and love for God.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184665575"/>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2639754870"/>
              </p:ext>
            </p:extLst>
          </p:nvPr>
        </p:nvGraphicFramePr>
        <p:xfrm>
          <a:off x="13882" y="4140696"/>
          <a:ext cx="7013084" cy="1463040"/>
        </p:xfrm>
        <a:graphic>
          <a:graphicData uri="http://schemas.openxmlformats.org/drawingml/2006/table">
            <a:tbl>
              <a:tblPr firstRow="1" bandRow="1">
                <a:tableStyleId>{93296810-A885-4BE3-A3E7-6D5BEEA58F35}</a:tableStyleId>
              </a:tblPr>
              <a:tblGrid>
                <a:gridCol w="7013084">
                  <a:extLst>
                    <a:ext uri="{9D8B030D-6E8A-4147-A177-3AD203B41FA5}">
                      <a16:colId xmlns:a16="http://schemas.microsoft.com/office/drawing/2014/main" val="1982642286"/>
                    </a:ext>
                  </a:extLst>
                </a:gridCol>
              </a:tblGrid>
              <a:tr h="0">
                <a:tc>
                  <a:txBody>
                    <a:bodyPr/>
                    <a:lstStyle/>
                    <a:p>
                      <a:r>
                        <a:rPr lang="en-GB" sz="1200" dirty="0" smtClean="0"/>
                        <a:t>Giving across all communities:</a:t>
                      </a:r>
                      <a:endParaRPr lang="en-GB" sz="1200" dirty="0"/>
                    </a:p>
                  </a:txBody>
                  <a:tcPr/>
                </a:tc>
                <a:extLst>
                  <a:ext uri="{0D108BD9-81ED-4DB2-BD59-A6C34878D82A}">
                    <a16:rowId xmlns:a16="http://schemas.microsoft.com/office/drawing/2014/main" val="4050361346"/>
                  </a:ext>
                </a:extLst>
              </a:tr>
              <a:tr h="1012431">
                <a:tc>
                  <a:txBody>
                    <a:bodyPr/>
                    <a:lstStyle/>
                    <a:p>
                      <a:pPr marL="1683365" lvl="3" indent="-171450">
                        <a:buFont typeface="Arial" panose="020B0604020202020204" pitchFamily="34" charset="0"/>
                        <a:buChar char="•"/>
                      </a:pPr>
                      <a:r>
                        <a:rPr lang="en-GB" sz="1200" dirty="0" smtClean="0"/>
                        <a:t>Giving is an important way to show care and kindness in any community. By helping others, we build stronger relationships and create a sense of togetherness. </a:t>
                      </a:r>
                    </a:p>
                    <a:p>
                      <a:pPr marL="1683365" lvl="3" indent="-171450">
                        <a:buFont typeface="Arial" panose="020B0604020202020204" pitchFamily="34" charset="0"/>
                        <a:buChar char="•"/>
                      </a:pPr>
                      <a:r>
                        <a:rPr lang="en-GB" sz="1200" dirty="0" smtClean="0"/>
                        <a:t>When we give, whether it is our time, resources, or kindness, it helps people feel supported and valued.</a:t>
                      </a:r>
                    </a:p>
                    <a:p>
                      <a:pPr marL="1683365" marR="0" lvl="3"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smtClean="0"/>
                        <a:t>Giving can happen in many ways, from donating money to helping with chores, from offering a listening ear to giving food to someone in need. </a:t>
                      </a:r>
                    </a:p>
                  </a:txBody>
                  <a:tcPr/>
                </a:tc>
                <a:extLst>
                  <a:ext uri="{0D108BD9-81ED-4DB2-BD59-A6C34878D82A}">
                    <a16:rowId xmlns:a16="http://schemas.microsoft.com/office/drawing/2014/main" val="1192595194"/>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2733460359"/>
              </p:ext>
            </p:extLst>
          </p:nvPr>
        </p:nvGraphicFramePr>
        <p:xfrm>
          <a:off x="7066723" y="4140696"/>
          <a:ext cx="3539260" cy="3343469"/>
        </p:xfrm>
        <a:graphic>
          <a:graphicData uri="http://schemas.openxmlformats.org/drawingml/2006/table">
            <a:tbl>
              <a:tblPr firstRow="1" bandRow="1">
                <a:tableStyleId>{93296810-A885-4BE3-A3E7-6D5BEEA58F35}</a:tableStyleId>
              </a:tblPr>
              <a:tblGrid>
                <a:gridCol w="3539260">
                  <a:extLst>
                    <a:ext uri="{9D8B030D-6E8A-4147-A177-3AD203B41FA5}">
                      <a16:colId xmlns:a16="http://schemas.microsoft.com/office/drawing/2014/main" val="1982642286"/>
                    </a:ext>
                  </a:extLst>
                </a:gridCol>
              </a:tblGrid>
              <a:tr h="313450">
                <a:tc>
                  <a:txBody>
                    <a:bodyPr/>
                    <a:lstStyle/>
                    <a:p>
                      <a:r>
                        <a:rPr lang="en-GB" sz="1200" dirty="0" smtClean="0"/>
                        <a:t>Giving in Christianity</a:t>
                      </a:r>
                      <a:endParaRPr lang="en-GB" sz="1200" dirty="0"/>
                    </a:p>
                  </a:txBody>
                  <a:tcPr/>
                </a:tc>
                <a:extLst>
                  <a:ext uri="{0D108BD9-81ED-4DB2-BD59-A6C34878D82A}">
                    <a16:rowId xmlns:a16="http://schemas.microsoft.com/office/drawing/2014/main" val="4050361346"/>
                  </a:ext>
                </a:extLst>
              </a:tr>
              <a:tr h="3030019">
                <a:tc>
                  <a:txBody>
                    <a:bodyPr/>
                    <a:lstStyle/>
                    <a:p>
                      <a:pPr marL="1683365" lvl="3" indent="-171450" defTabSz="1007943">
                        <a:buFont typeface="Arial" panose="020B0604020202020204" pitchFamily="34" charset="0"/>
                        <a:buChar char="•"/>
                        <a:defRPr/>
                      </a:pPr>
                      <a:r>
                        <a:rPr lang="en-GB" sz="1200" dirty="0" smtClean="0"/>
                        <a:t>Christians are encouraged to explore all these different ways of giving, depending on what is needed in their community.</a:t>
                      </a:r>
                    </a:p>
                    <a:p>
                      <a:pPr marL="171450" lvl="0" indent="-171450">
                        <a:buFont typeface="Arial" panose="020B0604020202020204" pitchFamily="34" charset="0"/>
                        <a:buChar char="•"/>
                      </a:pPr>
                      <a:r>
                        <a:rPr lang="en-GB" sz="1200" dirty="0" smtClean="0"/>
                        <a:t>Giving can be done in many ways.</a:t>
                      </a:r>
                    </a:p>
                    <a:p>
                      <a:pPr marL="171450" lvl="0" indent="-171450">
                        <a:buFont typeface="Arial" panose="020B0604020202020204" pitchFamily="34" charset="0"/>
                        <a:buChar char="•"/>
                      </a:pPr>
                      <a:r>
                        <a:rPr lang="en-GB" sz="1200" dirty="0" smtClean="0"/>
                        <a:t>Christians often think about how they can help others by giving their time, resources, or love. It’s important to think about what someone else needs and how we can meet that need.</a:t>
                      </a:r>
                    </a:p>
                    <a:p>
                      <a:pPr marL="171450" lvl="0" indent="-171450">
                        <a:buFont typeface="Arial" panose="020B0604020202020204" pitchFamily="34" charset="0"/>
                        <a:buChar char="•"/>
                      </a:pPr>
                      <a:r>
                        <a:rPr lang="en-GB" sz="1200" dirty="0" smtClean="0"/>
                        <a:t>Giving to others can have a big impact. When people share, they can make someone’s life easier or happier. It helps build a caring community where everyone feels supported. Christians believe that giving helps spread kindness and love.</a:t>
                      </a:r>
                    </a:p>
                  </a:txBody>
                  <a:tcPr/>
                </a:tc>
                <a:extLst>
                  <a:ext uri="{0D108BD9-81ED-4DB2-BD59-A6C34878D82A}">
                    <a16:rowId xmlns:a16="http://schemas.microsoft.com/office/drawing/2014/main" val="1192595194"/>
                  </a:ext>
                </a:extLst>
              </a:tr>
            </a:tbl>
          </a:graphicData>
        </a:graphic>
      </p:graphicFrame>
      <p:graphicFrame>
        <p:nvGraphicFramePr>
          <p:cNvPr id="16" name="Table 15"/>
          <p:cNvGraphicFramePr>
            <a:graphicFrameLocks noGrp="1"/>
          </p:cNvGraphicFramePr>
          <p:nvPr>
            <p:extLst>
              <p:ext uri="{D42A27DB-BD31-4B8C-83A1-F6EECF244321}">
                <p14:modId xmlns:p14="http://schemas.microsoft.com/office/powerpoint/2010/main" val="790403414"/>
              </p:ext>
            </p:extLst>
          </p:nvPr>
        </p:nvGraphicFramePr>
        <p:xfrm>
          <a:off x="13881" y="5603736"/>
          <a:ext cx="7013086" cy="1828800"/>
        </p:xfrm>
        <a:graphic>
          <a:graphicData uri="http://schemas.openxmlformats.org/drawingml/2006/table">
            <a:tbl>
              <a:tblPr firstRow="1" bandRow="1">
                <a:tableStyleId>{93296810-A885-4BE3-A3E7-6D5BEEA58F35}</a:tableStyleId>
              </a:tblPr>
              <a:tblGrid>
                <a:gridCol w="7013086">
                  <a:extLst>
                    <a:ext uri="{9D8B030D-6E8A-4147-A177-3AD203B41FA5}">
                      <a16:colId xmlns:a16="http://schemas.microsoft.com/office/drawing/2014/main" val="1982642286"/>
                    </a:ext>
                  </a:extLst>
                </a:gridCol>
              </a:tblGrid>
              <a:tr h="188843">
                <a:tc>
                  <a:txBody>
                    <a:bodyPr/>
                    <a:lstStyle/>
                    <a:p>
                      <a:pPr lvl="0"/>
                      <a:r>
                        <a:rPr lang="en-GB" sz="1200" dirty="0" smtClean="0"/>
                        <a:t>Giving in the church community:</a:t>
                      </a:r>
                      <a:endParaRPr lang="en-GB" sz="1200" dirty="0"/>
                    </a:p>
                  </a:txBody>
                  <a:tcPr/>
                </a:tc>
                <a:extLst>
                  <a:ext uri="{0D108BD9-81ED-4DB2-BD59-A6C34878D82A}">
                    <a16:rowId xmlns:a16="http://schemas.microsoft.com/office/drawing/2014/main" val="4050361346"/>
                  </a:ext>
                </a:extLst>
              </a:tr>
              <a:tr h="902463">
                <a:tc>
                  <a:txBody>
                    <a:bodyPr/>
                    <a:lstStyle/>
                    <a:p>
                      <a:pPr marL="1683365" marR="0" lvl="3"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smtClean="0"/>
                        <a:t>The church is a place where Christians gather to worship God and share time together. It is not just a building, but a community of people who support each other. The church is important for Christians to express their faith and learn together.</a:t>
                      </a:r>
                    </a:p>
                    <a:p>
                      <a:pPr marL="1683365" lvl="3" indent="-171450">
                        <a:buFont typeface="Arial" panose="020B0604020202020204" pitchFamily="34" charset="0"/>
                        <a:buChar char="•"/>
                      </a:pPr>
                      <a:r>
                        <a:rPr lang="en-GB" sz="1200" dirty="0" smtClean="0"/>
                        <a:t>Giving can look different for everyone. For Christians, it can be through prayer (talking to God and asking for help for others), donating money, worship (praising God), or volunteering (helping out in the community or at church and sharing their skills). Each of these is a way of showing love and care.</a:t>
                      </a:r>
                    </a:p>
                  </a:txBody>
                  <a:tcPr/>
                </a:tc>
                <a:extLst>
                  <a:ext uri="{0D108BD9-81ED-4DB2-BD59-A6C34878D82A}">
                    <a16:rowId xmlns:a16="http://schemas.microsoft.com/office/drawing/2014/main" val="1192595194"/>
                  </a:ext>
                </a:extLst>
              </a:tr>
            </a:tbl>
          </a:graphicData>
        </a:graphic>
      </p:graphicFrame>
      <p:pic>
        <p:nvPicPr>
          <p:cNvPr id="20" name="Picture 19">
            <a:extLst>
              <a:ext uri="{FF2B5EF4-FFF2-40B4-BE49-F238E27FC236}">
                <a16:creationId xmlns:a16="http://schemas.microsoft.com/office/drawing/2014/main" id="{C35D8A5C-BA25-FB41-3B36-16890DA6492C}"/>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pic>
        <p:nvPicPr>
          <p:cNvPr id="7" name="Picture 6"/>
          <p:cNvPicPr>
            <a:picLocks noChangeAspect="1"/>
          </p:cNvPicPr>
          <p:nvPr/>
        </p:nvPicPr>
        <p:blipFill>
          <a:blip r:embed="rId4"/>
          <a:stretch>
            <a:fillRect/>
          </a:stretch>
        </p:blipFill>
        <p:spPr>
          <a:xfrm>
            <a:off x="119264" y="5952079"/>
            <a:ext cx="1431847" cy="1392938"/>
          </a:xfrm>
          <a:prstGeom prst="rect">
            <a:avLst/>
          </a:prstGeom>
        </p:spPr>
      </p:pic>
      <p:pic>
        <p:nvPicPr>
          <p:cNvPr id="11" name="Picture 10" descr="De Dam, gezien naar het Noorden, met het Stadhuis in aanbouw, 16 image ..."/>
          <p:cNvPicPr>
            <a:picLocks noChangeAspect="1"/>
          </p:cNvPicPr>
          <p:nvPr/>
        </p:nvPicPr>
        <p:blipFill rotWithShape="1">
          <a:blip r:embed="rId5">
            <a:extLst>
              <a:ext uri="{28A0092B-C50C-407E-A947-70E740481C1C}">
                <a14:useLocalDpi xmlns:a14="http://schemas.microsoft.com/office/drawing/2010/main" val="0"/>
              </a:ext>
            </a:extLst>
          </a:blip>
          <a:srcRect b="20835"/>
          <a:stretch/>
        </p:blipFill>
        <p:spPr>
          <a:xfrm>
            <a:off x="7341070" y="4555900"/>
            <a:ext cx="1246339" cy="769600"/>
          </a:xfrm>
          <a:prstGeom prst="rect">
            <a:avLst/>
          </a:prstGeom>
        </p:spPr>
      </p:pic>
      <p:pic>
        <p:nvPicPr>
          <p:cNvPr id="18" name="Picture 17" descr="Give And Take Road Sign Donation · Free photo on Pixabay"/>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9265" y="4555900"/>
            <a:ext cx="1351726" cy="904500"/>
          </a:xfrm>
          <a:prstGeom prst="rect">
            <a:avLst/>
          </a:prstGeom>
        </p:spPr>
      </p:pic>
    </p:spTree>
    <p:extLst>
      <p:ext uri="{BB962C8B-B14F-4D97-AF65-F5344CB8AC3E}">
        <p14:creationId xmlns:p14="http://schemas.microsoft.com/office/powerpoint/2010/main" val="188071304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240</TotalTime>
  <Words>703</Words>
  <Application>Microsoft Office PowerPoint</Application>
  <PresentationFormat>Custom</PresentationFormat>
  <Paragraphs>41</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Arial</vt:lpstr>
      <vt:lpstr>Calibri</vt:lpstr>
      <vt:lpstr>Calibri Light</vt:lpstr>
      <vt:lpstr>Times New Roman</vt:lpstr>
      <vt:lpstr>Office Theme</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34</cp:revision>
  <dcterms:created xsi:type="dcterms:W3CDTF">2023-11-14T15:55:26Z</dcterms:created>
  <dcterms:modified xsi:type="dcterms:W3CDTF">2024-11-14T10:56:12Z</dcterms:modified>
</cp:coreProperties>
</file>