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309" r:id="rId2"/>
    <p:sldId id="339" r:id="rId3"/>
    <p:sldId id="327" r:id="rId4"/>
    <p:sldId id="342" r:id="rId5"/>
    <p:sldId id="343" r:id="rId6"/>
    <p:sldId id="313" r:id="rId7"/>
    <p:sldId id="344" r:id="rId8"/>
    <p:sldId id="319" r:id="rId9"/>
    <p:sldId id="340" r:id="rId1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28" autoAdjust="0"/>
    <p:restoredTop sz="78085" autoAdjust="0"/>
  </p:normalViewPr>
  <p:slideViewPr>
    <p:cSldViewPr>
      <p:cViewPr varScale="1">
        <p:scale>
          <a:sx n="57" d="100"/>
          <a:sy n="57" d="100"/>
        </p:scale>
        <p:origin x="157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B507E37-6287-4C5E-87D9-6C914F4AA803}" type="datetimeFigureOut">
              <a:rPr lang="en-US" smtClean="0"/>
              <a:t>5/7/2024</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81682363-2B08-45C0-AC99-89CF6B255537}" type="slidenum">
              <a:rPr lang="en-US" smtClean="0"/>
              <a:t>‹#›</a:t>
            </a:fld>
            <a:endParaRPr lang="en-US"/>
          </a:p>
        </p:txBody>
      </p:sp>
    </p:spTree>
    <p:extLst>
      <p:ext uri="{BB962C8B-B14F-4D97-AF65-F5344CB8AC3E}">
        <p14:creationId xmlns:p14="http://schemas.microsoft.com/office/powerpoint/2010/main" val="150588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1</a:t>
            </a:fld>
            <a:endParaRPr lang="en-US"/>
          </a:p>
        </p:txBody>
      </p:sp>
    </p:spTree>
    <p:extLst>
      <p:ext uri="{BB962C8B-B14F-4D97-AF65-F5344CB8AC3E}">
        <p14:creationId xmlns:p14="http://schemas.microsoft.com/office/powerpoint/2010/main" val="113952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baseline="0" dirty="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81682363-2B08-45C0-AC99-89CF6B255537}" type="slidenum">
              <a:rPr lang="en-US" smtClean="0"/>
              <a:t>2</a:t>
            </a:fld>
            <a:endParaRPr lang="en-US"/>
          </a:p>
        </p:txBody>
      </p:sp>
    </p:spTree>
    <p:extLst>
      <p:ext uri="{BB962C8B-B14F-4D97-AF65-F5344CB8AC3E}">
        <p14:creationId xmlns:p14="http://schemas.microsoft.com/office/powerpoint/2010/main" val="1655467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9ADE4D-2AE8-45E7-BEC7-963F334C6AE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44306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1" kern="1200" dirty="0">
                <a:solidFill>
                  <a:schemeClr val="tx1"/>
                </a:solidFill>
                <a:effectLst/>
                <a:latin typeface="+mn-lt"/>
                <a:ea typeface="+mn-ea"/>
                <a:cs typeface="+mn-cs"/>
              </a:rPr>
              <a:t>What happens during the screening? </a:t>
            </a:r>
            <a:endParaRPr lang="en-GB" sz="1200" kern="1200" dirty="0">
              <a:solidFill>
                <a:schemeClr val="tx1"/>
              </a:solidFill>
              <a:effectLst/>
              <a:latin typeface="+mn-lt"/>
              <a:ea typeface="+mn-ea"/>
              <a:cs typeface="+mn-cs"/>
            </a:endParaRPr>
          </a:p>
          <a:p>
            <a:pPr fontAlgn="base"/>
            <a:r>
              <a:rPr lang="en-GB" sz="1200" kern="1200" dirty="0">
                <a:solidFill>
                  <a:schemeClr val="tx1"/>
                </a:solidFill>
                <a:effectLst/>
                <a:latin typeface="+mn-lt"/>
                <a:ea typeface="+mn-ea"/>
                <a:cs typeface="+mn-cs"/>
              </a:rPr>
              <a:t>The test contains 40 words. Each child will sit one to-one and read each word aloud to a teacher. The test will take approximately 10 minutes per child, although all children are different and will complete the check at their own pace. The list of words the children read is a combination of 20 real words and 20 pseudo words (nonsense words). </a:t>
            </a:r>
          </a:p>
          <a:p>
            <a:pPr fontAlgn="base"/>
            <a:r>
              <a:rPr lang="en-GB" sz="1200" kern="1200" dirty="0">
                <a:solidFill>
                  <a:schemeClr val="tx1"/>
                </a:solidFill>
                <a:effectLst/>
                <a:latin typeface="+mn-lt"/>
                <a:ea typeface="+mn-ea"/>
                <a:cs typeface="+mn-cs"/>
              </a:rPr>
              <a:t> </a:t>
            </a:r>
          </a:p>
          <a:p>
            <a:pPr fontAlgn="base"/>
            <a:r>
              <a:rPr lang="en-GB" sz="1200" b="1" kern="1200" dirty="0">
                <a:solidFill>
                  <a:schemeClr val="tx1"/>
                </a:solidFill>
                <a:effectLst/>
                <a:latin typeface="+mn-lt"/>
                <a:ea typeface="+mn-ea"/>
                <a:cs typeface="+mn-cs"/>
              </a:rPr>
              <a:t>Pseudo words  SOODOUGH</a:t>
            </a:r>
            <a:endParaRPr lang="en-GB" sz="1200" kern="1200" dirty="0">
              <a:solidFill>
                <a:schemeClr val="tx1"/>
              </a:solidFill>
              <a:effectLst/>
              <a:latin typeface="+mn-lt"/>
              <a:ea typeface="+mn-ea"/>
              <a:cs typeface="+mn-cs"/>
            </a:endParaRPr>
          </a:p>
          <a:p>
            <a:pPr fontAlgn="base"/>
            <a:r>
              <a:rPr lang="en-GB" sz="1200" kern="1200" dirty="0">
                <a:solidFill>
                  <a:schemeClr val="tx1"/>
                </a:solidFill>
                <a:effectLst/>
                <a:latin typeface="+mn-lt"/>
                <a:ea typeface="+mn-ea"/>
                <a:cs typeface="+mn-cs"/>
              </a:rPr>
              <a:t>The pseudo words will be shown to your child with a picture of an alien. This tells the children that this word will not make sense</a:t>
            </a:r>
            <a:r>
              <a:rPr lang="en-GB" sz="1200" kern="1200" baseline="0" dirty="0">
                <a:solidFill>
                  <a:schemeClr val="tx1"/>
                </a:solidFill>
                <a:effectLst/>
                <a:latin typeface="+mn-lt"/>
                <a:ea typeface="+mn-ea"/>
                <a:cs typeface="+mn-cs"/>
              </a:rPr>
              <a:t> to them</a:t>
            </a:r>
            <a:r>
              <a:rPr lang="en-GB" sz="1200" kern="1200" dirty="0">
                <a:solidFill>
                  <a:schemeClr val="tx1"/>
                </a:solidFill>
                <a:effectLst/>
                <a:latin typeface="+mn-lt"/>
                <a:ea typeface="+mn-ea"/>
                <a:cs typeface="+mn-cs"/>
              </a:rPr>
              <a:t>. Pseudo words are included because they will be new to all pupils; they do not favour children with a good vocabulary knowledge or visual memory of words. </a:t>
            </a:r>
          </a:p>
          <a:p>
            <a:pPr fontAlgn="base"/>
            <a:endParaRPr lang="en-GB" sz="1200" kern="1200" dirty="0">
              <a:solidFill>
                <a:schemeClr val="tx1"/>
              </a:solidFill>
              <a:effectLst/>
              <a:latin typeface="+mn-lt"/>
              <a:ea typeface="+mn-ea"/>
              <a:cs typeface="+mn-cs"/>
            </a:endParaRPr>
          </a:p>
          <a:p>
            <a:pPr fontAlgn="base"/>
            <a:r>
              <a:rPr lang="en-GB" sz="1200" kern="1200" dirty="0">
                <a:solidFill>
                  <a:schemeClr val="tx1"/>
                </a:solidFill>
                <a:effectLst/>
                <a:latin typeface="+mn-lt"/>
                <a:ea typeface="+mn-ea"/>
                <a:cs typeface="+mn-cs"/>
              </a:rPr>
              <a:t>The words</a:t>
            </a:r>
            <a:r>
              <a:rPr lang="en-GB" sz="1200" kern="1200" baseline="0" dirty="0">
                <a:solidFill>
                  <a:schemeClr val="tx1"/>
                </a:solidFill>
                <a:effectLst/>
                <a:latin typeface="+mn-lt"/>
                <a:ea typeface="+mn-ea"/>
                <a:cs typeface="+mn-cs"/>
              </a:rPr>
              <a:t> gradually get more difficult. The phonics screening check covers phases 2 to 5. This </a:t>
            </a:r>
            <a:r>
              <a:rPr lang="en-GB" sz="1200" kern="1200" baseline="0" dirty="0" err="1">
                <a:solidFill>
                  <a:schemeClr val="tx1"/>
                </a:solidFill>
                <a:effectLst/>
                <a:latin typeface="+mn-lt"/>
                <a:ea typeface="+mn-ea"/>
                <a:cs typeface="+mn-cs"/>
              </a:rPr>
              <a:t>inludes</a:t>
            </a:r>
            <a:r>
              <a:rPr lang="en-GB" sz="1200" kern="1200" baseline="0" dirty="0">
                <a:solidFill>
                  <a:schemeClr val="tx1"/>
                </a:solidFill>
                <a:effectLst/>
                <a:latin typeface="+mn-lt"/>
                <a:ea typeface="+mn-ea"/>
                <a:cs typeface="+mn-cs"/>
              </a:rPr>
              <a:t> alternative pronunciations such as </a:t>
            </a:r>
            <a:r>
              <a:rPr lang="en-GB" sz="1200" kern="1200" baseline="0" dirty="0" err="1">
                <a:solidFill>
                  <a:schemeClr val="tx1"/>
                </a:solidFill>
                <a:effectLst/>
                <a:latin typeface="+mn-lt"/>
                <a:ea typeface="+mn-ea"/>
                <a:cs typeface="+mn-cs"/>
              </a:rPr>
              <a:t>ch</a:t>
            </a:r>
            <a:r>
              <a:rPr lang="en-GB" sz="1200" kern="1200" baseline="0" dirty="0">
                <a:solidFill>
                  <a:schemeClr val="tx1"/>
                </a:solidFill>
                <a:effectLst/>
                <a:latin typeface="+mn-lt"/>
                <a:ea typeface="+mn-ea"/>
                <a:cs typeface="+mn-cs"/>
              </a:rPr>
              <a:t> in chef. </a:t>
            </a:r>
          </a:p>
          <a:p>
            <a:pPr fontAlgn="base"/>
            <a:endParaRPr lang="en-GB" sz="1200" kern="1200" baseline="0" dirty="0">
              <a:solidFill>
                <a:schemeClr val="tx1"/>
              </a:solidFill>
              <a:effectLst/>
              <a:latin typeface="+mn-lt"/>
              <a:ea typeface="+mn-ea"/>
              <a:cs typeface="+mn-cs"/>
            </a:endParaRPr>
          </a:p>
          <a:p>
            <a:pPr fontAlgn="base"/>
            <a:endParaRPr lang="en-GB" sz="1200" kern="1200" dirty="0">
              <a:solidFill>
                <a:schemeClr val="tx1"/>
              </a:solidFill>
              <a:effectLst/>
              <a:latin typeface="+mn-lt"/>
              <a:ea typeface="+mn-ea"/>
              <a:cs typeface="+mn-cs"/>
            </a:endParaRPr>
          </a:p>
          <a:p>
            <a:pPr fontAlgn="base"/>
            <a:endParaRPr lang="en-GB" sz="1200" kern="1200" dirty="0">
              <a:solidFill>
                <a:schemeClr val="tx1"/>
              </a:solidFill>
              <a:effectLst/>
              <a:latin typeface="+mn-lt"/>
              <a:ea typeface="+mn-ea"/>
              <a:cs typeface="+mn-cs"/>
            </a:endParaRPr>
          </a:p>
          <a:p>
            <a:pPr marL="0" indent="0">
              <a:buFontTx/>
              <a:buNone/>
            </a:pPr>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4</a:t>
            </a:fld>
            <a:endParaRPr lang="en-US"/>
          </a:p>
        </p:txBody>
      </p:sp>
    </p:spTree>
    <p:extLst>
      <p:ext uri="{BB962C8B-B14F-4D97-AF65-F5344CB8AC3E}">
        <p14:creationId xmlns:p14="http://schemas.microsoft.com/office/powerpoint/2010/main" val="8719496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9ADE4D-2AE8-45E7-BEC7-963F334C6AE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59124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GB" sz="1200" kern="1200" baseline="0" dirty="0">
              <a:solidFill>
                <a:schemeClr val="tx1"/>
              </a:solidFill>
              <a:effectLst/>
              <a:latin typeface="+mn-lt"/>
              <a:ea typeface="+mn-ea"/>
              <a:cs typeface="+mn-cs"/>
            </a:endParaRPr>
          </a:p>
          <a:p>
            <a:pPr marL="171450" indent="-171450">
              <a:buFontTx/>
              <a:buChar char="-"/>
            </a:pPr>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6</a:t>
            </a:fld>
            <a:endParaRPr lang="en-US"/>
          </a:p>
        </p:txBody>
      </p:sp>
    </p:spTree>
    <p:extLst>
      <p:ext uri="{BB962C8B-B14F-4D97-AF65-F5344CB8AC3E}">
        <p14:creationId xmlns:p14="http://schemas.microsoft.com/office/powerpoint/2010/main" val="38548341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7</a:t>
            </a:fld>
            <a:endParaRPr lang="en-US"/>
          </a:p>
        </p:txBody>
      </p:sp>
    </p:spTree>
    <p:extLst>
      <p:ext uri="{BB962C8B-B14F-4D97-AF65-F5344CB8AC3E}">
        <p14:creationId xmlns:p14="http://schemas.microsoft.com/office/powerpoint/2010/main" val="19661980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8</a:t>
            </a:fld>
            <a:endParaRPr lang="en-US"/>
          </a:p>
        </p:txBody>
      </p:sp>
    </p:spTree>
    <p:extLst>
      <p:ext uri="{BB962C8B-B14F-4D97-AF65-F5344CB8AC3E}">
        <p14:creationId xmlns:p14="http://schemas.microsoft.com/office/powerpoint/2010/main" val="1303844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9</a:t>
            </a:fld>
            <a:endParaRPr lang="en-US"/>
          </a:p>
        </p:txBody>
      </p:sp>
    </p:spTree>
    <p:extLst>
      <p:ext uri="{BB962C8B-B14F-4D97-AF65-F5344CB8AC3E}">
        <p14:creationId xmlns:p14="http://schemas.microsoft.com/office/powerpoint/2010/main" val="3207728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07/05/2024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2925404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07/05/2024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949983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D73D5E-354B-415D-8287-44A22F7E2CA8}" type="datetimeFigureOut">
              <a:rPr lang="en-GB" smtClean="0"/>
              <a:t>07/05/2024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723362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CD73D5E-354B-415D-8287-44A22F7E2CA8}" type="datetimeFigureOut">
              <a:rPr lang="en-GB" smtClean="0"/>
              <a:t>07/05/2024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530093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CD73D5E-354B-415D-8287-44A22F7E2CA8}" type="datetimeFigureOut">
              <a:rPr lang="en-GB" smtClean="0"/>
              <a:t>07/05/2024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1205508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CD73D5E-354B-415D-8287-44A22F7E2CA8}" type="datetimeFigureOut">
              <a:rPr lang="en-GB" smtClean="0"/>
              <a:t>07/05/2024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684872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D73D5E-354B-415D-8287-44A22F7E2CA8}" type="datetimeFigureOut">
              <a:rPr lang="en-GB" smtClean="0"/>
              <a:t>07/05/2024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529529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D73D5E-354B-415D-8287-44A22F7E2CA8}" type="datetimeFigureOut">
              <a:rPr lang="en-GB" smtClean="0"/>
              <a:t>07/05/2024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1130236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D73D5E-354B-415D-8287-44A22F7E2CA8}" type="datetimeFigureOut">
              <a:rPr lang="en-GB" smtClean="0"/>
              <a:t>07/05/2024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823880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07/05/2024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586635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07/05/2024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24347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D73D5E-354B-415D-8287-44A22F7E2CA8}" type="datetimeFigureOut">
              <a:rPr lang="en-GB" smtClean="0"/>
              <a:t>07/05/2024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E5F01F-EEBE-48CA-8641-6BA32CFEA13F}" type="slidenum">
              <a:rPr lang="en-GB" smtClean="0"/>
              <a:t>‹#›</a:t>
            </a:fld>
            <a:endParaRPr lang="en-GB"/>
          </a:p>
        </p:txBody>
      </p:sp>
    </p:spTree>
    <p:extLst>
      <p:ext uri="{BB962C8B-B14F-4D97-AF65-F5344CB8AC3E}">
        <p14:creationId xmlns:p14="http://schemas.microsoft.com/office/powerpoint/2010/main" val="3364058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notesSlide" Target="../notesSlides/notesSlide6.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2.jpe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hyperlink" Target="mailto:info@Langshott.surrey.sch.uk"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2.jpe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Welcome </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5"/>
          <a:srcRect b="-1364"/>
          <a:stretch/>
        </p:blipFill>
        <p:spPr>
          <a:xfrm>
            <a:off x="139887" y="2492896"/>
            <a:ext cx="8864225" cy="1440160"/>
          </a:xfrm>
          <a:prstGeom prst="rect">
            <a:avLst/>
          </a:prstGeom>
        </p:spPr>
      </p:pic>
    </p:spTree>
    <p:extLst>
      <p:ext uri="{BB962C8B-B14F-4D97-AF65-F5344CB8AC3E}">
        <p14:creationId xmlns:p14="http://schemas.microsoft.com/office/powerpoint/2010/main" val="2243173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83568" y="2266789"/>
            <a:ext cx="7776864" cy="2893100"/>
          </a:xfrm>
          <a:prstGeom prst="rect">
            <a:avLst/>
          </a:prstGeom>
        </p:spPr>
        <p:txBody>
          <a:bodyPr wrap="square">
            <a:spAutoFit/>
          </a:bodyPr>
          <a:lstStyle/>
          <a:p>
            <a:pPr>
              <a:spcBef>
                <a:spcPct val="50000"/>
              </a:spcBef>
            </a:pPr>
            <a:r>
              <a:rPr lang="en-GB" altLang="en-US" sz="2800" dirty="0" smtClean="0">
                <a:latin typeface="Calibri" panose="020F0502020204030204" pitchFamily="34" charset="0"/>
                <a:cs typeface="Calibri" panose="020F0502020204030204" pitchFamily="34" charset="0"/>
              </a:rPr>
              <a:t>Year </a:t>
            </a:r>
            <a:r>
              <a:rPr lang="en-GB" altLang="en-US" sz="2800" dirty="0">
                <a:latin typeface="Calibri" panose="020F0502020204030204" pitchFamily="34" charset="0"/>
                <a:cs typeface="Calibri" panose="020F0502020204030204" pitchFamily="34" charset="0"/>
              </a:rPr>
              <a:t>1 </a:t>
            </a:r>
            <a:r>
              <a:rPr lang="en-GB" altLang="en-US" sz="2800" dirty="0" smtClean="0">
                <a:latin typeface="Calibri" panose="020F0502020204030204" pitchFamily="34" charset="0"/>
                <a:cs typeface="Calibri" panose="020F0502020204030204" pitchFamily="34" charset="0"/>
              </a:rPr>
              <a:t>children </a:t>
            </a:r>
            <a:r>
              <a:rPr lang="en-GB" altLang="en-US" sz="2800" dirty="0">
                <a:latin typeface="Calibri" panose="020F0502020204030204" pitchFamily="34" charset="0"/>
                <a:cs typeface="Calibri" panose="020F0502020204030204" pitchFamily="34" charset="0"/>
              </a:rPr>
              <a:t>will be taking the phonics screening check in June.</a:t>
            </a:r>
          </a:p>
          <a:p>
            <a:pPr>
              <a:spcBef>
                <a:spcPct val="50000"/>
              </a:spcBef>
            </a:pPr>
            <a:r>
              <a:rPr lang="en-GB" sz="2800" dirty="0"/>
              <a:t>The phonics screening check is designed to confirm whether individual children have learnt phonic decoding and blending skills to an appropriate standard. </a:t>
            </a:r>
          </a:p>
        </p:txBody>
      </p:sp>
      <p:sp>
        <p:nvSpPr>
          <p:cNvPr id="6" name="Title 4"/>
          <p:cNvSpPr>
            <a:spLocks noGrp="1"/>
          </p:cNvSpPr>
          <p:nvPr>
            <p:ph type="title"/>
          </p:nvPr>
        </p:nvSpPr>
        <p:spPr>
          <a:xfrm>
            <a:off x="1619672" y="274638"/>
            <a:ext cx="7128792" cy="1143000"/>
          </a:xfrm>
        </p:spPr>
        <p:txBody>
          <a:bodyPr>
            <a:normAutofit fontScale="90000"/>
          </a:bodyPr>
          <a:lstStyle/>
          <a:p>
            <a:r>
              <a:rPr lang="en-GB" b="1" dirty="0"/>
              <a:t>What is the Phonics Screening Check?</a:t>
            </a:r>
          </a:p>
        </p:txBody>
      </p:sp>
    </p:spTree>
    <p:extLst>
      <p:ext uri="{BB962C8B-B14F-4D97-AF65-F5344CB8AC3E}">
        <p14:creationId xmlns:p14="http://schemas.microsoft.com/office/powerpoint/2010/main" val="28968454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63688" y="274638"/>
            <a:ext cx="6923112" cy="1143000"/>
          </a:xfrm>
        </p:spPr>
        <p:txBody>
          <a:bodyPr>
            <a:normAutofit fontScale="90000"/>
          </a:bodyPr>
          <a:lstStyle/>
          <a:p>
            <a:r>
              <a:rPr lang="en-GB" b="1" dirty="0"/>
              <a:t>What will children be expected to do?</a:t>
            </a:r>
          </a:p>
        </p:txBody>
      </p:sp>
      <p:sp>
        <p:nvSpPr>
          <p:cNvPr id="6" name="Content Placeholder 5"/>
          <p:cNvSpPr>
            <a:spLocks noGrp="1"/>
          </p:cNvSpPr>
          <p:nvPr>
            <p:ph idx="1"/>
          </p:nvPr>
        </p:nvSpPr>
        <p:spPr/>
        <p:txBody>
          <a:bodyPr>
            <a:normAutofit lnSpcReduction="10000"/>
          </a:bodyPr>
          <a:lstStyle/>
          <a:p>
            <a:pPr>
              <a:spcBef>
                <a:spcPct val="50000"/>
              </a:spcBef>
            </a:pPr>
            <a:r>
              <a:rPr lang="en-GB" altLang="en-US" sz="2800" dirty="0">
                <a:latin typeface="+mj-lt"/>
              </a:rPr>
              <a:t>The check is very similar to tasks the children already complete during phonics lessons. </a:t>
            </a:r>
          </a:p>
          <a:p>
            <a:pPr>
              <a:spcBef>
                <a:spcPct val="50000"/>
              </a:spcBef>
            </a:pPr>
            <a:r>
              <a:rPr lang="en-GB" altLang="en-US" sz="2800" dirty="0">
                <a:latin typeface="+mj-lt"/>
              </a:rPr>
              <a:t>Children will be asked to ‘sound out’ a word and blend the sounds together.</a:t>
            </a:r>
          </a:p>
          <a:p>
            <a:pPr>
              <a:spcBef>
                <a:spcPct val="50000"/>
              </a:spcBef>
            </a:pPr>
            <a:endParaRPr lang="en-GB" altLang="en-US" sz="2800" dirty="0">
              <a:latin typeface="+mj-lt"/>
            </a:endParaRPr>
          </a:p>
          <a:p>
            <a:pPr>
              <a:spcBef>
                <a:spcPct val="50000"/>
              </a:spcBef>
            </a:pPr>
            <a:endParaRPr lang="en-GB" altLang="en-US" sz="2800" dirty="0">
              <a:latin typeface="+mj-lt"/>
            </a:endParaRPr>
          </a:p>
          <a:p>
            <a:pPr>
              <a:spcBef>
                <a:spcPct val="50000"/>
              </a:spcBef>
            </a:pPr>
            <a:r>
              <a:rPr lang="en-GB" altLang="en-US" sz="2800" dirty="0">
                <a:latin typeface="+mj-lt"/>
              </a:rPr>
              <a:t>The focus of the check is to see which sounds the children know and therefore the children will be asked to read made up ‘nonsense’ or ‘alien’ words.</a:t>
            </a:r>
          </a:p>
          <a:p>
            <a:endParaRPr lang="en-GB" sz="2800"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grpSp>
        <p:nvGrpSpPr>
          <p:cNvPr id="13" name="Group 12"/>
          <p:cNvGrpSpPr/>
          <p:nvPr/>
        </p:nvGrpSpPr>
        <p:grpSpPr>
          <a:xfrm>
            <a:off x="5796136" y="3212976"/>
            <a:ext cx="3456384" cy="1209690"/>
            <a:chOff x="5076056" y="3429000"/>
            <a:chExt cx="3456384" cy="1209690"/>
          </a:xfrm>
        </p:grpSpPr>
        <p:sp>
          <p:nvSpPr>
            <p:cNvPr id="2" name="TextBox 1"/>
            <p:cNvSpPr txBox="1"/>
            <p:nvPr/>
          </p:nvSpPr>
          <p:spPr>
            <a:xfrm>
              <a:off x="5076056" y="3429000"/>
              <a:ext cx="3456384" cy="1200329"/>
            </a:xfrm>
            <a:prstGeom prst="rect">
              <a:avLst/>
            </a:prstGeom>
            <a:noFill/>
          </p:spPr>
          <p:txBody>
            <a:bodyPr wrap="square" rtlCol="0">
              <a:spAutoFit/>
            </a:bodyPr>
            <a:lstStyle/>
            <a:p>
              <a:endParaRPr lang="en-GB" dirty="0"/>
            </a:p>
            <a:p>
              <a:r>
                <a:rPr lang="en-GB" sz="5400" dirty="0">
                  <a:solidFill>
                    <a:srgbClr val="FF0000"/>
                  </a:solidFill>
                  <a:latin typeface="Comic Sans MS" panose="030F0702030302020204" pitchFamily="66" charset="0"/>
                </a:rPr>
                <a:t>chime</a:t>
              </a:r>
            </a:p>
          </p:txBody>
        </p:sp>
        <p:cxnSp>
          <p:nvCxnSpPr>
            <p:cNvPr id="8" name="Straight Connector 7"/>
            <p:cNvCxnSpPr/>
            <p:nvPr/>
          </p:nvCxnSpPr>
          <p:spPr>
            <a:xfrm>
              <a:off x="5292080" y="4629329"/>
              <a:ext cx="50405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 name="Group 10"/>
            <p:cNvGrpSpPr/>
            <p:nvPr/>
          </p:nvGrpSpPr>
          <p:grpSpPr>
            <a:xfrm>
              <a:off x="5962600" y="3486562"/>
              <a:ext cx="913656" cy="542602"/>
              <a:chOff x="6084168" y="3246438"/>
              <a:chExt cx="864096" cy="542602"/>
            </a:xfrm>
          </p:grpSpPr>
          <p:sp>
            <p:nvSpPr>
              <p:cNvPr id="9" name="Arc 8"/>
              <p:cNvSpPr/>
              <p:nvPr/>
            </p:nvSpPr>
            <p:spPr>
              <a:xfrm>
                <a:off x="6084168" y="3246438"/>
                <a:ext cx="864096" cy="542602"/>
              </a:xfrm>
              <a:prstGeom prst="arc">
                <a:avLst/>
              </a:prstGeom>
              <a:ln w="571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 name="Arc 9"/>
              <p:cNvSpPr/>
              <p:nvPr/>
            </p:nvSpPr>
            <p:spPr>
              <a:xfrm flipH="1">
                <a:off x="6092552" y="3246438"/>
                <a:ext cx="855712" cy="542602"/>
              </a:xfrm>
              <a:prstGeom prst="arc">
                <a:avLst/>
              </a:prstGeom>
              <a:ln w="571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2" name="Oval 11"/>
            <p:cNvSpPr/>
            <p:nvPr/>
          </p:nvSpPr>
          <p:spPr>
            <a:xfrm>
              <a:off x="6372200" y="4581128"/>
              <a:ext cx="72008" cy="5756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244887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88640"/>
            <a:ext cx="8229600" cy="1143000"/>
          </a:xfrm>
        </p:spPr>
        <p:txBody>
          <a:bodyPr/>
          <a:lstStyle/>
          <a:p>
            <a:r>
              <a:rPr lang="en-GB" b="1" dirty="0"/>
              <a:t>Examples</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44624"/>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a:stretch>
            <a:fillRect/>
          </a:stretch>
        </p:blipFill>
        <p:spPr>
          <a:xfrm>
            <a:off x="3197400" y="1412776"/>
            <a:ext cx="2729409" cy="4162956"/>
          </a:xfrm>
          <a:prstGeom prst="rect">
            <a:avLst/>
          </a:prstGeom>
        </p:spPr>
      </p:pic>
      <p:pic>
        <p:nvPicPr>
          <p:cNvPr id="3" name="Picture 2"/>
          <p:cNvPicPr>
            <a:picLocks noChangeAspect="1"/>
          </p:cNvPicPr>
          <p:nvPr/>
        </p:nvPicPr>
        <p:blipFill>
          <a:blip r:embed="rId6"/>
          <a:stretch>
            <a:fillRect/>
          </a:stretch>
        </p:blipFill>
        <p:spPr>
          <a:xfrm>
            <a:off x="5974828" y="1412776"/>
            <a:ext cx="2740071" cy="4162956"/>
          </a:xfrm>
          <a:prstGeom prst="rect">
            <a:avLst/>
          </a:prstGeom>
        </p:spPr>
      </p:pic>
      <p:pic>
        <p:nvPicPr>
          <p:cNvPr id="6" name="Picture 5"/>
          <p:cNvPicPr>
            <a:picLocks noChangeAspect="1"/>
          </p:cNvPicPr>
          <p:nvPr/>
        </p:nvPicPr>
        <p:blipFill>
          <a:blip r:embed="rId7"/>
          <a:stretch>
            <a:fillRect/>
          </a:stretch>
        </p:blipFill>
        <p:spPr>
          <a:xfrm>
            <a:off x="457200" y="1412776"/>
            <a:ext cx="2745196" cy="4187035"/>
          </a:xfrm>
          <a:prstGeom prst="rect">
            <a:avLst/>
          </a:prstGeom>
        </p:spPr>
      </p:pic>
    </p:spTree>
    <p:extLst>
      <p:ext uri="{BB962C8B-B14F-4D97-AF65-F5344CB8AC3E}">
        <p14:creationId xmlns:p14="http://schemas.microsoft.com/office/powerpoint/2010/main" val="38802633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Arrangements </a:t>
            </a:r>
          </a:p>
        </p:txBody>
      </p:sp>
      <p:sp>
        <p:nvSpPr>
          <p:cNvPr id="6" name="Content Placeholder 5"/>
          <p:cNvSpPr>
            <a:spLocks noGrp="1"/>
          </p:cNvSpPr>
          <p:nvPr>
            <p:ph idx="1"/>
          </p:nvPr>
        </p:nvSpPr>
        <p:spPr/>
        <p:txBody>
          <a:bodyPr>
            <a:normAutofit/>
          </a:bodyPr>
          <a:lstStyle/>
          <a:p>
            <a:endParaRPr lang="en-GB" sz="2800" dirty="0" smtClean="0"/>
          </a:p>
          <a:p>
            <a:endParaRPr lang="en-GB" sz="2800" dirty="0"/>
          </a:p>
          <a:p>
            <a:r>
              <a:rPr lang="en-GB" sz="2800" dirty="0" smtClean="0"/>
              <a:t>The </a:t>
            </a:r>
            <a:r>
              <a:rPr lang="en-GB" sz="2800" dirty="0"/>
              <a:t>check will be administrated </a:t>
            </a:r>
            <a:r>
              <a:rPr lang="en-GB" sz="2800" dirty="0" smtClean="0"/>
              <a:t>during the week of the 10</a:t>
            </a:r>
            <a:r>
              <a:rPr lang="en-GB" sz="2800" baseline="30000" dirty="0" smtClean="0"/>
              <a:t>th</a:t>
            </a:r>
            <a:r>
              <a:rPr lang="en-GB" sz="2800" dirty="0" smtClean="0"/>
              <a:t> June</a:t>
            </a:r>
            <a:r>
              <a:rPr lang="en-GB" sz="2800" dirty="0"/>
              <a:t>. Your child will not have a designated time slot but we will ensure that the check is carried out in the morning </a:t>
            </a:r>
            <a:r>
              <a:rPr lang="en-GB" sz="2800" dirty="0" smtClean="0"/>
              <a:t>session.</a:t>
            </a:r>
            <a:endParaRPr lang="en-GB" sz="2800" dirty="0"/>
          </a:p>
          <a:p>
            <a:pPr marL="0" indent="0">
              <a:buNone/>
            </a:pPr>
            <a:endParaRPr lang="en-GB" sz="2800"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spTree>
    <p:extLst>
      <p:ext uri="{BB962C8B-B14F-4D97-AF65-F5344CB8AC3E}">
        <p14:creationId xmlns:p14="http://schemas.microsoft.com/office/powerpoint/2010/main" val="734735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Preparation</a:t>
            </a:r>
          </a:p>
        </p:txBody>
      </p:sp>
      <p:sp>
        <p:nvSpPr>
          <p:cNvPr id="6" name="Content Placeholder 5"/>
          <p:cNvSpPr>
            <a:spLocks noGrp="1"/>
          </p:cNvSpPr>
          <p:nvPr>
            <p:ph idx="1"/>
          </p:nvPr>
        </p:nvSpPr>
        <p:spPr>
          <a:xfrm>
            <a:off x="423272" y="1514828"/>
            <a:ext cx="6861736" cy="3858388"/>
          </a:xfrm>
        </p:spPr>
        <p:txBody>
          <a:bodyPr>
            <a:noAutofit/>
          </a:bodyPr>
          <a:lstStyle/>
          <a:p>
            <a:pPr marL="0" indent="0" fontAlgn="base">
              <a:buNone/>
            </a:pPr>
            <a:r>
              <a:rPr lang="en-GB" sz="1600" dirty="0"/>
              <a:t>As always, ensure that you read as much as possible to and with your child. Other ways to support your child with reading are to:</a:t>
            </a:r>
          </a:p>
          <a:p>
            <a:pPr lvl="0" fontAlgn="base"/>
            <a:r>
              <a:rPr lang="en-GB" sz="1600" dirty="0"/>
              <a:t>Play lots of sound and listening games with your child. </a:t>
            </a:r>
          </a:p>
          <a:p>
            <a:pPr lvl="0" fontAlgn="base"/>
            <a:r>
              <a:rPr lang="en-GB" sz="1600" dirty="0"/>
              <a:t>Encourage and praise – get them to have a ‘good go’. </a:t>
            </a:r>
          </a:p>
          <a:p>
            <a:pPr lvl="0" fontAlgn="base"/>
            <a:r>
              <a:rPr lang="en-GB" sz="1600" dirty="0"/>
              <a:t>If your child is struggling to decode a word, encourage them </a:t>
            </a:r>
            <a:r>
              <a:rPr lang="en-GB" sz="1600" dirty="0" smtClean="0"/>
              <a:t>to draw the sound buttons underneath then </a:t>
            </a:r>
            <a:r>
              <a:rPr lang="en-GB" sz="1600" dirty="0"/>
              <a:t>say each sound in the word from left to right. Then blend the sounds by pointing to each one. </a:t>
            </a:r>
          </a:p>
          <a:p>
            <a:pPr lvl="0" fontAlgn="base"/>
            <a:r>
              <a:rPr lang="en-GB" sz="1600" dirty="0"/>
              <a:t>Discuss the meaning of </a:t>
            </a:r>
            <a:r>
              <a:rPr lang="en-GB" sz="1600" dirty="0" smtClean="0"/>
              <a:t>real words </a:t>
            </a:r>
            <a:r>
              <a:rPr lang="en-GB" sz="1600" dirty="0"/>
              <a:t>if your child does not know what they have read.</a:t>
            </a:r>
          </a:p>
          <a:p>
            <a:pPr lvl="0" fontAlgn="base"/>
            <a:r>
              <a:rPr lang="en-GB" sz="1600" dirty="0"/>
              <a:t>Model a love of reading and enjoyment of stories!</a:t>
            </a:r>
          </a:p>
          <a:p>
            <a:pPr lvl="0" fontAlgn="base"/>
            <a:r>
              <a:rPr lang="en-GB" sz="1600" dirty="0"/>
              <a:t>Ask questions about the books they are reading. </a:t>
            </a:r>
          </a:p>
          <a:p>
            <a:pPr lvl="0" fontAlgn="base"/>
            <a:r>
              <a:rPr lang="en-GB" sz="1600" dirty="0"/>
              <a:t>Re-read words and sentences to improve fluency and ensure they understand what they are reading. </a:t>
            </a:r>
          </a:p>
        </p:txBody>
      </p:sp>
      <p:pic>
        <p:nvPicPr>
          <p:cNvPr id="4" name="Picture 3"/>
          <p:cNvPicPr/>
          <p:nvPr/>
        </p:nvPicPr>
        <p:blipFill>
          <a:blip r:embed="rId4"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Object 5"/>
          <p:cNvGraphicFramePr>
            <a:graphicFrameLocks noChangeAspect="1"/>
          </p:cNvGraphicFramePr>
          <p:nvPr>
            <p:extLst>
              <p:ext uri="{D42A27DB-BD31-4B8C-83A1-F6EECF244321}">
                <p14:modId xmlns:p14="http://schemas.microsoft.com/office/powerpoint/2010/main" val="1993906859"/>
              </p:ext>
            </p:extLst>
          </p:nvPr>
        </p:nvGraphicFramePr>
        <p:xfrm>
          <a:off x="7285008" y="177448"/>
          <a:ext cx="1679480" cy="1220119"/>
        </p:xfrm>
        <a:graphic>
          <a:graphicData uri="http://schemas.openxmlformats.org/presentationml/2006/ole">
            <mc:AlternateContent xmlns:mc="http://schemas.openxmlformats.org/markup-compatibility/2006">
              <mc:Choice xmlns:v="urn:schemas-microsoft-com:vml" Requires="v">
                <p:oleObj spid="_x0000_s1060" name="Bitmap Image" r:id="rId6" imgW="7028571" imgH="5106113" progId="Paint.Picture">
                  <p:embed/>
                </p:oleObj>
              </mc:Choice>
              <mc:Fallback>
                <p:oleObj name="Bitmap Image" r:id="rId6" imgW="7028571" imgH="5106113" progId="Paint.Picture">
                  <p:embed/>
                  <p:pic>
                    <p:nvPicPr>
                      <p:cNvPr id="13317"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85008" y="177448"/>
                        <a:ext cx="1679480" cy="1220119"/>
                      </a:xfrm>
                      <a:prstGeom prst="rect">
                        <a:avLst/>
                      </a:prstGeom>
                      <a:noFill/>
                      <a:ln>
                        <a:noFill/>
                      </a:ln>
                      <a:effectLst/>
                    </p:spPr>
                  </p:pic>
                </p:oleObj>
              </mc:Fallback>
            </mc:AlternateContent>
          </a:graphicData>
        </a:graphic>
      </p:graphicFrame>
      <p:pic>
        <p:nvPicPr>
          <p:cNvPr id="1030" name="Picture 6" descr="Paperback Fiction - A Year of Books Subscription - Foyles | Foyles Bookstor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120802" y="2132856"/>
            <a:ext cx="1878814"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5010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Preparation</a:t>
            </a:r>
          </a:p>
        </p:txBody>
      </p:sp>
      <p:sp>
        <p:nvSpPr>
          <p:cNvPr id="6" name="Content Placeholder 5"/>
          <p:cNvSpPr>
            <a:spLocks noGrp="1"/>
          </p:cNvSpPr>
          <p:nvPr>
            <p:ph idx="1"/>
          </p:nvPr>
        </p:nvSpPr>
        <p:spPr>
          <a:xfrm>
            <a:off x="423271" y="1514828"/>
            <a:ext cx="8385265" cy="3858388"/>
          </a:xfrm>
        </p:spPr>
        <p:txBody>
          <a:bodyPr>
            <a:noAutofit/>
          </a:bodyPr>
          <a:lstStyle/>
          <a:p>
            <a:pPr marL="0" indent="0" fontAlgn="base">
              <a:buNone/>
            </a:pPr>
            <a:r>
              <a:rPr lang="en-GB" sz="1800" dirty="0"/>
              <a:t>In your child’s reading diary last week, you should hopefully have noticed the attached sticker. On a phone or iPad, open the camera and scan the following bar code. This will then take you to a webpage with pre-generated practice words, presented in the style of the check. We have more of these </a:t>
            </a:r>
            <a:r>
              <a:rPr lang="en-GB" sz="1800" dirty="0" smtClean="0"/>
              <a:t>stickers </a:t>
            </a:r>
            <a:r>
              <a:rPr lang="en-GB" sz="1800" dirty="0"/>
              <a:t>to go out prior to half term!</a:t>
            </a:r>
          </a:p>
          <a:p>
            <a:pPr marL="0" indent="0" fontAlgn="base">
              <a:buNone/>
            </a:pPr>
            <a:endParaRPr lang="en-GB" sz="1600" dirty="0"/>
          </a:p>
          <a:p>
            <a:pPr marL="0" indent="0" fontAlgn="base">
              <a:buNone/>
            </a:pPr>
            <a:endParaRPr lang="en-GB" sz="1600" dirty="0"/>
          </a:p>
          <a:p>
            <a:pPr marL="0" indent="0" fontAlgn="base">
              <a:buNone/>
            </a:pPr>
            <a:endParaRPr lang="en-GB" sz="1600" dirty="0"/>
          </a:p>
          <a:p>
            <a:pPr marL="0" indent="0" fontAlgn="base">
              <a:buNone/>
            </a:pPr>
            <a:endParaRPr lang="en-GB" sz="1600" dirty="0"/>
          </a:p>
          <a:p>
            <a:pPr marL="0" indent="0" fontAlgn="base">
              <a:buNone/>
            </a:pPr>
            <a:endParaRPr lang="en-GB" sz="1600"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a:stretch>
            <a:fillRect/>
          </a:stretch>
        </p:blipFill>
        <p:spPr>
          <a:xfrm>
            <a:off x="159836" y="2952128"/>
            <a:ext cx="8648700" cy="2514600"/>
          </a:xfrm>
          <a:prstGeom prst="rect">
            <a:avLst/>
          </a:prstGeom>
        </p:spPr>
      </p:pic>
      <p:pic>
        <p:nvPicPr>
          <p:cNvPr id="7" name="Picture 6">
            <a:extLst>
              <a:ext uri="{FF2B5EF4-FFF2-40B4-BE49-F238E27FC236}">
                <a16:creationId xmlns:a16="http://schemas.microsoft.com/office/drawing/2014/main" id="{FABCE7DC-90BB-407D-B73D-0701708F3458}"/>
              </a:ext>
            </a:extLst>
          </p:cNvPr>
          <p:cNvPicPr/>
          <p:nvPr/>
        </p:nvPicPr>
        <p:blipFill rotWithShape="1">
          <a:blip r:embed="rId6">
            <a:extLst>
              <a:ext uri="{28A0092B-C50C-407E-A947-70E740481C1C}">
                <a14:useLocalDpi xmlns:a14="http://schemas.microsoft.com/office/drawing/2010/main" val="0"/>
              </a:ext>
            </a:extLst>
          </a:blip>
          <a:srcRect l="4167" t="16044" r="8333"/>
          <a:stretch/>
        </p:blipFill>
        <p:spPr>
          <a:xfrm>
            <a:off x="5508104" y="3129764"/>
            <a:ext cx="1728192" cy="1584176"/>
          </a:xfrm>
          <a:prstGeom prst="rect">
            <a:avLst/>
          </a:prstGeom>
        </p:spPr>
      </p:pic>
    </p:spTree>
    <p:extLst>
      <p:ext uri="{BB962C8B-B14F-4D97-AF65-F5344CB8AC3E}">
        <p14:creationId xmlns:p14="http://schemas.microsoft.com/office/powerpoint/2010/main" val="2013272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Reporting to Parents</a:t>
            </a:r>
          </a:p>
        </p:txBody>
      </p:sp>
      <p:sp>
        <p:nvSpPr>
          <p:cNvPr id="6" name="Content Placeholder 5"/>
          <p:cNvSpPr>
            <a:spLocks noGrp="1"/>
          </p:cNvSpPr>
          <p:nvPr>
            <p:ph idx="1"/>
          </p:nvPr>
        </p:nvSpPr>
        <p:spPr>
          <a:xfrm>
            <a:off x="611560" y="1667457"/>
            <a:ext cx="8229600" cy="3902581"/>
          </a:xfrm>
        </p:spPr>
        <p:txBody>
          <a:bodyPr>
            <a:normAutofit fontScale="85000" lnSpcReduction="20000"/>
          </a:bodyPr>
          <a:lstStyle/>
          <a:p>
            <a:r>
              <a:rPr lang="en-GB" dirty="0"/>
              <a:t>Results from the check will be used to analyse our own performance. It also helps us to assess the support and current provision in place for the children.</a:t>
            </a:r>
          </a:p>
          <a:p>
            <a:r>
              <a:rPr lang="en-GB" dirty="0" smtClean="0"/>
              <a:t>At the end </a:t>
            </a:r>
            <a:r>
              <a:rPr lang="en-GB" dirty="0"/>
              <a:t>of the summer term </a:t>
            </a:r>
            <a:r>
              <a:rPr lang="en-GB" dirty="0" smtClean="0"/>
              <a:t>you will receive your child’s school report and confirmation of your child’s score. We </a:t>
            </a:r>
            <a:r>
              <a:rPr lang="en-GB" dirty="0"/>
              <a:t>will also confirm if the child has met the standard threshold. </a:t>
            </a:r>
            <a:endParaRPr lang="en-GB" dirty="0" smtClean="0"/>
          </a:p>
          <a:p>
            <a:r>
              <a:rPr lang="en-GB" dirty="0" smtClean="0"/>
              <a:t>Children </a:t>
            </a:r>
            <a:r>
              <a:rPr lang="en-GB" dirty="0"/>
              <a:t>who do not achieve the expected level will have support put in place and retake the test when they are in Year 2.</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7842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7"/>
            <a:ext cx="8075240" cy="2238874"/>
          </a:xfrm>
        </p:spPr>
        <p:txBody>
          <a:bodyPr>
            <a:normAutofit fontScale="90000"/>
          </a:bodyPr>
          <a:lstStyle/>
          <a:p>
            <a:r>
              <a:rPr lang="en-GB" b="1" dirty="0"/>
              <a:t>Questions</a:t>
            </a:r>
            <a:br>
              <a:rPr lang="en-GB" b="1" dirty="0"/>
            </a:br>
            <a:r>
              <a:rPr lang="en-GB" b="1" dirty="0"/>
              <a:t/>
            </a:r>
            <a:br>
              <a:rPr lang="en-GB" b="1" dirty="0"/>
            </a:br>
            <a:r>
              <a:rPr lang="en-GB" dirty="0"/>
              <a:t>If you have any questions</a:t>
            </a:r>
            <a:r>
              <a:rPr lang="en-GB" dirty="0" smtClean="0"/>
              <a:t>, please email Miss Pull at </a:t>
            </a:r>
            <a:br>
              <a:rPr lang="en-GB" dirty="0" smtClean="0"/>
            </a:br>
            <a:r>
              <a:rPr lang="en-GB" dirty="0" smtClean="0">
                <a:hlinkClick r:id="rId3"/>
              </a:rPr>
              <a:t>info@Langshott.surrey.sch.uk</a:t>
            </a:r>
            <a:r>
              <a:rPr lang="en-GB" dirty="0" smtClean="0"/>
              <a:t>  </a:t>
            </a:r>
            <a:endParaRPr lang="en-GB" dirty="0"/>
          </a:p>
        </p:txBody>
      </p:sp>
      <p:pic>
        <p:nvPicPr>
          <p:cNvPr id="4" name="Picture 3"/>
          <p:cNvPicPr/>
          <p:nvPr/>
        </p:nvPicPr>
        <p:blipFill>
          <a:blip r:embed="rId4" cstate="print">
            <a:extLst>
              <a:ext uri="{28A0092B-C50C-407E-A947-70E740481C1C}">
                <a14:useLocalDpi xmlns:a14="http://schemas.microsoft.com/office/drawing/2010/main" val="0"/>
              </a:ext>
            </a:extLst>
          </a:blip>
          <a:stretch>
            <a:fillRect/>
          </a:stretch>
        </p:blipFill>
        <p:spPr bwMode="auto">
          <a:xfrm>
            <a:off x="179512" y="188640"/>
            <a:ext cx="1080120" cy="1080120"/>
          </a:xfrm>
          <a:prstGeom prst="rect">
            <a:avLst/>
          </a:prstGeom>
          <a:noFill/>
        </p:spPr>
      </p:pic>
      <p:pic>
        <p:nvPicPr>
          <p:cNvPr id="1026" name="Picture 2" descr="E:\Langshott\Letterheads and Logos\langshott footer.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6"/>
          <a:stretch>
            <a:fillRect/>
          </a:stretch>
        </p:blipFill>
        <p:spPr>
          <a:xfrm>
            <a:off x="1771677" y="2841907"/>
            <a:ext cx="5104579" cy="3379231"/>
          </a:xfrm>
          <a:prstGeom prst="rect">
            <a:avLst/>
          </a:prstGeom>
        </p:spPr>
      </p:pic>
    </p:spTree>
    <p:extLst>
      <p:ext uri="{BB962C8B-B14F-4D97-AF65-F5344CB8AC3E}">
        <p14:creationId xmlns:p14="http://schemas.microsoft.com/office/powerpoint/2010/main" val="42315843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1416</TotalTime>
  <Words>653</Words>
  <Application>Microsoft Office PowerPoint</Application>
  <PresentationFormat>On-screen Show (4:3)</PresentationFormat>
  <Paragraphs>55</Paragraphs>
  <Slides>9</Slides>
  <Notes>9</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9</vt:i4>
      </vt:variant>
    </vt:vector>
  </HeadingPairs>
  <TitlesOfParts>
    <vt:vector size="14" baseType="lpstr">
      <vt:lpstr>Arial</vt:lpstr>
      <vt:lpstr>Calibri</vt:lpstr>
      <vt:lpstr>Comic Sans MS</vt:lpstr>
      <vt:lpstr>Office Theme</vt:lpstr>
      <vt:lpstr>Bitmap Image</vt:lpstr>
      <vt:lpstr>Welcome </vt:lpstr>
      <vt:lpstr>What is the Phonics Screening Check?</vt:lpstr>
      <vt:lpstr>What will children be expected to do?</vt:lpstr>
      <vt:lpstr>Examples</vt:lpstr>
      <vt:lpstr>Arrangements </vt:lpstr>
      <vt:lpstr>Preparation</vt:lpstr>
      <vt:lpstr>Preparation</vt:lpstr>
      <vt:lpstr>Reporting to Parents</vt:lpstr>
      <vt:lpstr>Questions  If you have any questions, please email Miss Pull at  info@Langshott.surrey.sch.uk  </vt:lpstr>
    </vt:vector>
  </TitlesOfParts>
  <Company>Furzefield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Hello Key Stage 2</dc:title>
  <dc:creator>Nina Booker</dc:creator>
  <cp:lastModifiedBy>Helen Pull</cp:lastModifiedBy>
  <cp:revision>112</cp:revision>
  <cp:lastPrinted>2022-04-21T09:25:29Z</cp:lastPrinted>
  <dcterms:created xsi:type="dcterms:W3CDTF">2016-09-10T12:54:39Z</dcterms:created>
  <dcterms:modified xsi:type="dcterms:W3CDTF">2024-05-07T15:38:53Z</dcterms:modified>
</cp:coreProperties>
</file>