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comment1.xml" ContentType="application/vnd.openxmlformats-officedocument.presentationml.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09" r:id="rId2"/>
    <p:sldId id="350" r:id="rId3"/>
    <p:sldId id="346" r:id="rId4"/>
    <p:sldId id="310" r:id="rId5"/>
    <p:sldId id="355" r:id="rId6"/>
    <p:sldId id="312" r:id="rId7"/>
    <p:sldId id="349" r:id="rId8"/>
    <p:sldId id="360" r:id="rId9"/>
    <p:sldId id="361" r:id="rId10"/>
    <p:sldId id="348" r:id="rId11"/>
    <p:sldId id="351" r:id="rId12"/>
    <p:sldId id="367" r:id="rId13"/>
    <p:sldId id="366" r:id="rId14"/>
    <p:sldId id="368" r:id="rId15"/>
    <p:sldId id="352" r:id="rId16"/>
    <p:sldId id="353" r:id="rId17"/>
    <p:sldId id="357" r:id="rId18"/>
    <p:sldId id="363" r:id="rId19"/>
    <p:sldId id="364" r:id="rId20"/>
    <p:sldId id="365" r:id="rId21"/>
    <p:sldId id="358" r:id="rId22"/>
    <p:sldId id="362" r:id="rId23"/>
    <p:sldId id="296"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obhan Buchan" initials="SB" lastIdx="1" clrIdx="0">
    <p:extLst>
      <p:ext uri="{19B8F6BF-5375-455C-9EA6-DF929625EA0E}">
        <p15:presenceInfo xmlns:p15="http://schemas.microsoft.com/office/powerpoint/2012/main" userId="S-1-5-21-3597906645-3451828404-320769752-37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65" autoAdjust="0"/>
    <p:restoredTop sz="64715" autoAdjust="0"/>
  </p:normalViewPr>
  <p:slideViewPr>
    <p:cSldViewPr>
      <p:cViewPr varScale="1">
        <p:scale>
          <a:sx n="85" d="100"/>
          <a:sy n="85" d="100"/>
        </p:scale>
        <p:origin x="1387" y="53"/>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5-10-16T12:13:35.445"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B507E37-6287-4C5E-87D9-6C914F4AA803}" type="datetimeFigureOut">
              <a:rPr lang="en-US" smtClean="0"/>
              <a:t>9/8/2026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1682363-2B08-45C0-AC99-89CF6B255537}" type="slidenum">
              <a:rPr lang="en-US" smtClean="0"/>
              <a:t>‹#›</a:t>
            </a:fld>
            <a:endParaRPr lang="en-US"/>
          </a:p>
        </p:txBody>
      </p:sp>
    </p:spTree>
    <p:extLst>
      <p:ext uri="{BB962C8B-B14F-4D97-AF65-F5344CB8AC3E}">
        <p14:creationId xmlns:p14="http://schemas.microsoft.com/office/powerpoint/2010/main" val="150588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1</a:t>
            </a:fld>
            <a:endParaRPr lang="en-US"/>
          </a:p>
        </p:txBody>
      </p:sp>
    </p:spTree>
    <p:extLst>
      <p:ext uri="{BB962C8B-B14F-4D97-AF65-F5344CB8AC3E}">
        <p14:creationId xmlns:p14="http://schemas.microsoft.com/office/powerpoint/2010/main" val="11395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a:t>
            </a:fld>
            <a:endParaRPr lang="en-US"/>
          </a:p>
        </p:txBody>
      </p:sp>
    </p:spTree>
    <p:extLst>
      <p:ext uri="{BB962C8B-B14F-4D97-AF65-F5344CB8AC3E}">
        <p14:creationId xmlns:p14="http://schemas.microsoft.com/office/powerpoint/2010/main" val="241842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3</a:t>
            </a:fld>
            <a:endParaRPr lang="en-US"/>
          </a:p>
        </p:txBody>
      </p:sp>
    </p:spTree>
    <p:extLst>
      <p:ext uri="{BB962C8B-B14F-4D97-AF65-F5344CB8AC3E}">
        <p14:creationId xmlns:p14="http://schemas.microsoft.com/office/powerpoint/2010/main" val="2276211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4</a:t>
            </a:fld>
            <a:endParaRPr lang="en-US"/>
          </a:p>
        </p:txBody>
      </p:sp>
    </p:spTree>
    <p:extLst>
      <p:ext uri="{BB962C8B-B14F-4D97-AF65-F5344CB8AC3E}">
        <p14:creationId xmlns:p14="http://schemas.microsoft.com/office/powerpoint/2010/main" val="328469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5</a:t>
            </a:fld>
            <a:endParaRPr lang="en-US"/>
          </a:p>
        </p:txBody>
      </p:sp>
    </p:spTree>
    <p:extLst>
      <p:ext uri="{BB962C8B-B14F-4D97-AF65-F5344CB8AC3E}">
        <p14:creationId xmlns:p14="http://schemas.microsoft.com/office/powerpoint/2010/main" val="4264728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6</a:t>
            </a:fld>
            <a:endParaRPr lang="en-US"/>
          </a:p>
        </p:txBody>
      </p:sp>
    </p:spTree>
    <p:extLst>
      <p:ext uri="{BB962C8B-B14F-4D97-AF65-F5344CB8AC3E}">
        <p14:creationId xmlns:p14="http://schemas.microsoft.com/office/powerpoint/2010/main" val="735113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7</a:t>
            </a:fld>
            <a:endParaRPr lang="en-US"/>
          </a:p>
        </p:txBody>
      </p:sp>
    </p:spTree>
    <p:extLst>
      <p:ext uri="{BB962C8B-B14F-4D97-AF65-F5344CB8AC3E}">
        <p14:creationId xmlns:p14="http://schemas.microsoft.com/office/powerpoint/2010/main" val="439581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8</a:t>
            </a:fld>
            <a:endParaRPr lang="en-US"/>
          </a:p>
        </p:txBody>
      </p:sp>
    </p:spTree>
    <p:extLst>
      <p:ext uri="{BB962C8B-B14F-4D97-AF65-F5344CB8AC3E}">
        <p14:creationId xmlns:p14="http://schemas.microsoft.com/office/powerpoint/2010/main" val="845580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9</a:t>
            </a:fld>
            <a:endParaRPr lang="en-US"/>
          </a:p>
        </p:txBody>
      </p:sp>
    </p:spTree>
    <p:extLst>
      <p:ext uri="{BB962C8B-B14F-4D97-AF65-F5344CB8AC3E}">
        <p14:creationId xmlns:p14="http://schemas.microsoft.com/office/powerpoint/2010/main" val="1969815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10</a:t>
            </a:fld>
            <a:endParaRPr lang="en-US"/>
          </a:p>
        </p:txBody>
      </p:sp>
    </p:spTree>
    <p:extLst>
      <p:ext uri="{BB962C8B-B14F-4D97-AF65-F5344CB8AC3E}">
        <p14:creationId xmlns:p14="http://schemas.microsoft.com/office/powerpoint/2010/main" val="1587525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11</a:t>
            </a:fld>
            <a:endParaRPr lang="en-US"/>
          </a:p>
        </p:txBody>
      </p:sp>
    </p:spTree>
    <p:extLst>
      <p:ext uri="{BB962C8B-B14F-4D97-AF65-F5344CB8AC3E}">
        <p14:creationId xmlns:p14="http://schemas.microsoft.com/office/powerpoint/2010/main" val="2088830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12</a:t>
            </a:fld>
            <a:endParaRPr lang="en-US"/>
          </a:p>
        </p:txBody>
      </p:sp>
    </p:spTree>
    <p:extLst>
      <p:ext uri="{BB962C8B-B14F-4D97-AF65-F5344CB8AC3E}">
        <p14:creationId xmlns:p14="http://schemas.microsoft.com/office/powerpoint/2010/main" val="2915556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13</a:t>
            </a:fld>
            <a:endParaRPr lang="en-US"/>
          </a:p>
        </p:txBody>
      </p:sp>
    </p:spTree>
    <p:extLst>
      <p:ext uri="{BB962C8B-B14F-4D97-AF65-F5344CB8AC3E}">
        <p14:creationId xmlns:p14="http://schemas.microsoft.com/office/powerpoint/2010/main" val="1152230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14</a:t>
            </a:fld>
            <a:endParaRPr lang="en-US"/>
          </a:p>
        </p:txBody>
      </p:sp>
    </p:spTree>
    <p:extLst>
      <p:ext uri="{BB962C8B-B14F-4D97-AF65-F5344CB8AC3E}">
        <p14:creationId xmlns:p14="http://schemas.microsoft.com/office/powerpoint/2010/main" val="202366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15</a:t>
            </a:fld>
            <a:endParaRPr lang="en-US"/>
          </a:p>
        </p:txBody>
      </p:sp>
    </p:spTree>
    <p:extLst>
      <p:ext uri="{BB962C8B-B14F-4D97-AF65-F5344CB8AC3E}">
        <p14:creationId xmlns:p14="http://schemas.microsoft.com/office/powerpoint/2010/main" val="3237276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16</a:t>
            </a:fld>
            <a:endParaRPr lang="en-US"/>
          </a:p>
        </p:txBody>
      </p:sp>
    </p:spTree>
    <p:extLst>
      <p:ext uri="{BB962C8B-B14F-4D97-AF65-F5344CB8AC3E}">
        <p14:creationId xmlns:p14="http://schemas.microsoft.com/office/powerpoint/2010/main" val="821168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17</a:t>
            </a:fld>
            <a:endParaRPr lang="en-US"/>
          </a:p>
        </p:txBody>
      </p:sp>
    </p:spTree>
    <p:extLst>
      <p:ext uri="{BB962C8B-B14F-4D97-AF65-F5344CB8AC3E}">
        <p14:creationId xmlns:p14="http://schemas.microsoft.com/office/powerpoint/2010/main" val="3128918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18</a:t>
            </a:fld>
            <a:endParaRPr lang="en-US"/>
          </a:p>
        </p:txBody>
      </p:sp>
    </p:spTree>
    <p:extLst>
      <p:ext uri="{BB962C8B-B14F-4D97-AF65-F5344CB8AC3E}">
        <p14:creationId xmlns:p14="http://schemas.microsoft.com/office/powerpoint/2010/main" val="32901766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19</a:t>
            </a:fld>
            <a:endParaRPr lang="en-US"/>
          </a:p>
        </p:txBody>
      </p:sp>
    </p:spTree>
    <p:extLst>
      <p:ext uri="{BB962C8B-B14F-4D97-AF65-F5344CB8AC3E}">
        <p14:creationId xmlns:p14="http://schemas.microsoft.com/office/powerpoint/2010/main" val="6403104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20</a:t>
            </a:fld>
            <a:endParaRPr lang="en-US"/>
          </a:p>
        </p:txBody>
      </p:sp>
    </p:spTree>
    <p:extLst>
      <p:ext uri="{BB962C8B-B14F-4D97-AF65-F5344CB8AC3E}">
        <p14:creationId xmlns:p14="http://schemas.microsoft.com/office/powerpoint/2010/main" val="21899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21</a:t>
            </a:fld>
            <a:endParaRPr lang="en-US"/>
          </a:p>
        </p:txBody>
      </p:sp>
    </p:spTree>
    <p:extLst>
      <p:ext uri="{BB962C8B-B14F-4D97-AF65-F5344CB8AC3E}">
        <p14:creationId xmlns:p14="http://schemas.microsoft.com/office/powerpoint/2010/main" val="1006642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22</a:t>
            </a:fld>
            <a:endParaRPr lang="en-US"/>
          </a:p>
        </p:txBody>
      </p:sp>
    </p:spTree>
    <p:extLst>
      <p:ext uri="{BB962C8B-B14F-4D97-AF65-F5344CB8AC3E}">
        <p14:creationId xmlns:p14="http://schemas.microsoft.com/office/powerpoint/2010/main" val="6139975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23</a:t>
            </a:fld>
            <a:endParaRPr lang="en-US"/>
          </a:p>
        </p:txBody>
      </p:sp>
    </p:spTree>
    <p:extLst>
      <p:ext uri="{BB962C8B-B14F-4D97-AF65-F5344CB8AC3E}">
        <p14:creationId xmlns:p14="http://schemas.microsoft.com/office/powerpoint/2010/main" val="1356835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292540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94998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D73D5E-354B-415D-8287-44A22F7E2CA8}"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72336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D73D5E-354B-415D-8287-44A22F7E2CA8}"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3009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D73D5E-354B-415D-8287-44A22F7E2CA8}"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20550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D73D5E-354B-415D-8287-44A22F7E2CA8}"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68487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73D5E-354B-415D-8287-44A22F7E2CA8}"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52952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130236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823880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8663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2434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73D5E-354B-415D-8287-44A22F7E2CA8}" type="datetimeFigureOut">
              <a:rPr lang="en-GB" smtClean="0"/>
              <a:t>08/09/2026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5F01F-EEBE-48CA-8641-6BA32CFEA13F}" type="slidenum">
              <a:rPr lang="en-GB" smtClean="0"/>
              <a:t>‹#›</a:t>
            </a:fld>
            <a:endParaRPr lang="en-GB"/>
          </a:p>
        </p:txBody>
      </p:sp>
    </p:spTree>
    <p:extLst>
      <p:ext uri="{BB962C8B-B14F-4D97-AF65-F5344CB8AC3E}">
        <p14:creationId xmlns:p14="http://schemas.microsoft.com/office/powerpoint/2010/main" val="336405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6.pn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hyperlink" Target="https://www.langshott-surrey.co.uk/page/?title=Timetables&amp;pid=317"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jpe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jpe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jpeg"/><Relationship Id="rId7"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jpeg"/><Relationship Id="rId9" Type="http://schemas.openxmlformats.org/officeDocument/2006/relationships/image" Target="../media/image25.jpe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jpeg"/><Relationship Id="rId7"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jpeg"/><Relationship Id="rId9"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jpeg"/><Relationship Id="rId7"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jpeg"/><Relationship Id="rId9"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jpeg"/><Relationship Id="rId7"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45.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comments" Target="../comments/comment1.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jpeg"/><Relationship Id="rId7" Type="http://schemas.openxmlformats.org/officeDocument/2006/relationships/image" Target="../media/image5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657466" y="3367957"/>
            <a:ext cx="8229600" cy="1143000"/>
          </a:xfrm>
        </p:spPr>
        <p:txBody>
          <a:bodyPr/>
          <a:lstStyle/>
          <a:p>
            <a:r>
              <a:rPr lang="en-GB" b="1" dirty="0"/>
              <a:t>Jade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76006"/>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A362C07-E7EA-41E3-881E-2DF4B89753D5}"/>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2" name="Picture 2" descr="Nephrite Jade Gemstone Information - GemSelect">
            <a:extLst>
              <a:ext uri="{FF2B5EF4-FFF2-40B4-BE49-F238E27FC236}">
                <a16:creationId xmlns:a16="http://schemas.microsoft.com/office/drawing/2014/main" id="{51BCA015-E3E9-4245-80E0-C21852F03AB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1064" y="1639270"/>
            <a:ext cx="1368152" cy="17834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RVGEM Natural Peridot Stone 12.00 Carat Certified Unheated Untreatet  Natural Peridot Loose Gemstone for Men and Women By Lab - Certified, Loose  ...">
            <a:extLst>
              <a:ext uri="{FF2B5EF4-FFF2-40B4-BE49-F238E27FC236}">
                <a16:creationId xmlns:a16="http://schemas.microsoft.com/office/drawing/2014/main" id="{F9AE2147-8DCB-46A9-8244-E56EA674E8E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2062" y="1751926"/>
            <a:ext cx="1378421" cy="167081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4">
            <a:extLst>
              <a:ext uri="{FF2B5EF4-FFF2-40B4-BE49-F238E27FC236}">
                <a16:creationId xmlns:a16="http://schemas.microsoft.com/office/drawing/2014/main" id="{7BAECEDC-08DA-450F-ABCD-D069116FDD46}"/>
              </a:ext>
            </a:extLst>
          </p:cNvPr>
          <p:cNvSpPr txBox="1">
            <a:spLocks/>
          </p:cNvSpPr>
          <p:nvPr/>
        </p:nvSpPr>
        <p:spPr>
          <a:xfrm>
            <a:off x="457200" y="43252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Welcome </a:t>
            </a:r>
          </a:p>
        </p:txBody>
      </p:sp>
      <p:sp>
        <p:nvSpPr>
          <p:cNvPr id="9" name="Title 4">
            <a:extLst>
              <a:ext uri="{FF2B5EF4-FFF2-40B4-BE49-F238E27FC236}">
                <a16:creationId xmlns:a16="http://schemas.microsoft.com/office/drawing/2014/main" id="{D031AECB-7228-41BD-AA05-147C884C13B0}"/>
              </a:ext>
            </a:extLst>
          </p:cNvPr>
          <p:cNvSpPr txBox="1">
            <a:spLocks/>
          </p:cNvSpPr>
          <p:nvPr/>
        </p:nvSpPr>
        <p:spPr>
          <a:xfrm>
            <a:off x="2154522" y="335154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Peridot </a:t>
            </a:r>
          </a:p>
        </p:txBody>
      </p:sp>
    </p:spTree>
    <p:extLst>
      <p:ext uri="{BB962C8B-B14F-4D97-AF65-F5344CB8AC3E}">
        <p14:creationId xmlns:p14="http://schemas.microsoft.com/office/powerpoint/2010/main" val="2243173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Aims</a:t>
            </a:r>
          </a:p>
        </p:txBody>
      </p:sp>
      <p:sp>
        <p:nvSpPr>
          <p:cNvPr id="6" name="Content Placeholder 5"/>
          <p:cNvSpPr>
            <a:spLocks noGrp="1"/>
          </p:cNvSpPr>
          <p:nvPr>
            <p:ph idx="1"/>
          </p:nvPr>
        </p:nvSpPr>
        <p:spPr>
          <a:xfrm>
            <a:off x="466873" y="1628800"/>
            <a:ext cx="8229600" cy="3556992"/>
          </a:xfrm>
        </p:spPr>
        <p:txBody>
          <a:bodyPr>
            <a:normAutofit fontScale="70000" lnSpcReduction="20000"/>
          </a:bodyPr>
          <a:lstStyle/>
          <a:p>
            <a:pPr>
              <a:buFontTx/>
              <a:buChar char="-"/>
            </a:pPr>
            <a:r>
              <a:rPr lang="en-GB" dirty="0"/>
              <a:t>To give details of the Year 5 curriculum.</a:t>
            </a:r>
          </a:p>
          <a:p>
            <a:pPr marL="0" indent="0">
              <a:buNone/>
            </a:pPr>
            <a:endParaRPr lang="en-GB" dirty="0"/>
          </a:p>
          <a:p>
            <a:pPr>
              <a:buFontTx/>
              <a:buChar char="-"/>
            </a:pPr>
            <a:r>
              <a:rPr lang="en-GB" dirty="0"/>
              <a:t>To give details of exciting Year 5 events, such as: </a:t>
            </a:r>
          </a:p>
          <a:p>
            <a:pPr>
              <a:buFontTx/>
              <a:buChar char="-"/>
            </a:pPr>
            <a:r>
              <a:rPr lang="en-GB" dirty="0"/>
              <a:t>VR Space experience</a:t>
            </a:r>
          </a:p>
          <a:p>
            <a:pPr>
              <a:buFontTx/>
              <a:buChar char="-"/>
            </a:pPr>
            <a:r>
              <a:rPr lang="en-GB" dirty="0"/>
              <a:t>Pantomime </a:t>
            </a:r>
          </a:p>
          <a:p>
            <a:pPr>
              <a:buFontTx/>
              <a:buChar char="-"/>
            </a:pPr>
            <a:r>
              <a:rPr lang="en-GB" dirty="0"/>
              <a:t>Viking and Anglo Saxon day </a:t>
            </a:r>
          </a:p>
          <a:p>
            <a:pPr>
              <a:buFontTx/>
              <a:buChar char="-"/>
            </a:pPr>
            <a:r>
              <a:rPr lang="en-GB" dirty="0"/>
              <a:t>Easter experience</a:t>
            </a:r>
          </a:p>
          <a:p>
            <a:pPr>
              <a:buFontTx/>
              <a:buChar char="-"/>
            </a:pPr>
            <a:r>
              <a:rPr lang="en-GB" dirty="0"/>
              <a:t>Maya day </a:t>
            </a:r>
          </a:p>
          <a:p>
            <a:pPr>
              <a:buFontTx/>
              <a:buChar char="-"/>
            </a:pPr>
            <a:r>
              <a:rPr lang="en-GB" dirty="0"/>
              <a:t>Mercers Lake </a:t>
            </a:r>
          </a:p>
          <a:p>
            <a:pPr>
              <a:buFontTx/>
              <a:buChar char="-"/>
            </a:pPr>
            <a:r>
              <a:rPr lang="en-GB" dirty="0"/>
              <a:t>Sports Day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894A2B7-1CB6-4935-A9BD-FC8A89324C53}"/>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1459411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15165"/>
            <a:ext cx="8229600" cy="853213"/>
          </a:xfrm>
        </p:spPr>
        <p:txBody>
          <a:bodyPr>
            <a:normAutofit/>
          </a:bodyPr>
          <a:lstStyle/>
          <a:p>
            <a:r>
              <a:rPr lang="en-GB" b="1" dirty="0">
                <a:cs typeface="Arial" charset="0"/>
              </a:rPr>
              <a:t>Year 5 staff </a:t>
            </a:r>
            <a:endParaRPr lang="en-GB" b="1" dirty="0"/>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8D6EDE3B-49FE-4390-A786-89E97B8149E6}"/>
              </a:ext>
            </a:extLst>
          </p:cNvPr>
          <p:cNvSpPr txBox="1"/>
          <p:nvPr/>
        </p:nvSpPr>
        <p:spPr>
          <a:xfrm>
            <a:off x="931096" y="5291683"/>
            <a:ext cx="7787208" cy="369332"/>
          </a:xfrm>
          <a:prstGeom prst="rect">
            <a:avLst/>
          </a:prstGeom>
          <a:noFill/>
        </p:spPr>
        <p:txBody>
          <a:bodyPr wrap="square" rtlCol="0">
            <a:spAutoFit/>
          </a:bodyPr>
          <a:lstStyle/>
          <a:p>
            <a:r>
              <a:rPr lang="en-GB" dirty="0"/>
              <a:t>Mrs Nagpal                          Miss Coles-Chalmers                     Mrs Ellis </a:t>
            </a:r>
          </a:p>
        </p:txBody>
      </p:sp>
      <p:pic>
        <p:nvPicPr>
          <p:cNvPr id="10" name="Picture 9">
            <a:extLst>
              <a:ext uri="{FF2B5EF4-FFF2-40B4-BE49-F238E27FC236}">
                <a16:creationId xmlns:a16="http://schemas.microsoft.com/office/drawing/2014/main" id="{933289E2-C176-42FF-9A96-35808A4B175C}"/>
              </a:ext>
            </a:extLst>
          </p:cNvPr>
          <p:cNvPicPr>
            <a:picLocks noChangeAspect="1"/>
          </p:cNvPicPr>
          <p:nvPr/>
        </p:nvPicPr>
        <p:blipFill>
          <a:blip r:embed="rId4"/>
          <a:stretch>
            <a:fillRect/>
          </a:stretch>
        </p:blipFill>
        <p:spPr>
          <a:xfrm>
            <a:off x="3447479" y="1003945"/>
            <a:ext cx="1812916" cy="2082226"/>
          </a:xfrm>
          <a:prstGeom prst="rect">
            <a:avLst/>
          </a:prstGeom>
        </p:spPr>
      </p:pic>
      <p:pic>
        <p:nvPicPr>
          <p:cNvPr id="14" name="Picture 13">
            <a:extLst>
              <a:ext uri="{FF2B5EF4-FFF2-40B4-BE49-F238E27FC236}">
                <a16:creationId xmlns:a16="http://schemas.microsoft.com/office/drawing/2014/main" id="{9F064960-D43C-46BB-8808-7980351787F0}"/>
              </a:ext>
            </a:extLst>
          </p:cNvPr>
          <p:cNvPicPr>
            <a:picLocks noChangeAspect="1"/>
          </p:cNvPicPr>
          <p:nvPr/>
        </p:nvPicPr>
        <p:blipFill>
          <a:blip r:embed="rId5"/>
          <a:stretch>
            <a:fillRect/>
          </a:stretch>
        </p:blipFill>
        <p:spPr>
          <a:xfrm>
            <a:off x="3600463" y="3444770"/>
            <a:ext cx="1506949" cy="1844904"/>
          </a:xfrm>
          <a:prstGeom prst="rect">
            <a:avLst/>
          </a:prstGeom>
        </p:spPr>
      </p:pic>
      <p:sp>
        <p:nvSpPr>
          <p:cNvPr id="24" name="TextBox 23">
            <a:extLst>
              <a:ext uri="{FF2B5EF4-FFF2-40B4-BE49-F238E27FC236}">
                <a16:creationId xmlns:a16="http://schemas.microsoft.com/office/drawing/2014/main" id="{D3209CA5-A707-45F7-BCBB-20C77E63BE98}"/>
              </a:ext>
            </a:extLst>
          </p:cNvPr>
          <p:cNvSpPr txBox="1"/>
          <p:nvPr/>
        </p:nvSpPr>
        <p:spPr>
          <a:xfrm>
            <a:off x="827584" y="3117496"/>
            <a:ext cx="7632848" cy="369332"/>
          </a:xfrm>
          <a:prstGeom prst="rect">
            <a:avLst/>
          </a:prstGeom>
          <a:noFill/>
        </p:spPr>
        <p:txBody>
          <a:bodyPr wrap="square" rtlCol="0">
            <a:spAutoFit/>
          </a:bodyPr>
          <a:lstStyle/>
          <a:p>
            <a:r>
              <a:rPr lang="en-GB" dirty="0"/>
              <a:t>Mrs Felstead                             Miss Buchan                             Mrs </a:t>
            </a:r>
            <a:r>
              <a:rPr lang="en-GB" dirty="0" err="1"/>
              <a:t>Shevel</a:t>
            </a:r>
            <a:r>
              <a:rPr lang="en-GB" dirty="0"/>
              <a:t> </a:t>
            </a:r>
          </a:p>
        </p:txBody>
      </p:sp>
      <p:pic>
        <p:nvPicPr>
          <p:cNvPr id="25" name="Picture 24">
            <a:extLst>
              <a:ext uri="{FF2B5EF4-FFF2-40B4-BE49-F238E27FC236}">
                <a16:creationId xmlns:a16="http://schemas.microsoft.com/office/drawing/2014/main" id="{62745295-9D90-493C-8AF4-E4D8D79663D5}"/>
              </a:ext>
            </a:extLst>
          </p:cNvPr>
          <p:cNvPicPr/>
          <p:nvPr/>
        </p:nvPicPr>
        <p:blipFill>
          <a:blip r:embed="rId6"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4" name="Picture 3">
            <a:extLst>
              <a:ext uri="{FF2B5EF4-FFF2-40B4-BE49-F238E27FC236}">
                <a16:creationId xmlns:a16="http://schemas.microsoft.com/office/drawing/2014/main" id="{5E6E06D8-D624-48CE-B514-2DECD1106E09}"/>
              </a:ext>
            </a:extLst>
          </p:cNvPr>
          <p:cNvPicPr>
            <a:picLocks noChangeAspect="1"/>
          </p:cNvPicPr>
          <p:nvPr/>
        </p:nvPicPr>
        <p:blipFill>
          <a:blip r:embed="rId7"/>
          <a:stretch>
            <a:fillRect/>
          </a:stretch>
        </p:blipFill>
        <p:spPr>
          <a:xfrm>
            <a:off x="5940152" y="1120025"/>
            <a:ext cx="1646095" cy="1981300"/>
          </a:xfrm>
          <a:prstGeom prst="rect">
            <a:avLst/>
          </a:prstGeom>
        </p:spPr>
      </p:pic>
      <p:pic>
        <p:nvPicPr>
          <p:cNvPr id="7" name="Picture 6">
            <a:extLst>
              <a:ext uri="{FF2B5EF4-FFF2-40B4-BE49-F238E27FC236}">
                <a16:creationId xmlns:a16="http://schemas.microsoft.com/office/drawing/2014/main" id="{AEBD11F5-72D7-4943-BA56-1ECB50619A5A}"/>
              </a:ext>
            </a:extLst>
          </p:cNvPr>
          <p:cNvPicPr>
            <a:picLocks noChangeAspect="1"/>
          </p:cNvPicPr>
          <p:nvPr/>
        </p:nvPicPr>
        <p:blipFill>
          <a:blip r:embed="rId8"/>
          <a:stretch>
            <a:fillRect/>
          </a:stretch>
        </p:blipFill>
        <p:spPr>
          <a:xfrm>
            <a:off x="681462" y="961253"/>
            <a:ext cx="1688457" cy="2133128"/>
          </a:xfrm>
          <a:prstGeom prst="rect">
            <a:avLst/>
          </a:prstGeom>
        </p:spPr>
      </p:pic>
      <p:pic>
        <p:nvPicPr>
          <p:cNvPr id="9" name="Picture 8">
            <a:extLst>
              <a:ext uri="{FF2B5EF4-FFF2-40B4-BE49-F238E27FC236}">
                <a16:creationId xmlns:a16="http://schemas.microsoft.com/office/drawing/2014/main" id="{F8B7235B-05ED-4875-A481-52108FA47ABC}"/>
              </a:ext>
            </a:extLst>
          </p:cNvPr>
          <p:cNvPicPr>
            <a:picLocks noChangeAspect="1"/>
          </p:cNvPicPr>
          <p:nvPr/>
        </p:nvPicPr>
        <p:blipFill>
          <a:blip r:embed="rId9"/>
          <a:stretch>
            <a:fillRect/>
          </a:stretch>
        </p:blipFill>
        <p:spPr>
          <a:xfrm>
            <a:off x="753894" y="3447727"/>
            <a:ext cx="1622340" cy="1908635"/>
          </a:xfrm>
          <a:prstGeom prst="rect">
            <a:avLst/>
          </a:prstGeom>
        </p:spPr>
      </p:pic>
      <p:pic>
        <p:nvPicPr>
          <p:cNvPr id="13" name="Picture 12">
            <a:extLst>
              <a:ext uri="{FF2B5EF4-FFF2-40B4-BE49-F238E27FC236}">
                <a16:creationId xmlns:a16="http://schemas.microsoft.com/office/drawing/2014/main" id="{4AD0C146-6999-4C58-B726-1857C5D91B79}"/>
              </a:ext>
            </a:extLst>
          </p:cNvPr>
          <p:cNvPicPr>
            <a:picLocks noChangeAspect="1"/>
          </p:cNvPicPr>
          <p:nvPr/>
        </p:nvPicPr>
        <p:blipFill>
          <a:blip r:embed="rId10"/>
          <a:stretch>
            <a:fillRect/>
          </a:stretch>
        </p:blipFill>
        <p:spPr>
          <a:xfrm>
            <a:off x="6156213" y="3447727"/>
            <a:ext cx="1563155" cy="1908635"/>
          </a:xfrm>
          <a:prstGeom prst="rect">
            <a:avLst/>
          </a:prstGeom>
        </p:spPr>
      </p:pic>
    </p:spTree>
    <p:extLst>
      <p:ext uri="{BB962C8B-B14F-4D97-AF65-F5344CB8AC3E}">
        <p14:creationId xmlns:p14="http://schemas.microsoft.com/office/powerpoint/2010/main" val="2848813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83568" y="962"/>
            <a:ext cx="8568951" cy="4853136"/>
          </a:xfrm>
        </p:spPr>
        <p:txBody>
          <a:bodyPr>
            <a:normAutofit/>
          </a:bodyPr>
          <a:lstStyle/>
          <a:p>
            <a:pPr marL="0" indent="0">
              <a:buNone/>
            </a:pPr>
            <a:r>
              <a:rPr lang="en-GB" sz="2000" dirty="0"/>
              <a:t>Link to Year 5 page of the website where you can find the weekly timetables and other useful information.</a:t>
            </a:r>
          </a:p>
          <a:p>
            <a:pPr marL="0" indent="0">
              <a:buNone/>
            </a:pPr>
            <a:r>
              <a:rPr lang="en-GB" sz="1800" dirty="0">
                <a:hlinkClick r:id="rId3"/>
              </a:rPr>
              <a:t>https://www.langshott-surrey.co.uk/page/?title=Timetables&amp;pid=317</a:t>
            </a:r>
            <a:r>
              <a:rPr lang="en-GB" sz="1800" dirty="0"/>
              <a:t> </a:t>
            </a:r>
          </a:p>
          <a:p>
            <a:pPr marL="0" indent="0">
              <a:buNone/>
            </a:pPr>
            <a:endParaRPr lang="en-GB" sz="1800" dirty="0"/>
          </a:p>
        </p:txBody>
      </p:sp>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3EFD42FA-B2BC-414F-A84B-06EC9BB2A236}"/>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33AF45BB-628C-4EB9-B993-AA8DA39EA92D}"/>
              </a:ext>
            </a:extLst>
          </p:cNvPr>
          <p:cNvPicPr>
            <a:picLocks noChangeAspect="1"/>
          </p:cNvPicPr>
          <p:nvPr/>
        </p:nvPicPr>
        <p:blipFill>
          <a:blip r:embed="rId6"/>
          <a:stretch>
            <a:fillRect/>
          </a:stretch>
        </p:blipFill>
        <p:spPr>
          <a:xfrm>
            <a:off x="1017118" y="1043448"/>
            <a:ext cx="7109764" cy="4516792"/>
          </a:xfrm>
          <a:prstGeom prst="rect">
            <a:avLst/>
          </a:prstGeom>
        </p:spPr>
      </p:pic>
    </p:spTree>
    <p:extLst>
      <p:ext uri="{BB962C8B-B14F-4D97-AF65-F5344CB8AC3E}">
        <p14:creationId xmlns:p14="http://schemas.microsoft.com/office/powerpoint/2010/main" val="3707417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095835" y="582216"/>
            <a:ext cx="2952329" cy="936104"/>
          </a:xfrm>
        </p:spPr>
        <p:txBody>
          <a:bodyPr>
            <a:normAutofit/>
          </a:bodyPr>
          <a:lstStyle/>
          <a:p>
            <a:pPr marL="0" indent="0">
              <a:buNone/>
            </a:pPr>
            <a:r>
              <a:rPr lang="en-GB" sz="3600" dirty="0"/>
              <a:t>Home learning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25DE8D4F-F939-450A-89A6-63A2A82342A0}"/>
              </a:ext>
            </a:extLst>
          </p:cNvPr>
          <p:cNvGraphicFramePr>
            <a:graphicFrameLocks noGrp="1"/>
          </p:cNvGraphicFramePr>
          <p:nvPr>
            <p:extLst>
              <p:ext uri="{D42A27DB-BD31-4B8C-83A1-F6EECF244321}">
                <p14:modId xmlns:p14="http://schemas.microsoft.com/office/powerpoint/2010/main" val="3131354871"/>
              </p:ext>
            </p:extLst>
          </p:nvPr>
        </p:nvGraphicFramePr>
        <p:xfrm>
          <a:off x="1080083" y="1628800"/>
          <a:ext cx="7398567" cy="2029105"/>
        </p:xfrm>
        <a:graphic>
          <a:graphicData uri="http://schemas.openxmlformats.org/drawingml/2006/table">
            <a:tbl>
              <a:tblPr firstRow="1" firstCol="1" bandRow="1">
                <a:tableStyleId>{5C22544A-7EE6-4342-B048-85BDC9FD1C3A}</a:tableStyleId>
              </a:tblPr>
              <a:tblGrid>
                <a:gridCol w="1853951">
                  <a:extLst>
                    <a:ext uri="{9D8B030D-6E8A-4147-A177-3AD203B41FA5}">
                      <a16:colId xmlns:a16="http://schemas.microsoft.com/office/drawing/2014/main" val="1223085623"/>
                    </a:ext>
                  </a:extLst>
                </a:gridCol>
                <a:gridCol w="5544616">
                  <a:extLst>
                    <a:ext uri="{9D8B030D-6E8A-4147-A177-3AD203B41FA5}">
                      <a16:colId xmlns:a16="http://schemas.microsoft.com/office/drawing/2014/main" val="4034142036"/>
                    </a:ext>
                  </a:extLst>
                </a:gridCol>
              </a:tblGrid>
              <a:tr h="358801">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Reading </a:t>
                      </a:r>
                    </a:p>
                  </a:txBody>
                  <a:tcPr marL="68580" marR="68580" marT="0" marB="0"/>
                </a:tc>
                <a:tc>
                  <a:txBody>
                    <a:bodyPr/>
                    <a:lstStyle/>
                    <a:p>
                      <a:pPr>
                        <a:lnSpc>
                          <a:spcPct val="115000"/>
                        </a:lnSpc>
                        <a:spcAft>
                          <a:spcPts val="1000"/>
                        </a:spcAft>
                      </a:pPr>
                      <a:r>
                        <a:rPr lang="en-GB" sz="20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Daily and recorded in planners</a:t>
                      </a:r>
                    </a:p>
                  </a:txBody>
                  <a:tcPr marL="68580" marR="68580" marT="0" marB="0">
                    <a:solidFill>
                      <a:schemeClr val="accent1">
                        <a:lumMod val="40000"/>
                        <a:lumOff val="60000"/>
                      </a:schemeClr>
                    </a:solidFill>
                  </a:tcPr>
                </a:tc>
                <a:extLst>
                  <a:ext uri="{0D108BD9-81ED-4DB2-BD59-A6C34878D82A}">
                    <a16:rowId xmlns:a16="http://schemas.microsoft.com/office/drawing/2014/main" val="681277834"/>
                  </a:ext>
                </a:extLst>
              </a:tr>
              <a:tr h="449017">
                <a:tc>
                  <a:txBody>
                    <a:bodyPr/>
                    <a:lstStyle/>
                    <a:p>
                      <a:pPr algn="ctr">
                        <a:lnSpc>
                          <a:spcPct val="115000"/>
                        </a:lnSpc>
                        <a:spcAft>
                          <a:spcPts val="1000"/>
                        </a:spcAft>
                      </a:pPr>
                      <a:r>
                        <a:rPr lang="en-US" sz="2000" dirty="0">
                          <a:effectLst/>
                        </a:rPr>
                        <a:t>Spelling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000" dirty="0">
                          <a:effectLst/>
                        </a:rPr>
                        <a:t>Home learning sheets set and </a:t>
                      </a:r>
                      <a:r>
                        <a:rPr lang="en-US" sz="2000" b="0" kern="1200" dirty="0">
                          <a:solidFill>
                            <a:schemeClr val="tx1"/>
                          </a:solidFill>
                          <a:effectLst/>
                          <a:latin typeface="Calibri" panose="020F0502020204030204" pitchFamily="34" charset="0"/>
                          <a:cs typeface="Times New Roman" panose="02020603050405020304" pitchFamily="18" charset="0"/>
                        </a:rPr>
                        <a:t>checked</a:t>
                      </a:r>
                      <a:r>
                        <a:rPr lang="en-US" sz="2000" dirty="0">
                          <a:effectLst/>
                        </a:rPr>
                        <a:t> on Thursdays. No formal test.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2163981416"/>
                  </a:ext>
                </a:extLst>
              </a:tr>
              <a:tr h="312384">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My Maths</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2 activities every 2 weeks set on a Thursday.</a:t>
                      </a:r>
                    </a:p>
                  </a:txBody>
                  <a:tcPr marL="68580" marR="68580" marT="0" marB="0">
                    <a:solidFill>
                      <a:schemeClr val="accent1">
                        <a:lumMod val="40000"/>
                        <a:lumOff val="60000"/>
                      </a:schemeClr>
                    </a:solidFill>
                  </a:tcPr>
                </a:tc>
                <a:extLst>
                  <a:ext uri="{0D108BD9-81ED-4DB2-BD59-A6C34878D82A}">
                    <a16:rowId xmlns:a16="http://schemas.microsoft.com/office/drawing/2014/main" val="1613265033"/>
                  </a:ext>
                </a:extLst>
              </a:tr>
              <a:tr h="164973">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TTRS</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Optional </a:t>
                      </a:r>
                    </a:p>
                  </a:txBody>
                  <a:tcPr marL="68580" marR="68580" marT="0" marB="0">
                    <a:solidFill>
                      <a:schemeClr val="accent1">
                        <a:lumMod val="40000"/>
                        <a:lumOff val="60000"/>
                      </a:schemeClr>
                    </a:solidFill>
                  </a:tcPr>
                </a:tc>
                <a:extLst>
                  <a:ext uri="{0D108BD9-81ED-4DB2-BD59-A6C34878D82A}">
                    <a16:rowId xmlns:a16="http://schemas.microsoft.com/office/drawing/2014/main" val="3894604232"/>
                  </a:ext>
                </a:extLst>
              </a:tr>
              <a:tr h="164973">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Creative topic</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Half-termly tasks</a:t>
                      </a:r>
                    </a:p>
                  </a:txBody>
                  <a:tcPr marL="68580" marR="68580" marT="0" marB="0">
                    <a:solidFill>
                      <a:schemeClr val="accent1">
                        <a:lumMod val="40000"/>
                        <a:lumOff val="60000"/>
                      </a:schemeClr>
                    </a:solidFill>
                  </a:tcPr>
                </a:tc>
                <a:extLst>
                  <a:ext uri="{0D108BD9-81ED-4DB2-BD59-A6C34878D82A}">
                    <a16:rowId xmlns:a16="http://schemas.microsoft.com/office/drawing/2014/main" val="3233912348"/>
                  </a:ext>
                </a:extLst>
              </a:tr>
            </a:tbl>
          </a:graphicData>
        </a:graphic>
      </p:graphicFrame>
      <p:sp>
        <p:nvSpPr>
          <p:cNvPr id="9" name="TextBox 8">
            <a:extLst>
              <a:ext uri="{FF2B5EF4-FFF2-40B4-BE49-F238E27FC236}">
                <a16:creationId xmlns:a16="http://schemas.microsoft.com/office/drawing/2014/main" id="{A29CEBB4-4564-4F74-9A65-96FCD72E4D12}"/>
              </a:ext>
            </a:extLst>
          </p:cNvPr>
          <p:cNvSpPr txBox="1"/>
          <p:nvPr/>
        </p:nvSpPr>
        <p:spPr>
          <a:xfrm>
            <a:off x="602902" y="4005064"/>
            <a:ext cx="8352928" cy="923330"/>
          </a:xfrm>
          <a:prstGeom prst="rect">
            <a:avLst/>
          </a:prstGeom>
          <a:noFill/>
        </p:spPr>
        <p:txBody>
          <a:bodyPr wrap="square">
            <a:spAutoFit/>
          </a:bodyPr>
          <a:lstStyle/>
          <a:p>
            <a:pPr>
              <a:spcAft>
                <a:spcPts val="1800"/>
              </a:spcAft>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families who wish to ‘go the extra mile’ and support their child with extra home learning in core areas, CGP workbooks (Question Book bundles &amp; 10 Minutes Book bundles) are available to purchase via </a:t>
            </a:r>
            <a:r>
              <a:rPr lang="en-GB"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Scopay</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E39956DE-AB55-4AAE-95D2-A3635A8E8D63}"/>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266940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04C527-4E4D-45A7-87D0-BDD2D6DD5AE6}"/>
              </a:ext>
            </a:extLst>
          </p:cNvPr>
          <p:cNvPicPr>
            <a:picLocks noChangeAspect="1"/>
          </p:cNvPicPr>
          <p:nvPr/>
        </p:nvPicPr>
        <p:blipFill>
          <a:blip r:embed="rId5"/>
          <a:stretch>
            <a:fillRect/>
          </a:stretch>
        </p:blipFill>
        <p:spPr>
          <a:xfrm>
            <a:off x="755576" y="15480"/>
            <a:ext cx="8057882" cy="5472608"/>
          </a:xfrm>
          <a:prstGeom prst="rect">
            <a:avLst/>
          </a:prstGeom>
        </p:spPr>
      </p:pic>
    </p:spTree>
    <p:extLst>
      <p:ext uri="{BB962C8B-B14F-4D97-AF65-F5344CB8AC3E}">
        <p14:creationId xmlns:p14="http://schemas.microsoft.com/office/powerpoint/2010/main" val="674425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4951" y="-199617"/>
            <a:ext cx="8229600" cy="1063294"/>
          </a:xfrm>
        </p:spPr>
        <p:txBody>
          <a:bodyPr>
            <a:normAutofit/>
          </a:bodyPr>
          <a:lstStyle/>
          <a:p>
            <a:r>
              <a:rPr lang="en-GB" b="1" dirty="0"/>
              <a:t>Maths </a:t>
            </a:r>
          </a:p>
        </p:txBody>
      </p:sp>
      <p:sp>
        <p:nvSpPr>
          <p:cNvPr id="6" name="Content Placeholder 5"/>
          <p:cNvSpPr>
            <a:spLocks noGrp="1"/>
          </p:cNvSpPr>
          <p:nvPr>
            <p:ph idx="1"/>
          </p:nvPr>
        </p:nvSpPr>
        <p:spPr>
          <a:xfrm>
            <a:off x="274950" y="764704"/>
            <a:ext cx="8397047" cy="4464496"/>
          </a:xfrm>
        </p:spPr>
        <p:txBody>
          <a:bodyPr>
            <a:normAutofit/>
          </a:bodyPr>
          <a:lstStyle/>
          <a:p>
            <a:pPr>
              <a:buFontTx/>
              <a:buChar char="-"/>
            </a:pPr>
            <a:r>
              <a:rPr lang="en-GB" sz="2400" dirty="0"/>
              <a:t>How to support at home:</a:t>
            </a:r>
          </a:p>
          <a:p>
            <a:pPr>
              <a:buFontTx/>
              <a:buChar char="-"/>
            </a:pPr>
            <a:r>
              <a:rPr lang="en-GB" sz="2400" dirty="0"/>
              <a:t>Children should be fluent with all of their times tables facts. </a:t>
            </a:r>
          </a:p>
          <a:p>
            <a:pPr>
              <a:buFontTx/>
              <a:buChar char="-"/>
            </a:pPr>
            <a:r>
              <a:rPr lang="en-GB" sz="2400" dirty="0"/>
              <a:t>The children will either complete an Arithmetic or Reasoning test every week. They will do their corrections with an adult at school and these will be sent home.</a:t>
            </a:r>
          </a:p>
          <a:p>
            <a:pPr>
              <a:buFontTx/>
              <a:buChar char="-"/>
            </a:pPr>
            <a:r>
              <a:rPr lang="en-GB" sz="2400" dirty="0"/>
              <a:t>The </a:t>
            </a:r>
            <a:r>
              <a:rPr lang="en-GB" sz="2400" dirty="0" err="1"/>
              <a:t>MyMaths</a:t>
            </a:r>
            <a:r>
              <a:rPr lang="en-GB" sz="2400" dirty="0"/>
              <a:t> tasks are set based on our current topic in order to consolidate their learning. </a:t>
            </a:r>
          </a:p>
          <a:p>
            <a:pPr marL="0" indent="0">
              <a:buNone/>
            </a:pPr>
            <a:endParaRPr lang="en-GB" sz="2400" dirty="0"/>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89B2BD6-74D4-44F1-9E52-A7D10FA093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2186923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4951" y="-199617"/>
            <a:ext cx="8229600" cy="1063294"/>
          </a:xfrm>
        </p:spPr>
        <p:txBody>
          <a:bodyPr>
            <a:normAutofit/>
          </a:bodyPr>
          <a:lstStyle/>
          <a:p>
            <a:r>
              <a:rPr lang="en-GB" b="1" dirty="0"/>
              <a:t>Arithmetic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89B2BD6-74D4-44F1-9E52-A7D10FA093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7" name="Picture 6">
            <a:extLst>
              <a:ext uri="{FF2B5EF4-FFF2-40B4-BE49-F238E27FC236}">
                <a16:creationId xmlns:a16="http://schemas.microsoft.com/office/drawing/2014/main" id="{13756E48-FAA1-491A-8710-5B1B371D1B04}"/>
              </a:ext>
            </a:extLst>
          </p:cNvPr>
          <p:cNvPicPr>
            <a:picLocks noChangeAspect="1"/>
          </p:cNvPicPr>
          <p:nvPr/>
        </p:nvPicPr>
        <p:blipFill>
          <a:blip r:embed="rId5"/>
          <a:stretch>
            <a:fillRect/>
          </a:stretch>
        </p:blipFill>
        <p:spPr>
          <a:xfrm>
            <a:off x="95017" y="1167894"/>
            <a:ext cx="4381419" cy="1841871"/>
          </a:xfrm>
          <a:prstGeom prst="rect">
            <a:avLst/>
          </a:prstGeom>
        </p:spPr>
      </p:pic>
      <p:pic>
        <p:nvPicPr>
          <p:cNvPr id="10" name="Picture 9">
            <a:extLst>
              <a:ext uri="{FF2B5EF4-FFF2-40B4-BE49-F238E27FC236}">
                <a16:creationId xmlns:a16="http://schemas.microsoft.com/office/drawing/2014/main" id="{F08706E9-979D-4AD1-9E1B-48F64B72C8CF}"/>
              </a:ext>
            </a:extLst>
          </p:cNvPr>
          <p:cNvPicPr>
            <a:picLocks noChangeAspect="1"/>
          </p:cNvPicPr>
          <p:nvPr/>
        </p:nvPicPr>
        <p:blipFill>
          <a:blip r:embed="rId6"/>
          <a:stretch>
            <a:fillRect/>
          </a:stretch>
        </p:blipFill>
        <p:spPr>
          <a:xfrm>
            <a:off x="4667564" y="1142930"/>
            <a:ext cx="4381419" cy="1869095"/>
          </a:xfrm>
          <a:prstGeom prst="rect">
            <a:avLst/>
          </a:prstGeom>
        </p:spPr>
      </p:pic>
      <p:pic>
        <p:nvPicPr>
          <p:cNvPr id="12" name="Picture 11">
            <a:extLst>
              <a:ext uri="{FF2B5EF4-FFF2-40B4-BE49-F238E27FC236}">
                <a16:creationId xmlns:a16="http://schemas.microsoft.com/office/drawing/2014/main" id="{4A3691FC-101F-4065-A55D-75BFBBD456C6}"/>
              </a:ext>
            </a:extLst>
          </p:cNvPr>
          <p:cNvPicPr>
            <a:picLocks noChangeAspect="1"/>
          </p:cNvPicPr>
          <p:nvPr/>
        </p:nvPicPr>
        <p:blipFill>
          <a:blip r:embed="rId7"/>
          <a:stretch>
            <a:fillRect/>
          </a:stretch>
        </p:blipFill>
        <p:spPr>
          <a:xfrm>
            <a:off x="95578" y="3274239"/>
            <a:ext cx="4405270" cy="1859795"/>
          </a:xfrm>
          <a:prstGeom prst="rect">
            <a:avLst/>
          </a:prstGeom>
        </p:spPr>
      </p:pic>
      <p:pic>
        <p:nvPicPr>
          <p:cNvPr id="14" name="Picture 13">
            <a:extLst>
              <a:ext uri="{FF2B5EF4-FFF2-40B4-BE49-F238E27FC236}">
                <a16:creationId xmlns:a16="http://schemas.microsoft.com/office/drawing/2014/main" id="{C63750D1-4791-44F8-AF51-F717F5CC5538}"/>
              </a:ext>
            </a:extLst>
          </p:cNvPr>
          <p:cNvPicPr>
            <a:picLocks noChangeAspect="1"/>
          </p:cNvPicPr>
          <p:nvPr/>
        </p:nvPicPr>
        <p:blipFill>
          <a:blip r:embed="rId8"/>
          <a:stretch>
            <a:fillRect/>
          </a:stretch>
        </p:blipFill>
        <p:spPr>
          <a:xfrm>
            <a:off x="4667564" y="3247473"/>
            <a:ext cx="4426129" cy="1841871"/>
          </a:xfrm>
          <a:prstGeom prst="rect">
            <a:avLst/>
          </a:prstGeom>
        </p:spPr>
      </p:pic>
      <p:sp>
        <p:nvSpPr>
          <p:cNvPr id="16" name="TextBox 15">
            <a:extLst>
              <a:ext uri="{FF2B5EF4-FFF2-40B4-BE49-F238E27FC236}">
                <a16:creationId xmlns:a16="http://schemas.microsoft.com/office/drawing/2014/main" id="{B4A9CAE7-55D6-43E2-85A1-7503C6B0D931}"/>
              </a:ext>
            </a:extLst>
          </p:cNvPr>
          <p:cNvSpPr txBox="1"/>
          <p:nvPr/>
        </p:nvSpPr>
        <p:spPr>
          <a:xfrm>
            <a:off x="3201619" y="548878"/>
            <a:ext cx="2376264" cy="369332"/>
          </a:xfrm>
          <a:prstGeom prst="rect">
            <a:avLst/>
          </a:prstGeom>
          <a:noFill/>
        </p:spPr>
        <p:txBody>
          <a:bodyPr wrap="square" rtlCol="0">
            <a:spAutoFit/>
          </a:bodyPr>
          <a:lstStyle/>
          <a:p>
            <a:r>
              <a:rPr lang="en-GB" dirty="0"/>
              <a:t>New learning in Year 5!</a:t>
            </a:r>
          </a:p>
        </p:txBody>
      </p:sp>
    </p:spTree>
    <p:extLst>
      <p:ext uri="{BB962C8B-B14F-4D97-AF65-F5344CB8AC3E}">
        <p14:creationId xmlns:p14="http://schemas.microsoft.com/office/powerpoint/2010/main" val="3010396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4951" y="-199617"/>
            <a:ext cx="8229600" cy="1063294"/>
          </a:xfrm>
        </p:spPr>
        <p:txBody>
          <a:bodyPr>
            <a:normAutofit/>
          </a:bodyPr>
          <a:lstStyle/>
          <a:p>
            <a:r>
              <a:rPr lang="en-GB" b="1" dirty="0"/>
              <a:t>Reasoning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89B2BD6-74D4-44F1-9E52-A7D10FA093CC}"/>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D02F995B-BDC4-413D-BC9B-4A610F4EBB4F}"/>
              </a:ext>
            </a:extLst>
          </p:cNvPr>
          <p:cNvPicPr>
            <a:picLocks noChangeAspect="1"/>
          </p:cNvPicPr>
          <p:nvPr/>
        </p:nvPicPr>
        <p:blipFill>
          <a:blip r:embed="rId5"/>
          <a:stretch>
            <a:fillRect/>
          </a:stretch>
        </p:blipFill>
        <p:spPr>
          <a:xfrm>
            <a:off x="542190" y="981017"/>
            <a:ext cx="3331321" cy="2500736"/>
          </a:xfrm>
          <a:prstGeom prst="rect">
            <a:avLst/>
          </a:prstGeom>
        </p:spPr>
      </p:pic>
      <p:pic>
        <p:nvPicPr>
          <p:cNvPr id="6" name="Picture 5">
            <a:extLst>
              <a:ext uri="{FF2B5EF4-FFF2-40B4-BE49-F238E27FC236}">
                <a16:creationId xmlns:a16="http://schemas.microsoft.com/office/drawing/2014/main" id="{836BC027-D0C3-42BA-A160-D5E97674B08E}"/>
              </a:ext>
            </a:extLst>
          </p:cNvPr>
          <p:cNvPicPr>
            <a:picLocks noChangeAspect="1"/>
          </p:cNvPicPr>
          <p:nvPr/>
        </p:nvPicPr>
        <p:blipFill>
          <a:blip r:embed="rId6"/>
          <a:stretch>
            <a:fillRect/>
          </a:stretch>
        </p:blipFill>
        <p:spPr>
          <a:xfrm>
            <a:off x="405974" y="3577969"/>
            <a:ext cx="3589963" cy="1896359"/>
          </a:xfrm>
          <a:prstGeom prst="rect">
            <a:avLst/>
          </a:prstGeom>
        </p:spPr>
      </p:pic>
      <p:pic>
        <p:nvPicPr>
          <p:cNvPr id="8" name="Picture 7">
            <a:extLst>
              <a:ext uri="{FF2B5EF4-FFF2-40B4-BE49-F238E27FC236}">
                <a16:creationId xmlns:a16="http://schemas.microsoft.com/office/drawing/2014/main" id="{56213103-D60C-41C4-B5D5-2BF66A0981E8}"/>
              </a:ext>
            </a:extLst>
          </p:cNvPr>
          <p:cNvPicPr>
            <a:picLocks noChangeAspect="1"/>
          </p:cNvPicPr>
          <p:nvPr/>
        </p:nvPicPr>
        <p:blipFill>
          <a:blip r:embed="rId7"/>
          <a:stretch>
            <a:fillRect/>
          </a:stretch>
        </p:blipFill>
        <p:spPr>
          <a:xfrm>
            <a:off x="5192226" y="956391"/>
            <a:ext cx="3034686" cy="2944221"/>
          </a:xfrm>
          <a:prstGeom prst="rect">
            <a:avLst/>
          </a:prstGeom>
        </p:spPr>
      </p:pic>
      <p:pic>
        <p:nvPicPr>
          <p:cNvPr id="11" name="Picture 10">
            <a:extLst>
              <a:ext uri="{FF2B5EF4-FFF2-40B4-BE49-F238E27FC236}">
                <a16:creationId xmlns:a16="http://schemas.microsoft.com/office/drawing/2014/main" id="{D9300FEE-B9EA-4336-B623-0ED04E398FF0}"/>
              </a:ext>
            </a:extLst>
          </p:cNvPr>
          <p:cNvPicPr>
            <a:picLocks noChangeAspect="1"/>
          </p:cNvPicPr>
          <p:nvPr/>
        </p:nvPicPr>
        <p:blipFill>
          <a:blip r:embed="rId8"/>
          <a:stretch>
            <a:fillRect/>
          </a:stretch>
        </p:blipFill>
        <p:spPr>
          <a:xfrm>
            <a:off x="4931392" y="4022512"/>
            <a:ext cx="3589963" cy="1415828"/>
          </a:xfrm>
          <a:prstGeom prst="rect">
            <a:avLst/>
          </a:prstGeom>
        </p:spPr>
      </p:pic>
      <p:sp>
        <p:nvSpPr>
          <p:cNvPr id="13" name="TextBox 12">
            <a:extLst>
              <a:ext uri="{FF2B5EF4-FFF2-40B4-BE49-F238E27FC236}">
                <a16:creationId xmlns:a16="http://schemas.microsoft.com/office/drawing/2014/main" id="{FA763C55-87B3-4E27-8165-C8CAAA0D1D50}"/>
              </a:ext>
            </a:extLst>
          </p:cNvPr>
          <p:cNvSpPr txBox="1"/>
          <p:nvPr/>
        </p:nvSpPr>
        <p:spPr>
          <a:xfrm>
            <a:off x="3201619" y="548878"/>
            <a:ext cx="2376264" cy="369332"/>
          </a:xfrm>
          <a:prstGeom prst="rect">
            <a:avLst/>
          </a:prstGeom>
          <a:noFill/>
        </p:spPr>
        <p:txBody>
          <a:bodyPr wrap="square" rtlCol="0">
            <a:spAutoFit/>
          </a:bodyPr>
          <a:lstStyle/>
          <a:p>
            <a:r>
              <a:rPr lang="en-GB" dirty="0"/>
              <a:t>New learning in Year 5!</a:t>
            </a:r>
          </a:p>
        </p:txBody>
      </p:sp>
    </p:spTree>
    <p:extLst>
      <p:ext uri="{BB962C8B-B14F-4D97-AF65-F5344CB8AC3E}">
        <p14:creationId xmlns:p14="http://schemas.microsoft.com/office/powerpoint/2010/main" val="544408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66836"/>
            <a:ext cx="8229600" cy="1143000"/>
          </a:xfrm>
        </p:spPr>
        <p:txBody>
          <a:bodyPr/>
          <a:lstStyle/>
          <a:p>
            <a:r>
              <a:rPr lang="en-GB" b="1" dirty="0"/>
              <a:t>Reading </a:t>
            </a:r>
          </a:p>
        </p:txBody>
      </p:sp>
      <p:sp>
        <p:nvSpPr>
          <p:cNvPr id="6" name="Content Placeholder 5"/>
          <p:cNvSpPr>
            <a:spLocks noGrp="1"/>
          </p:cNvSpPr>
          <p:nvPr>
            <p:ph idx="1"/>
          </p:nvPr>
        </p:nvSpPr>
        <p:spPr>
          <a:xfrm>
            <a:off x="64931" y="764704"/>
            <a:ext cx="8229600" cy="3556992"/>
          </a:xfrm>
        </p:spPr>
        <p:txBody>
          <a:bodyPr>
            <a:normAutofit/>
          </a:bodyPr>
          <a:lstStyle/>
          <a:p>
            <a:pPr>
              <a:buFontTx/>
              <a:buChar char="-"/>
            </a:pPr>
            <a:r>
              <a:rPr lang="en-GB" sz="2400" dirty="0"/>
              <a:t>The most important thing you can do and home is read!</a:t>
            </a:r>
          </a:p>
          <a:p>
            <a:pPr>
              <a:buFontTx/>
              <a:buChar char="-"/>
            </a:pPr>
            <a:r>
              <a:rPr lang="en-GB" sz="2400" dirty="0"/>
              <a:t>They will receive a STARS point for every read recorded in their planner. </a:t>
            </a:r>
          </a:p>
          <a:p>
            <a:pPr>
              <a:buFontTx/>
              <a:buChar char="-"/>
            </a:pPr>
            <a:r>
              <a:rPr lang="en-GB" sz="2400" dirty="0"/>
              <a:t>Here are our class books for throughout the year: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D962381-10B3-4BDA-A1F7-C609A6D5B9CE}"/>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2" name="Picture 2" descr="The Boy At the Back of the Class: Onjali Rauf : Onjali Rauf: Amazon.co.uk:  Books">
            <a:extLst>
              <a:ext uri="{FF2B5EF4-FFF2-40B4-BE49-F238E27FC236}">
                <a16:creationId xmlns:a16="http://schemas.microsoft.com/office/drawing/2014/main" id="{90615144-8CFE-433F-B9EF-71CD4663C6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0752" y="2731548"/>
            <a:ext cx="1377295" cy="21143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les">
            <a:extLst>
              <a:ext uri="{FF2B5EF4-FFF2-40B4-BE49-F238E27FC236}">
                <a16:creationId xmlns:a16="http://schemas.microsoft.com/office/drawing/2014/main" id="{363FF83F-6394-4C49-BD48-82DDA53AC3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96991" y="2716206"/>
            <a:ext cx="1384551" cy="214507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re's a Boy in the Girls' Bathroom: Rejacketed : Sachar, Louis:  Amazon.co.uk: Books">
            <a:extLst>
              <a:ext uri="{FF2B5EF4-FFF2-40B4-BE49-F238E27FC236}">
                <a16:creationId xmlns:a16="http://schemas.microsoft.com/office/drawing/2014/main" id="{D86F7DD5-5DB2-4B97-8991-4655E9C653F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29289" y="2662243"/>
            <a:ext cx="1416372" cy="217284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ensuke's Kingdom">
            <a:extLst>
              <a:ext uri="{FF2B5EF4-FFF2-40B4-BE49-F238E27FC236}">
                <a16:creationId xmlns:a16="http://schemas.microsoft.com/office/drawing/2014/main" id="{50EF6FBC-363E-4CEC-9D5D-B998F84C4B5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65378" y="2705009"/>
            <a:ext cx="1384551" cy="213007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Explorer: From the author of the internationally bestselling phenomenon  Impossible Creatures: Amazon.co.uk: Rundell, Katherine, Horn, Hannah: ...">
            <a:extLst>
              <a:ext uri="{FF2B5EF4-FFF2-40B4-BE49-F238E27FC236}">
                <a16:creationId xmlns:a16="http://schemas.microsoft.com/office/drawing/2014/main" id="{325A7B4B-670F-48C0-AE00-9E5BFD4087A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28333" y="2706916"/>
            <a:ext cx="1386267" cy="21281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DE16390-B30E-47F1-8389-E299189A3693}"/>
              </a:ext>
            </a:extLst>
          </p:cNvPr>
          <p:cNvSpPr txBox="1"/>
          <p:nvPr/>
        </p:nvSpPr>
        <p:spPr>
          <a:xfrm>
            <a:off x="211006" y="4863361"/>
            <a:ext cx="8771728" cy="369332"/>
          </a:xfrm>
          <a:prstGeom prst="rect">
            <a:avLst/>
          </a:prstGeom>
          <a:noFill/>
        </p:spPr>
        <p:txBody>
          <a:bodyPr wrap="square" rtlCol="0">
            <a:spAutoFit/>
          </a:bodyPr>
          <a:lstStyle/>
          <a:p>
            <a:r>
              <a:rPr lang="en-GB" dirty="0"/>
              <a:t>Autumn 1           Autumn 2             Spring 1               Spring 2            Summer 1          Summer 2</a:t>
            </a:r>
          </a:p>
        </p:txBody>
      </p:sp>
      <p:pic>
        <p:nvPicPr>
          <p:cNvPr id="4" name="Picture 2" descr="Harry Potter and the Philosopher's Stone : Rowling, J.K.: Amazon.co.uk:  Books">
            <a:extLst>
              <a:ext uri="{FF2B5EF4-FFF2-40B4-BE49-F238E27FC236}">
                <a16:creationId xmlns:a16="http://schemas.microsoft.com/office/drawing/2014/main" id="{B4ADC4CA-E0D2-4B8F-ACA0-152931DE738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12860" y="2702872"/>
            <a:ext cx="1389395" cy="2132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610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96180"/>
            <a:ext cx="8229600" cy="1143000"/>
          </a:xfrm>
        </p:spPr>
        <p:txBody>
          <a:bodyPr/>
          <a:lstStyle/>
          <a:p>
            <a:r>
              <a:rPr lang="en-GB" b="1" dirty="0"/>
              <a:t>Writing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B46D314-FF23-4C58-817E-AC4BB8A9FE52}"/>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13" name="Picture 12">
            <a:extLst>
              <a:ext uri="{FF2B5EF4-FFF2-40B4-BE49-F238E27FC236}">
                <a16:creationId xmlns:a16="http://schemas.microsoft.com/office/drawing/2014/main" id="{A32354A1-C80A-493E-BF63-91D451335D59}"/>
              </a:ext>
            </a:extLst>
          </p:cNvPr>
          <p:cNvPicPr>
            <a:picLocks noChangeAspect="1"/>
          </p:cNvPicPr>
          <p:nvPr/>
        </p:nvPicPr>
        <p:blipFill>
          <a:blip r:embed="rId5"/>
          <a:stretch>
            <a:fillRect/>
          </a:stretch>
        </p:blipFill>
        <p:spPr>
          <a:xfrm>
            <a:off x="5482457" y="724907"/>
            <a:ext cx="1150121" cy="1051357"/>
          </a:xfrm>
          <a:prstGeom prst="rect">
            <a:avLst/>
          </a:prstGeom>
        </p:spPr>
      </p:pic>
      <p:pic>
        <p:nvPicPr>
          <p:cNvPr id="15" name="Picture 14">
            <a:extLst>
              <a:ext uri="{FF2B5EF4-FFF2-40B4-BE49-F238E27FC236}">
                <a16:creationId xmlns:a16="http://schemas.microsoft.com/office/drawing/2014/main" id="{7CEEDB77-AD8C-4E1B-BC68-A538EBD2E214}"/>
              </a:ext>
            </a:extLst>
          </p:cNvPr>
          <p:cNvPicPr>
            <a:picLocks noChangeAspect="1"/>
          </p:cNvPicPr>
          <p:nvPr/>
        </p:nvPicPr>
        <p:blipFill>
          <a:blip r:embed="rId6"/>
          <a:stretch>
            <a:fillRect/>
          </a:stretch>
        </p:blipFill>
        <p:spPr>
          <a:xfrm>
            <a:off x="4393546" y="710019"/>
            <a:ext cx="1149615" cy="1051357"/>
          </a:xfrm>
          <a:prstGeom prst="rect">
            <a:avLst/>
          </a:prstGeom>
        </p:spPr>
      </p:pic>
      <p:sp>
        <p:nvSpPr>
          <p:cNvPr id="16" name="TextBox 15">
            <a:extLst>
              <a:ext uri="{FF2B5EF4-FFF2-40B4-BE49-F238E27FC236}">
                <a16:creationId xmlns:a16="http://schemas.microsoft.com/office/drawing/2014/main" id="{E4C95194-3B7A-4150-8EFE-45211A6D6325}"/>
              </a:ext>
            </a:extLst>
          </p:cNvPr>
          <p:cNvSpPr txBox="1"/>
          <p:nvPr/>
        </p:nvSpPr>
        <p:spPr>
          <a:xfrm>
            <a:off x="126071" y="895037"/>
            <a:ext cx="4330824" cy="646331"/>
          </a:xfrm>
          <a:prstGeom prst="rect">
            <a:avLst/>
          </a:prstGeom>
          <a:noFill/>
        </p:spPr>
        <p:txBody>
          <a:bodyPr wrap="square" rtlCol="0">
            <a:spAutoFit/>
          </a:bodyPr>
          <a:lstStyle/>
          <a:p>
            <a:r>
              <a:rPr lang="en-GB" dirty="0"/>
              <a:t>Writing is taught through a range of stimuli across 4 purposes of writing. </a:t>
            </a:r>
          </a:p>
        </p:txBody>
      </p:sp>
      <p:pic>
        <p:nvPicPr>
          <p:cNvPr id="18" name="Picture 17">
            <a:extLst>
              <a:ext uri="{FF2B5EF4-FFF2-40B4-BE49-F238E27FC236}">
                <a16:creationId xmlns:a16="http://schemas.microsoft.com/office/drawing/2014/main" id="{AF0AFB76-1C5A-42F1-A8DB-34B543D6CBBD}"/>
              </a:ext>
            </a:extLst>
          </p:cNvPr>
          <p:cNvPicPr>
            <a:picLocks noChangeAspect="1"/>
          </p:cNvPicPr>
          <p:nvPr/>
        </p:nvPicPr>
        <p:blipFill>
          <a:blip r:embed="rId7"/>
          <a:stretch>
            <a:fillRect/>
          </a:stretch>
        </p:blipFill>
        <p:spPr>
          <a:xfrm>
            <a:off x="6663283" y="687548"/>
            <a:ext cx="1096301" cy="1096301"/>
          </a:xfrm>
          <a:prstGeom prst="rect">
            <a:avLst/>
          </a:prstGeom>
        </p:spPr>
      </p:pic>
      <p:pic>
        <p:nvPicPr>
          <p:cNvPr id="20" name="Picture 19">
            <a:extLst>
              <a:ext uri="{FF2B5EF4-FFF2-40B4-BE49-F238E27FC236}">
                <a16:creationId xmlns:a16="http://schemas.microsoft.com/office/drawing/2014/main" id="{5B525DA9-FC18-45FB-BDFB-9590A64F437D}"/>
              </a:ext>
            </a:extLst>
          </p:cNvPr>
          <p:cNvPicPr>
            <a:picLocks noChangeAspect="1"/>
          </p:cNvPicPr>
          <p:nvPr/>
        </p:nvPicPr>
        <p:blipFill>
          <a:blip r:embed="rId8"/>
          <a:stretch>
            <a:fillRect/>
          </a:stretch>
        </p:blipFill>
        <p:spPr>
          <a:xfrm>
            <a:off x="7863131" y="683900"/>
            <a:ext cx="1065237" cy="1068607"/>
          </a:xfrm>
          <a:prstGeom prst="rect">
            <a:avLst/>
          </a:prstGeom>
        </p:spPr>
      </p:pic>
      <p:sp>
        <p:nvSpPr>
          <p:cNvPr id="22" name="TextBox 21">
            <a:extLst>
              <a:ext uri="{FF2B5EF4-FFF2-40B4-BE49-F238E27FC236}">
                <a16:creationId xmlns:a16="http://schemas.microsoft.com/office/drawing/2014/main" id="{8D225263-E1CF-414D-A8D4-8B53FDD335CF}"/>
              </a:ext>
            </a:extLst>
          </p:cNvPr>
          <p:cNvSpPr txBox="1"/>
          <p:nvPr/>
        </p:nvSpPr>
        <p:spPr>
          <a:xfrm>
            <a:off x="97922" y="1752507"/>
            <a:ext cx="8579296" cy="2031325"/>
          </a:xfrm>
          <a:prstGeom prst="rect">
            <a:avLst/>
          </a:prstGeom>
          <a:noFill/>
        </p:spPr>
        <p:txBody>
          <a:bodyPr wrap="square" rtlCol="0">
            <a:spAutoFit/>
          </a:bodyPr>
          <a:lstStyle/>
          <a:p>
            <a:r>
              <a:rPr lang="en-GB" dirty="0"/>
              <a:t>Writing can be broken down into transcription and composition.</a:t>
            </a:r>
          </a:p>
          <a:p>
            <a:r>
              <a:rPr lang="en-GB" dirty="0"/>
              <a:t>Transcription – handwriting and spelling </a:t>
            </a:r>
          </a:p>
          <a:p>
            <a:r>
              <a:rPr lang="en-GB" dirty="0"/>
              <a:t>Composition – sentence construction, vocabulary, punctuation and cohesion</a:t>
            </a:r>
          </a:p>
          <a:p>
            <a:endParaRPr lang="en-GB" dirty="0"/>
          </a:p>
          <a:p>
            <a:r>
              <a:rPr lang="en-GB" dirty="0"/>
              <a:t>Handwriting </a:t>
            </a:r>
          </a:p>
          <a:p>
            <a:r>
              <a:rPr lang="en-GB" dirty="0"/>
              <a:t>Children are expected to write in legible cursive script. All children in KS2 have choice to write in pen or pencil whilst still maintaining high expectations for presentation.  </a:t>
            </a:r>
          </a:p>
        </p:txBody>
      </p:sp>
      <p:pic>
        <p:nvPicPr>
          <p:cNvPr id="25" name="Picture 24">
            <a:extLst>
              <a:ext uri="{FF2B5EF4-FFF2-40B4-BE49-F238E27FC236}">
                <a16:creationId xmlns:a16="http://schemas.microsoft.com/office/drawing/2014/main" id="{15BE9C23-B117-40C5-B09C-B5E805EE5012}"/>
              </a:ext>
            </a:extLst>
          </p:cNvPr>
          <p:cNvPicPr>
            <a:picLocks noChangeAspect="1"/>
          </p:cNvPicPr>
          <p:nvPr/>
        </p:nvPicPr>
        <p:blipFill>
          <a:blip r:embed="rId9"/>
          <a:stretch>
            <a:fillRect/>
          </a:stretch>
        </p:blipFill>
        <p:spPr>
          <a:xfrm>
            <a:off x="2287745" y="3711152"/>
            <a:ext cx="5256584" cy="1756733"/>
          </a:xfrm>
          <a:prstGeom prst="rect">
            <a:avLst/>
          </a:prstGeom>
        </p:spPr>
      </p:pic>
      <p:sp>
        <p:nvSpPr>
          <p:cNvPr id="26" name="TextBox 25">
            <a:extLst>
              <a:ext uri="{FF2B5EF4-FFF2-40B4-BE49-F238E27FC236}">
                <a16:creationId xmlns:a16="http://schemas.microsoft.com/office/drawing/2014/main" id="{E947ED85-6C4E-492A-87E8-A1645DEB4C3B}"/>
              </a:ext>
            </a:extLst>
          </p:cNvPr>
          <p:cNvSpPr txBox="1"/>
          <p:nvPr/>
        </p:nvSpPr>
        <p:spPr>
          <a:xfrm>
            <a:off x="505283" y="4299401"/>
            <a:ext cx="1273661" cy="646331"/>
          </a:xfrm>
          <a:prstGeom prst="rect">
            <a:avLst/>
          </a:prstGeom>
          <a:noFill/>
        </p:spPr>
        <p:txBody>
          <a:bodyPr wrap="square" rtlCol="0">
            <a:spAutoFit/>
          </a:bodyPr>
          <a:lstStyle/>
          <a:p>
            <a:r>
              <a:rPr lang="en-GB" dirty="0"/>
              <a:t>Writing process</a:t>
            </a:r>
          </a:p>
        </p:txBody>
      </p:sp>
    </p:spTree>
    <p:extLst>
      <p:ext uri="{BB962C8B-B14F-4D97-AF65-F5344CB8AC3E}">
        <p14:creationId xmlns:p14="http://schemas.microsoft.com/office/powerpoint/2010/main" val="2518542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96180"/>
            <a:ext cx="8229600" cy="1143000"/>
          </a:xfrm>
        </p:spPr>
        <p:txBody>
          <a:bodyPr/>
          <a:lstStyle/>
          <a:p>
            <a:r>
              <a:rPr lang="en-GB" b="1" dirty="0"/>
              <a:t>Writing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B46D314-FF23-4C58-817E-AC4BB8A9FE52}"/>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D309E494-A676-49D9-B5C4-AF23664D9AB6}"/>
              </a:ext>
            </a:extLst>
          </p:cNvPr>
          <p:cNvPicPr>
            <a:picLocks noChangeAspect="1"/>
          </p:cNvPicPr>
          <p:nvPr/>
        </p:nvPicPr>
        <p:blipFill>
          <a:blip r:embed="rId5"/>
          <a:stretch>
            <a:fillRect/>
          </a:stretch>
        </p:blipFill>
        <p:spPr>
          <a:xfrm>
            <a:off x="148680" y="778738"/>
            <a:ext cx="4464496" cy="4781502"/>
          </a:xfrm>
          <a:prstGeom prst="rect">
            <a:avLst/>
          </a:prstGeom>
        </p:spPr>
      </p:pic>
      <p:pic>
        <p:nvPicPr>
          <p:cNvPr id="10" name="Picture 9">
            <a:extLst>
              <a:ext uri="{FF2B5EF4-FFF2-40B4-BE49-F238E27FC236}">
                <a16:creationId xmlns:a16="http://schemas.microsoft.com/office/drawing/2014/main" id="{26AE3014-40CF-4DAF-B7B6-8B2E5946FC38}"/>
              </a:ext>
            </a:extLst>
          </p:cNvPr>
          <p:cNvPicPr>
            <a:picLocks noChangeAspect="1"/>
          </p:cNvPicPr>
          <p:nvPr/>
        </p:nvPicPr>
        <p:blipFill>
          <a:blip r:embed="rId6"/>
          <a:stretch>
            <a:fillRect/>
          </a:stretch>
        </p:blipFill>
        <p:spPr>
          <a:xfrm>
            <a:off x="4707294" y="3404275"/>
            <a:ext cx="4322469" cy="1224137"/>
          </a:xfrm>
          <a:prstGeom prst="rect">
            <a:avLst/>
          </a:prstGeom>
        </p:spPr>
      </p:pic>
      <p:sp>
        <p:nvSpPr>
          <p:cNvPr id="2" name="TextBox 1">
            <a:extLst>
              <a:ext uri="{FF2B5EF4-FFF2-40B4-BE49-F238E27FC236}">
                <a16:creationId xmlns:a16="http://schemas.microsoft.com/office/drawing/2014/main" id="{1C99FC3A-D646-48A6-8D21-CFE55588A7B9}"/>
              </a:ext>
            </a:extLst>
          </p:cNvPr>
          <p:cNvSpPr txBox="1"/>
          <p:nvPr/>
        </p:nvSpPr>
        <p:spPr>
          <a:xfrm>
            <a:off x="4627077" y="1461033"/>
            <a:ext cx="4242653" cy="1477328"/>
          </a:xfrm>
          <a:prstGeom prst="rect">
            <a:avLst/>
          </a:prstGeom>
          <a:noFill/>
        </p:spPr>
        <p:txBody>
          <a:bodyPr wrap="square" rtlCol="0">
            <a:spAutoFit/>
          </a:bodyPr>
          <a:lstStyle/>
          <a:p>
            <a:r>
              <a:rPr lang="en-GB" dirty="0"/>
              <a:t>Children are expected to consistently apply previous learning in their independent writing. In addition, by the end of the year all children are expected to be able to demonstrate the new year 5 content. </a:t>
            </a:r>
          </a:p>
        </p:txBody>
      </p:sp>
    </p:spTree>
    <p:extLst>
      <p:ext uri="{BB962C8B-B14F-4D97-AF65-F5344CB8AC3E}">
        <p14:creationId xmlns:p14="http://schemas.microsoft.com/office/powerpoint/2010/main" val="3015323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96180"/>
            <a:ext cx="8229600" cy="1143000"/>
          </a:xfrm>
        </p:spPr>
        <p:txBody>
          <a:bodyPr/>
          <a:lstStyle/>
          <a:p>
            <a:r>
              <a:rPr lang="en-GB" b="1" dirty="0"/>
              <a:t>Writing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B46D314-FF23-4C58-817E-AC4BB8A9FE52}"/>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
        <p:nvSpPr>
          <p:cNvPr id="3" name="TextBox 2">
            <a:extLst>
              <a:ext uri="{FF2B5EF4-FFF2-40B4-BE49-F238E27FC236}">
                <a16:creationId xmlns:a16="http://schemas.microsoft.com/office/drawing/2014/main" id="{46FC7906-ED44-4946-BFDD-EDB84B424BF6}"/>
              </a:ext>
            </a:extLst>
          </p:cNvPr>
          <p:cNvSpPr txBox="1"/>
          <p:nvPr/>
        </p:nvSpPr>
        <p:spPr>
          <a:xfrm>
            <a:off x="107504" y="692696"/>
            <a:ext cx="4248472" cy="369332"/>
          </a:xfrm>
          <a:prstGeom prst="rect">
            <a:avLst/>
          </a:prstGeom>
          <a:noFill/>
        </p:spPr>
        <p:txBody>
          <a:bodyPr wrap="square" rtlCol="0">
            <a:spAutoFit/>
          </a:bodyPr>
          <a:lstStyle/>
          <a:p>
            <a:r>
              <a:rPr lang="en-GB" dirty="0"/>
              <a:t>End of Year 5 writing expectations. </a:t>
            </a:r>
          </a:p>
        </p:txBody>
      </p:sp>
      <p:sp>
        <p:nvSpPr>
          <p:cNvPr id="4" name="TextBox 3">
            <a:extLst>
              <a:ext uri="{FF2B5EF4-FFF2-40B4-BE49-F238E27FC236}">
                <a16:creationId xmlns:a16="http://schemas.microsoft.com/office/drawing/2014/main" id="{22C8977E-2E35-4289-B5F6-2F58454A8546}"/>
              </a:ext>
            </a:extLst>
          </p:cNvPr>
          <p:cNvSpPr txBox="1"/>
          <p:nvPr/>
        </p:nvSpPr>
        <p:spPr>
          <a:xfrm>
            <a:off x="1151620" y="966882"/>
            <a:ext cx="2160240" cy="369332"/>
          </a:xfrm>
          <a:prstGeom prst="rect">
            <a:avLst/>
          </a:prstGeom>
          <a:noFill/>
        </p:spPr>
        <p:txBody>
          <a:bodyPr wrap="square" rtlCol="0">
            <a:spAutoFit/>
          </a:bodyPr>
          <a:lstStyle/>
          <a:p>
            <a:r>
              <a:rPr lang="en-GB" dirty="0"/>
              <a:t>Expected standard </a:t>
            </a:r>
          </a:p>
        </p:txBody>
      </p:sp>
      <p:sp>
        <p:nvSpPr>
          <p:cNvPr id="8" name="TextBox 7">
            <a:extLst>
              <a:ext uri="{FF2B5EF4-FFF2-40B4-BE49-F238E27FC236}">
                <a16:creationId xmlns:a16="http://schemas.microsoft.com/office/drawing/2014/main" id="{ED0AD87C-0C29-4FC9-B5AC-CD82DF04BAC3}"/>
              </a:ext>
            </a:extLst>
          </p:cNvPr>
          <p:cNvSpPr txBox="1"/>
          <p:nvPr/>
        </p:nvSpPr>
        <p:spPr>
          <a:xfrm>
            <a:off x="5832142" y="966882"/>
            <a:ext cx="1728192" cy="369332"/>
          </a:xfrm>
          <a:prstGeom prst="rect">
            <a:avLst/>
          </a:prstGeom>
          <a:noFill/>
        </p:spPr>
        <p:txBody>
          <a:bodyPr wrap="square" rtlCol="0">
            <a:spAutoFit/>
          </a:bodyPr>
          <a:lstStyle/>
          <a:p>
            <a:r>
              <a:rPr lang="en-GB" dirty="0"/>
              <a:t>Greater depth </a:t>
            </a:r>
          </a:p>
        </p:txBody>
      </p:sp>
      <p:pic>
        <p:nvPicPr>
          <p:cNvPr id="6" name="Picture 5">
            <a:extLst>
              <a:ext uri="{FF2B5EF4-FFF2-40B4-BE49-F238E27FC236}">
                <a16:creationId xmlns:a16="http://schemas.microsoft.com/office/drawing/2014/main" id="{70D50EA8-2000-459C-8C2A-2E0153FBF0BC}"/>
              </a:ext>
            </a:extLst>
          </p:cNvPr>
          <p:cNvPicPr>
            <a:picLocks noChangeAspect="1"/>
          </p:cNvPicPr>
          <p:nvPr/>
        </p:nvPicPr>
        <p:blipFill>
          <a:blip r:embed="rId5"/>
          <a:stretch>
            <a:fillRect/>
          </a:stretch>
        </p:blipFill>
        <p:spPr>
          <a:xfrm>
            <a:off x="882716" y="1287331"/>
            <a:ext cx="3058234" cy="4236680"/>
          </a:xfrm>
          <a:prstGeom prst="rect">
            <a:avLst/>
          </a:prstGeom>
        </p:spPr>
      </p:pic>
      <p:pic>
        <p:nvPicPr>
          <p:cNvPr id="10" name="Picture 9">
            <a:extLst>
              <a:ext uri="{FF2B5EF4-FFF2-40B4-BE49-F238E27FC236}">
                <a16:creationId xmlns:a16="http://schemas.microsoft.com/office/drawing/2014/main" id="{731EA4E5-D112-4ADD-A209-357AF8432993}"/>
              </a:ext>
            </a:extLst>
          </p:cNvPr>
          <p:cNvPicPr>
            <a:picLocks noChangeAspect="1"/>
          </p:cNvPicPr>
          <p:nvPr/>
        </p:nvPicPr>
        <p:blipFill>
          <a:blip r:embed="rId6"/>
          <a:stretch>
            <a:fillRect/>
          </a:stretch>
        </p:blipFill>
        <p:spPr>
          <a:xfrm>
            <a:off x="5203051" y="1287331"/>
            <a:ext cx="3220257" cy="4264267"/>
          </a:xfrm>
          <a:prstGeom prst="rect">
            <a:avLst/>
          </a:prstGeom>
        </p:spPr>
      </p:pic>
    </p:spTree>
    <p:extLst>
      <p:ext uri="{BB962C8B-B14F-4D97-AF65-F5344CB8AC3E}">
        <p14:creationId xmlns:p14="http://schemas.microsoft.com/office/powerpoint/2010/main" val="2736291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96180"/>
            <a:ext cx="8229600" cy="1143000"/>
          </a:xfrm>
        </p:spPr>
        <p:txBody>
          <a:bodyPr/>
          <a:lstStyle/>
          <a:p>
            <a:r>
              <a:rPr lang="en-GB" b="1" dirty="0"/>
              <a:t>Spelling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B46D314-FF23-4C58-817E-AC4BB8A9FE52}"/>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
        <p:nvSpPr>
          <p:cNvPr id="2" name="TextBox 1">
            <a:extLst>
              <a:ext uri="{FF2B5EF4-FFF2-40B4-BE49-F238E27FC236}">
                <a16:creationId xmlns:a16="http://schemas.microsoft.com/office/drawing/2014/main" id="{6E5C5E25-9828-4A09-BFEE-FD852F57D9F4}"/>
              </a:ext>
            </a:extLst>
          </p:cNvPr>
          <p:cNvSpPr txBox="1"/>
          <p:nvPr/>
        </p:nvSpPr>
        <p:spPr>
          <a:xfrm>
            <a:off x="0" y="764704"/>
            <a:ext cx="7092280" cy="1477328"/>
          </a:xfrm>
          <a:prstGeom prst="rect">
            <a:avLst/>
          </a:prstGeom>
          <a:noFill/>
        </p:spPr>
        <p:txBody>
          <a:bodyPr wrap="square" rtlCol="0">
            <a:spAutoFit/>
          </a:bodyPr>
          <a:lstStyle/>
          <a:p>
            <a:r>
              <a:rPr lang="en-GB" dirty="0"/>
              <a:t>In Year 5, we follow the </a:t>
            </a:r>
            <a:r>
              <a:rPr lang="en-GB" dirty="0" err="1"/>
              <a:t>Grammarsaurus</a:t>
            </a:r>
            <a:r>
              <a:rPr lang="en-GB" dirty="0"/>
              <a:t> spelling scheme which is designed to advance children’s spelling skills beyond phonics by focussing on morphology (the study of word structure). Children will learn important spelling rules and how to build morphemes (a word or part of a word of which has a meaning). </a:t>
            </a:r>
          </a:p>
        </p:txBody>
      </p:sp>
      <p:pic>
        <p:nvPicPr>
          <p:cNvPr id="9" name="Picture 8">
            <a:extLst>
              <a:ext uri="{FF2B5EF4-FFF2-40B4-BE49-F238E27FC236}">
                <a16:creationId xmlns:a16="http://schemas.microsoft.com/office/drawing/2014/main" id="{DF569FA3-D18E-4004-920B-25A03F932F32}"/>
              </a:ext>
            </a:extLst>
          </p:cNvPr>
          <p:cNvPicPr>
            <a:picLocks noChangeAspect="1"/>
          </p:cNvPicPr>
          <p:nvPr/>
        </p:nvPicPr>
        <p:blipFill>
          <a:blip r:embed="rId5"/>
          <a:stretch>
            <a:fillRect/>
          </a:stretch>
        </p:blipFill>
        <p:spPr>
          <a:xfrm>
            <a:off x="7164288" y="375320"/>
            <a:ext cx="1629967" cy="1659074"/>
          </a:xfrm>
          <a:prstGeom prst="rect">
            <a:avLst/>
          </a:prstGeom>
        </p:spPr>
      </p:pic>
      <p:pic>
        <p:nvPicPr>
          <p:cNvPr id="11" name="Picture 10">
            <a:extLst>
              <a:ext uri="{FF2B5EF4-FFF2-40B4-BE49-F238E27FC236}">
                <a16:creationId xmlns:a16="http://schemas.microsoft.com/office/drawing/2014/main" id="{DB4AC22A-1565-46D6-A42E-2D6E9B0432FD}"/>
              </a:ext>
            </a:extLst>
          </p:cNvPr>
          <p:cNvPicPr>
            <a:picLocks noChangeAspect="1"/>
          </p:cNvPicPr>
          <p:nvPr/>
        </p:nvPicPr>
        <p:blipFill>
          <a:blip r:embed="rId6"/>
          <a:stretch>
            <a:fillRect/>
          </a:stretch>
        </p:blipFill>
        <p:spPr>
          <a:xfrm>
            <a:off x="311307" y="2365476"/>
            <a:ext cx="2075102" cy="2927626"/>
          </a:xfrm>
          <a:prstGeom prst="rect">
            <a:avLst/>
          </a:prstGeom>
        </p:spPr>
      </p:pic>
      <p:pic>
        <p:nvPicPr>
          <p:cNvPr id="15" name="Picture 14">
            <a:extLst>
              <a:ext uri="{FF2B5EF4-FFF2-40B4-BE49-F238E27FC236}">
                <a16:creationId xmlns:a16="http://schemas.microsoft.com/office/drawing/2014/main" id="{89146BE2-A6DA-4D47-AD97-25E7299E6679}"/>
              </a:ext>
            </a:extLst>
          </p:cNvPr>
          <p:cNvPicPr>
            <a:picLocks noChangeAspect="1"/>
          </p:cNvPicPr>
          <p:nvPr/>
        </p:nvPicPr>
        <p:blipFill>
          <a:blip r:embed="rId7"/>
          <a:stretch>
            <a:fillRect/>
          </a:stretch>
        </p:blipFill>
        <p:spPr>
          <a:xfrm>
            <a:off x="2514807" y="2372578"/>
            <a:ext cx="2057193" cy="2920524"/>
          </a:xfrm>
          <a:prstGeom prst="rect">
            <a:avLst/>
          </a:prstGeom>
        </p:spPr>
      </p:pic>
      <p:pic>
        <p:nvPicPr>
          <p:cNvPr id="17" name="Picture 16">
            <a:extLst>
              <a:ext uri="{FF2B5EF4-FFF2-40B4-BE49-F238E27FC236}">
                <a16:creationId xmlns:a16="http://schemas.microsoft.com/office/drawing/2014/main" id="{6740AC55-B103-436C-A36A-E35F10A55E76}"/>
              </a:ext>
            </a:extLst>
          </p:cNvPr>
          <p:cNvPicPr>
            <a:picLocks noChangeAspect="1"/>
          </p:cNvPicPr>
          <p:nvPr/>
        </p:nvPicPr>
        <p:blipFill>
          <a:blip r:embed="rId8"/>
          <a:stretch>
            <a:fillRect/>
          </a:stretch>
        </p:blipFill>
        <p:spPr>
          <a:xfrm>
            <a:off x="4700399" y="2372578"/>
            <a:ext cx="2058718" cy="2927626"/>
          </a:xfrm>
          <a:prstGeom prst="rect">
            <a:avLst/>
          </a:prstGeom>
        </p:spPr>
      </p:pic>
      <p:pic>
        <p:nvPicPr>
          <p:cNvPr id="19" name="Picture 18">
            <a:extLst>
              <a:ext uri="{FF2B5EF4-FFF2-40B4-BE49-F238E27FC236}">
                <a16:creationId xmlns:a16="http://schemas.microsoft.com/office/drawing/2014/main" id="{BB9DEE67-5DA9-480F-8942-C97DCE74BA95}"/>
              </a:ext>
            </a:extLst>
          </p:cNvPr>
          <p:cNvPicPr>
            <a:picLocks noChangeAspect="1"/>
          </p:cNvPicPr>
          <p:nvPr/>
        </p:nvPicPr>
        <p:blipFill>
          <a:blip r:embed="rId9"/>
          <a:stretch>
            <a:fillRect/>
          </a:stretch>
        </p:blipFill>
        <p:spPr>
          <a:xfrm>
            <a:off x="6885990" y="2382287"/>
            <a:ext cx="2048845" cy="2927626"/>
          </a:xfrm>
          <a:prstGeom prst="rect">
            <a:avLst/>
          </a:prstGeom>
        </p:spPr>
      </p:pic>
    </p:spTree>
    <p:extLst>
      <p:ext uri="{BB962C8B-B14F-4D97-AF65-F5344CB8AC3E}">
        <p14:creationId xmlns:p14="http://schemas.microsoft.com/office/powerpoint/2010/main" val="1100701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75656" y="-171400"/>
            <a:ext cx="6779096" cy="979714"/>
          </a:xfrm>
        </p:spPr>
        <p:txBody>
          <a:bodyPr>
            <a:normAutofit/>
          </a:bodyPr>
          <a:lstStyle/>
          <a:p>
            <a:r>
              <a:rPr lang="en-GB" b="1" dirty="0"/>
              <a:t>Curriculum</a:t>
            </a:r>
          </a:p>
        </p:txBody>
      </p:sp>
      <p:sp>
        <p:nvSpPr>
          <p:cNvPr id="6" name="Content Placeholder 5"/>
          <p:cNvSpPr>
            <a:spLocks noGrp="1"/>
          </p:cNvSpPr>
          <p:nvPr>
            <p:ph idx="1"/>
          </p:nvPr>
        </p:nvSpPr>
        <p:spPr>
          <a:xfrm>
            <a:off x="179512" y="705018"/>
            <a:ext cx="8229600" cy="4680520"/>
          </a:xfrm>
        </p:spPr>
        <p:txBody>
          <a:bodyPr>
            <a:normAutofit fontScale="92500"/>
          </a:bodyPr>
          <a:lstStyle/>
          <a:p>
            <a:pPr marL="0" indent="0">
              <a:buNone/>
            </a:pPr>
            <a:r>
              <a:rPr lang="en-GB" b="1" dirty="0"/>
              <a:t>Autumn term</a:t>
            </a:r>
            <a:r>
              <a:rPr lang="en-GB" dirty="0"/>
              <a:t> – ‘Into the Unknown’ (learning about Space and explorers such as Ernest Shackleton )</a:t>
            </a:r>
          </a:p>
          <a:p>
            <a:pPr marL="0" indent="0">
              <a:buNone/>
            </a:pPr>
            <a:r>
              <a:rPr lang="en-GB" b="1" dirty="0"/>
              <a:t>Spring term </a:t>
            </a:r>
            <a:r>
              <a:rPr lang="en-GB" dirty="0"/>
              <a:t>– ‘Intrepid Invaders, Courageous Conquerors and Mythical Monsters’ (learning about the Vikings, Anglo Saxons and mythical creatures)</a:t>
            </a:r>
          </a:p>
          <a:p>
            <a:pPr marL="0" indent="0">
              <a:buNone/>
            </a:pPr>
            <a:r>
              <a:rPr lang="en-GB" b="1" dirty="0"/>
              <a:t>Summer term 1 </a:t>
            </a:r>
            <a:r>
              <a:rPr lang="en-GB" dirty="0"/>
              <a:t>– ‘Earth Matters’ (learning about sustainability) </a:t>
            </a:r>
          </a:p>
          <a:p>
            <a:pPr marL="0" indent="0">
              <a:buNone/>
            </a:pPr>
            <a:r>
              <a:rPr lang="en-GB" b="1" dirty="0"/>
              <a:t>Summer term 2 </a:t>
            </a:r>
            <a:r>
              <a:rPr lang="en-GB" dirty="0"/>
              <a:t>– ‘Lost cities, Hidden secrets’ (learning about the Mayas)</a:t>
            </a:r>
          </a:p>
          <a:p>
            <a:pPr marL="0" indent="0">
              <a:buNone/>
            </a:pPr>
            <a:endParaRPr lang="en-GB" u="sng" dirty="0">
              <a:solidFill>
                <a:srgbClr val="FF0000"/>
              </a:solidFill>
            </a:endParaRPr>
          </a:p>
          <a:p>
            <a:pPr marL="0" indent="0">
              <a:buNone/>
            </a:pPr>
            <a:endParaRPr lang="en-GB" u="sng" dirty="0">
              <a:solidFill>
                <a:srgbClr val="FF0000"/>
              </a:solidFill>
            </a:endParaRP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CB346BC-B0BF-4101-8CBA-C4803EFE2EF8}"/>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463683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92125" y="-92799"/>
            <a:ext cx="6779096" cy="979714"/>
          </a:xfrm>
        </p:spPr>
        <p:txBody>
          <a:bodyPr>
            <a:normAutofit/>
          </a:bodyPr>
          <a:lstStyle/>
          <a:p>
            <a:r>
              <a:rPr lang="en-GB" b="1" dirty="0"/>
              <a:t>VR Space experience</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0AAACC9-3034-4679-B3C6-AC2BDF1A969E}"/>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9CA4A3E7-6624-4DDC-B29C-84E2660C1476}"/>
              </a:ext>
            </a:extLst>
          </p:cNvPr>
          <p:cNvPicPr>
            <a:picLocks noChangeAspect="1"/>
          </p:cNvPicPr>
          <p:nvPr/>
        </p:nvPicPr>
        <p:blipFill>
          <a:blip r:embed="rId5"/>
          <a:stretch>
            <a:fillRect/>
          </a:stretch>
        </p:blipFill>
        <p:spPr>
          <a:xfrm>
            <a:off x="558050" y="844492"/>
            <a:ext cx="3390098" cy="1882372"/>
          </a:xfrm>
          <a:prstGeom prst="rect">
            <a:avLst/>
          </a:prstGeom>
        </p:spPr>
      </p:pic>
      <p:pic>
        <p:nvPicPr>
          <p:cNvPr id="8" name="Picture 7">
            <a:extLst>
              <a:ext uri="{FF2B5EF4-FFF2-40B4-BE49-F238E27FC236}">
                <a16:creationId xmlns:a16="http://schemas.microsoft.com/office/drawing/2014/main" id="{F7DC48A7-5DDC-48F8-8B73-2AA2D019DDC1}"/>
              </a:ext>
            </a:extLst>
          </p:cNvPr>
          <p:cNvPicPr>
            <a:picLocks noChangeAspect="1"/>
          </p:cNvPicPr>
          <p:nvPr/>
        </p:nvPicPr>
        <p:blipFill>
          <a:blip r:embed="rId6"/>
          <a:stretch>
            <a:fillRect/>
          </a:stretch>
        </p:blipFill>
        <p:spPr>
          <a:xfrm>
            <a:off x="245798" y="2832373"/>
            <a:ext cx="2306265" cy="2889004"/>
          </a:xfrm>
          <a:prstGeom prst="rect">
            <a:avLst/>
          </a:prstGeom>
        </p:spPr>
      </p:pic>
      <p:pic>
        <p:nvPicPr>
          <p:cNvPr id="10" name="Picture 9">
            <a:extLst>
              <a:ext uri="{FF2B5EF4-FFF2-40B4-BE49-F238E27FC236}">
                <a16:creationId xmlns:a16="http://schemas.microsoft.com/office/drawing/2014/main" id="{447DBCCE-4DE7-42C9-8ED3-38382BB6D3C6}"/>
              </a:ext>
            </a:extLst>
          </p:cNvPr>
          <p:cNvPicPr>
            <a:picLocks noChangeAspect="1"/>
          </p:cNvPicPr>
          <p:nvPr/>
        </p:nvPicPr>
        <p:blipFill>
          <a:blip r:embed="rId7"/>
          <a:stretch>
            <a:fillRect/>
          </a:stretch>
        </p:blipFill>
        <p:spPr>
          <a:xfrm>
            <a:off x="2797861" y="2857441"/>
            <a:ext cx="2467327" cy="2702799"/>
          </a:xfrm>
          <a:prstGeom prst="rect">
            <a:avLst/>
          </a:prstGeom>
        </p:spPr>
      </p:pic>
      <p:pic>
        <p:nvPicPr>
          <p:cNvPr id="12" name="Picture 11">
            <a:extLst>
              <a:ext uri="{FF2B5EF4-FFF2-40B4-BE49-F238E27FC236}">
                <a16:creationId xmlns:a16="http://schemas.microsoft.com/office/drawing/2014/main" id="{C8E45C48-29EA-4162-9515-3D77F45856F4}"/>
              </a:ext>
            </a:extLst>
          </p:cNvPr>
          <p:cNvPicPr>
            <a:picLocks noChangeAspect="1"/>
          </p:cNvPicPr>
          <p:nvPr/>
        </p:nvPicPr>
        <p:blipFill>
          <a:blip r:embed="rId8"/>
          <a:stretch>
            <a:fillRect/>
          </a:stretch>
        </p:blipFill>
        <p:spPr>
          <a:xfrm>
            <a:off x="4283968" y="775451"/>
            <a:ext cx="4293271" cy="2641263"/>
          </a:xfrm>
          <a:prstGeom prst="rect">
            <a:avLst/>
          </a:prstGeom>
        </p:spPr>
      </p:pic>
      <p:sp>
        <p:nvSpPr>
          <p:cNvPr id="2" name="TextBox 1">
            <a:extLst>
              <a:ext uri="{FF2B5EF4-FFF2-40B4-BE49-F238E27FC236}">
                <a16:creationId xmlns:a16="http://schemas.microsoft.com/office/drawing/2014/main" id="{9275E970-243B-4353-90FD-5E15795A0B0C}"/>
              </a:ext>
            </a:extLst>
          </p:cNvPr>
          <p:cNvSpPr txBox="1"/>
          <p:nvPr/>
        </p:nvSpPr>
        <p:spPr>
          <a:xfrm>
            <a:off x="5436096" y="3573016"/>
            <a:ext cx="3384376" cy="2031325"/>
          </a:xfrm>
          <a:prstGeom prst="rect">
            <a:avLst/>
          </a:prstGeom>
          <a:noFill/>
        </p:spPr>
        <p:txBody>
          <a:bodyPr wrap="square" rtlCol="0">
            <a:spAutoFit/>
          </a:bodyPr>
          <a:lstStyle/>
          <a:p>
            <a:r>
              <a:rPr lang="en-GB" dirty="0"/>
              <a:t>Space Day is a way of celebrating all of Year 5’s learning about Space and the Solar System. During the day, they take part in a range of different activities: VR experience, launching rockets as well as making astronaut food!</a:t>
            </a:r>
          </a:p>
        </p:txBody>
      </p:sp>
    </p:spTree>
    <p:extLst>
      <p:ext uri="{BB962C8B-B14F-4D97-AF65-F5344CB8AC3E}">
        <p14:creationId xmlns:p14="http://schemas.microsoft.com/office/powerpoint/2010/main" val="3161204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82452" y="-85193"/>
            <a:ext cx="6779096" cy="979714"/>
          </a:xfrm>
        </p:spPr>
        <p:txBody>
          <a:bodyPr>
            <a:normAutofit/>
          </a:bodyPr>
          <a:lstStyle/>
          <a:p>
            <a:r>
              <a:rPr lang="en-GB" b="1" dirty="0"/>
              <a:t>Pantomime </a:t>
            </a:r>
          </a:p>
        </p:txBody>
      </p:sp>
      <p:sp>
        <p:nvSpPr>
          <p:cNvPr id="6" name="Content Placeholder 5"/>
          <p:cNvSpPr>
            <a:spLocks noGrp="1"/>
          </p:cNvSpPr>
          <p:nvPr>
            <p:ph idx="1"/>
          </p:nvPr>
        </p:nvSpPr>
        <p:spPr>
          <a:xfrm>
            <a:off x="2627784" y="620688"/>
            <a:ext cx="8460432" cy="1440160"/>
          </a:xfrm>
        </p:spPr>
        <p:txBody>
          <a:bodyPr>
            <a:normAutofit/>
          </a:bodyPr>
          <a:lstStyle/>
          <a:p>
            <a:pPr marL="0" indent="0">
              <a:buNone/>
            </a:pPr>
            <a:r>
              <a:rPr lang="en-GB" dirty="0"/>
              <a:t>Tuesday 16</a:t>
            </a:r>
            <a:r>
              <a:rPr lang="en-GB" baseline="30000" dirty="0"/>
              <a:t>th</a:t>
            </a:r>
            <a:r>
              <a:rPr lang="en-GB" dirty="0"/>
              <a:t> December</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now White &amp; The Seven Dwarfs - The Hawth Crawley | Parkwood Theatres">
            <a:extLst>
              <a:ext uri="{FF2B5EF4-FFF2-40B4-BE49-F238E27FC236}">
                <a16:creationId xmlns:a16="http://schemas.microsoft.com/office/drawing/2014/main" id="{462E16E5-113B-46AC-93BE-9B48D4EEE3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199589"/>
            <a:ext cx="7786948" cy="43801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7B33F6A-70E7-4A9A-8FFF-22461278C387}"/>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2013163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82452" y="-85193"/>
            <a:ext cx="6779096" cy="979714"/>
          </a:xfrm>
        </p:spPr>
        <p:txBody>
          <a:bodyPr>
            <a:normAutofit/>
          </a:bodyPr>
          <a:lstStyle/>
          <a:p>
            <a:r>
              <a:rPr lang="en-GB" b="1" dirty="0"/>
              <a:t>Viking and Anglo Saxon day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7B33F6A-70E7-4A9A-8FFF-22461278C387}"/>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44A254B3-8828-4701-8999-6668D94ADBF6}"/>
              </a:ext>
            </a:extLst>
          </p:cNvPr>
          <p:cNvPicPr>
            <a:picLocks noChangeAspect="1"/>
          </p:cNvPicPr>
          <p:nvPr/>
        </p:nvPicPr>
        <p:blipFill>
          <a:blip r:embed="rId5"/>
          <a:stretch>
            <a:fillRect/>
          </a:stretch>
        </p:blipFill>
        <p:spPr>
          <a:xfrm>
            <a:off x="213651" y="1668232"/>
            <a:ext cx="3437330" cy="2396310"/>
          </a:xfrm>
          <a:prstGeom prst="rect">
            <a:avLst/>
          </a:prstGeom>
        </p:spPr>
      </p:pic>
      <p:pic>
        <p:nvPicPr>
          <p:cNvPr id="11" name="Picture 10">
            <a:extLst>
              <a:ext uri="{FF2B5EF4-FFF2-40B4-BE49-F238E27FC236}">
                <a16:creationId xmlns:a16="http://schemas.microsoft.com/office/drawing/2014/main" id="{136593B4-0E9D-4210-B2DF-2BE8C264CEF3}"/>
              </a:ext>
            </a:extLst>
          </p:cNvPr>
          <p:cNvPicPr>
            <a:picLocks noChangeAspect="1"/>
          </p:cNvPicPr>
          <p:nvPr/>
        </p:nvPicPr>
        <p:blipFill>
          <a:blip r:embed="rId6"/>
          <a:stretch>
            <a:fillRect/>
          </a:stretch>
        </p:blipFill>
        <p:spPr>
          <a:xfrm>
            <a:off x="4060402" y="2492896"/>
            <a:ext cx="1994102" cy="2396310"/>
          </a:xfrm>
          <a:prstGeom prst="rect">
            <a:avLst/>
          </a:prstGeom>
        </p:spPr>
      </p:pic>
      <p:sp>
        <p:nvSpPr>
          <p:cNvPr id="2" name="TextBox 1">
            <a:extLst>
              <a:ext uri="{FF2B5EF4-FFF2-40B4-BE49-F238E27FC236}">
                <a16:creationId xmlns:a16="http://schemas.microsoft.com/office/drawing/2014/main" id="{C993A7E7-AED6-496C-A5AF-EC50CA96E065}"/>
              </a:ext>
            </a:extLst>
          </p:cNvPr>
          <p:cNvSpPr txBox="1"/>
          <p:nvPr/>
        </p:nvSpPr>
        <p:spPr>
          <a:xfrm>
            <a:off x="6463925" y="1542820"/>
            <a:ext cx="2592288" cy="3416320"/>
          </a:xfrm>
          <a:prstGeom prst="rect">
            <a:avLst/>
          </a:prstGeom>
          <a:noFill/>
        </p:spPr>
        <p:txBody>
          <a:bodyPr wrap="square" rtlCol="0">
            <a:spAutoFit/>
          </a:bodyPr>
          <a:lstStyle/>
          <a:p>
            <a:r>
              <a:rPr lang="en-GB" dirty="0"/>
              <a:t>During Anglo Saxon and Viking day, the children take part in a range of activities to immerse themselves in the topic. They start the day exploring what daily life was like by making bread and trying their hand at weaving. They also had the opportunity to write secret messages in runes. </a:t>
            </a:r>
          </a:p>
        </p:txBody>
      </p:sp>
    </p:spTree>
    <p:extLst>
      <p:ext uri="{BB962C8B-B14F-4D97-AF65-F5344CB8AC3E}">
        <p14:creationId xmlns:p14="http://schemas.microsoft.com/office/powerpoint/2010/main" val="222906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82452" y="-85193"/>
            <a:ext cx="6779096" cy="979714"/>
          </a:xfrm>
        </p:spPr>
        <p:txBody>
          <a:bodyPr>
            <a:normAutofit/>
          </a:bodyPr>
          <a:lstStyle/>
          <a:p>
            <a:r>
              <a:rPr lang="en-GB" b="1" dirty="0"/>
              <a:t>Easter experience</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7B33F6A-70E7-4A9A-8FFF-22461278C387}"/>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3" name="Picture 2">
            <a:extLst>
              <a:ext uri="{FF2B5EF4-FFF2-40B4-BE49-F238E27FC236}">
                <a16:creationId xmlns:a16="http://schemas.microsoft.com/office/drawing/2014/main" id="{B4B04C0E-00C9-48D8-8BE1-B9E6653B400C}"/>
              </a:ext>
            </a:extLst>
          </p:cNvPr>
          <p:cNvPicPr>
            <a:picLocks noChangeAspect="1"/>
          </p:cNvPicPr>
          <p:nvPr/>
        </p:nvPicPr>
        <p:blipFill>
          <a:blip r:embed="rId5"/>
          <a:stretch>
            <a:fillRect/>
          </a:stretch>
        </p:blipFill>
        <p:spPr>
          <a:xfrm>
            <a:off x="395536" y="2250995"/>
            <a:ext cx="3041375" cy="2534479"/>
          </a:xfrm>
          <a:prstGeom prst="rect">
            <a:avLst/>
          </a:prstGeom>
        </p:spPr>
      </p:pic>
      <p:sp>
        <p:nvSpPr>
          <p:cNvPr id="2" name="TextBox 1">
            <a:extLst>
              <a:ext uri="{FF2B5EF4-FFF2-40B4-BE49-F238E27FC236}">
                <a16:creationId xmlns:a16="http://schemas.microsoft.com/office/drawing/2014/main" id="{FDF7AEA7-7C29-44B8-9691-6A1E299DE121}"/>
              </a:ext>
            </a:extLst>
          </p:cNvPr>
          <p:cNvSpPr txBox="1"/>
          <p:nvPr/>
        </p:nvSpPr>
        <p:spPr>
          <a:xfrm>
            <a:off x="3491880" y="980375"/>
            <a:ext cx="5373116" cy="1754326"/>
          </a:xfrm>
          <a:prstGeom prst="rect">
            <a:avLst/>
          </a:prstGeom>
          <a:noFill/>
        </p:spPr>
        <p:txBody>
          <a:bodyPr wrap="square" rtlCol="0">
            <a:spAutoFit/>
          </a:bodyPr>
          <a:lstStyle/>
          <a:p>
            <a:r>
              <a:rPr lang="en-GB" dirty="0"/>
              <a:t>As part of our learning about the Easter story, we have luckily been invited to attend the Easter experience led by </a:t>
            </a:r>
            <a:r>
              <a:rPr lang="en-GB" dirty="0" err="1"/>
              <a:t>SparkFish</a:t>
            </a:r>
            <a:r>
              <a:rPr lang="en-GB" dirty="0"/>
              <a:t>. During the afternoon, they get to watch the story be acted out. At the end, there is always opportunities for the children to ask questions to the actors (while they are still in role).</a:t>
            </a:r>
          </a:p>
        </p:txBody>
      </p:sp>
    </p:spTree>
    <p:extLst>
      <p:ext uri="{BB962C8B-B14F-4D97-AF65-F5344CB8AC3E}">
        <p14:creationId xmlns:p14="http://schemas.microsoft.com/office/powerpoint/2010/main" val="117529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82452" y="-85193"/>
            <a:ext cx="6779096" cy="979714"/>
          </a:xfrm>
        </p:spPr>
        <p:txBody>
          <a:bodyPr>
            <a:normAutofit/>
          </a:bodyPr>
          <a:lstStyle/>
          <a:p>
            <a:r>
              <a:rPr lang="en-GB" b="1" dirty="0"/>
              <a:t>Maya Day</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7B33F6A-70E7-4A9A-8FFF-22461278C387}"/>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16" name="Content Placeholder 15">
            <a:extLst>
              <a:ext uri="{FF2B5EF4-FFF2-40B4-BE49-F238E27FC236}">
                <a16:creationId xmlns:a16="http://schemas.microsoft.com/office/drawing/2014/main" id="{6AFE29A8-EB9D-459E-A5D8-81698116F75A}"/>
              </a:ext>
            </a:extLst>
          </p:cNvPr>
          <p:cNvPicPr>
            <a:picLocks noGrp="1" noChangeAspect="1"/>
          </p:cNvPicPr>
          <p:nvPr>
            <p:ph idx="1"/>
          </p:nvPr>
        </p:nvPicPr>
        <p:blipFill>
          <a:blip r:embed="rId5"/>
          <a:stretch>
            <a:fillRect/>
          </a:stretch>
        </p:blipFill>
        <p:spPr>
          <a:xfrm>
            <a:off x="4554978" y="3585885"/>
            <a:ext cx="4065381" cy="1920284"/>
          </a:xfrm>
        </p:spPr>
      </p:pic>
      <p:pic>
        <p:nvPicPr>
          <p:cNvPr id="8" name="Picture 7">
            <a:extLst>
              <a:ext uri="{FF2B5EF4-FFF2-40B4-BE49-F238E27FC236}">
                <a16:creationId xmlns:a16="http://schemas.microsoft.com/office/drawing/2014/main" id="{F4E5B594-5890-4290-85F1-5917EB5E7D94}"/>
              </a:ext>
            </a:extLst>
          </p:cNvPr>
          <p:cNvPicPr>
            <a:picLocks noChangeAspect="1"/>
          </p:cNvPicPr>
          <p:nvPr/>
        </p:nvPicPr>
        <p:blipFill>
          <a:blip r:embed="rId6"/>
          <a:stretch>
            <a:fillRect/>
          </a:stretch>
        </p:blipFill>
        <p:spPr>
          <a:xfrm>
            <a:off x="382506" y="3564348"/>
            <a:ext cx="3739416" cy="2061802"/>
          </a:xfrm>
          <a:prstGeom prst="rect">
            <a:avLst/>
          </a:prstGeom>
        </p:spPr>
      </p:pic>
      <p:pic>
        <p:nvPicPr>
          <p:cNvPr id="12" name="Picture 11">
            <a:extLst>
              <a:ext uri="{FF2B5EF4-FFF2-40B4-BE49-F238E27FC236}">
                <a16:creationId xmlns:a16="http://schemas.microsoft.com/office/drawing/2014/main" id="{2F21FA67-9557-4F90-8216-7E1ADF0F4427}"/>
              </a:ext>
            </a:extLst>
          </p:cNvPr>
          <p:cNvPicPr>
            <a:picLocks noChangeAspect="1"/>
          </p:cNvPicPr>
          <p:nvPr/>
        </p:nvPicPr>
        <p:blipFill>
          <a:blip r:embed="rId7"/>
          <a:stretch>
            <a:fillRect/>
          </a:stretch>
        </p:blipFill>
        <p:spPr>
          <a:xfrm>
            <a:off x="6354239" y="845952"/>
            <a:ext cx="2106193" cy="2543544"/>
          </a:xfrm>
          <a:prstGeom prst="rect">
            <a:avLst/>
          </a:prstGeom>
        </p:spPr>
      </p:pic>
      <p:pic>
        <p:nvPicPr>
          <p:cNvPr id="14" name="Picture 13">
            <a:extLst>
              <a:ext uri="{FF2B5EF4-FFF2-40B4-BE49-F238E27FC236}">
                <a16:creationId xmlns:a16="http://schemas.microsoft.com/office/drawing/2014/main" id="{81419AD2-FDF3-4998-99B4-D1D45C2426C0}"/>
              </a:ext>
            </a:extLst>
          </p:cNvPr>
          <p:cNvPicPr>
            <a:picLocks noChangeAspect="1"/>
          </p:cNvPicPr>
          <p:nvPr/>
        </p:nvPicPr>
        <p:blipFill>
          <a:blip r:embed="rId8"/>
          <a:stretch>
            <a:fillRect/>
          </a:stretch>
        </p:blipFill>
        <p:spPr>
          <a:xfrm>
            <a:off x="3635896" y="842511"/>
            <a:ext cx="1698733" cy="2550426"/>
          </a:xfrm>
          <a:prstGeom prst="rect">
            <a:avLst/>
          </a:prstGeom>
        </p:spPr>
      </p:pic>
      <p:sp>
        <p:nvSpPr>
          <p:cNvPr id="17" name="TextBox 16">
            <a:extLst>
              <a:ext uri="{FF2B5EF4-FFF2-40B4-BE49-F238E27FC236}">
                <a16:creationId xmlns:a16="http://schemas.microsoft.com/office/drawing/2014/main" id="{15EDD798-7A0E-4445-A1A8-D3C1B4127EFC}"/>
              </a:ext>
            </a:extLst>
          </p:cNvPr>
          <p:cNvSpPr txBox="1"/>
          <p:nvPr/>
        </p:nvSpPr>
        <p:spPr>
          <a:xfrm>
            <a:off x="146140" y="1050051"/>
            <a:ext cx="2448272" cy="2031325"/>
          </a:xfrm>
          <a:prstGeom prst="rect">
            <a:avLst/>
          </a:prstGeom>
          <a:noFill/>
        </p:spPr>
        <p:txBody>
          <a:bodyPr wrap="square" rtlCol="0">
            <a:spAutoFit/>
          </a:bodyPr>
          <a:lstStyle/>
          <a:p>
            <a:r>
              <a:rPr lang="en-GB" dirty="0"/>
              <a:t>Last year, Year 5 learnt about the Maya civilisation for the first time. Here is a selection of their learning. More details about Maya Day TBC. </a:t>
            </a:r>
          </a:p>
        </p:txBody>
      </p:sp>
    </p:spTree>
    <p:extLst>
      <p:ext uri="{BB962C8B-B14F-4D97-AF65-F5344CB8AC3E}">
        <p14:creationId xmlns:p14="http://schemas.microsoft.com/office/powerpoint/2010/main" val="4159223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10444" y="-138785"/>
            <a:ext cx="6779096" cy="979714"/>
          </a:xfrm>
        </p:spPr>
        <p:txBody>
          <a:bodyPr>
            <a:normAutofit/>
          </a:bodyPr>
          <a:lstStyle/>
          <a:p>
            <a:r>
              <a:rPr lang="en-GB" b="1" dirty="0"/>
              <a:t>Mercer’s Lake</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5">
            <a:extLst>
              <a:ext uri="{FF2B5EF4-FFF2-40B4-BE49-F238E27FC236}">
                <a16:creationId xmlns:a16="http://schemas.microsoft.com/office/drawing/2014/main" id="{50D33DCB-B989-491A-99CE-7B6C8BDB40C4}"/>
              </a:ext>
            </a:extLst>
          </p:cNvPr>
          <p:cNvSpPr txBox="1">
            <a:spLocks/>
          </p:cNvSpPr>
          <p:nvPr/>
        </p:nvSpPr>
        <p:spPr>
          <a:xfrm>
            <a:off x="3191561" y="620688"/>
            <a:ext cx="2760878" cy="792088"/>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t>Friday 26</a:t>
            </a:r>
            <a:r>
              <a:rPr lang="en-GB" baseline="30000" dirty="0"/>
              <a:t>th</a:t>
            </a:r>
            <a:r>
              <a:rPr lang="en-GB" dirty="0"/>
              <a:t> June</a:t>
            </a:r>
          </a:p>
        </p:txBody>
      </p:sp>
      <p:pic>
        <p:nvPicPr>
          <p:cNvPr id="7" name="Picture 6">
            <a:extLst>
              <a:ext uri="{FF2B5EF4-FFF2-40B4-BE49-F238E27FC236}">
                <a16:creationId xmlns:a16="http://schemas.microsoft.com/office/drawing/2014/main" id="{2F97EA74-C86A-4390-955D-212B98315F9D}"/>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6" name="Picture 5">
            <a:extLst>
              <a:ext uri="{FF2B5EF4-FFF2-40B4-BE49-F238E27FC236}">
                <a16:creationId xmlns:a16="http://schemas.microsoft.com/office/drawing/2014/main" id="{E675CE87-0374-494F-B462-B7CEAD5F9063}"/>
              </a:ext>
            </a:extLst>
          </p:cNvPr>
          <p:cNvPicPr>
            <a:picLocks noChangeAspect="1"/>
          </p:cNvPicPr>
          <p:nvPr/>
        </p:nvPicPr>
        <p:blipFill>
          <a:blip r:embed="rId5"/>
          <a:stretch>
            <a:fillRect/>
          </a:stretch>
        </p:blipFill>
        <p:spPr>
          <a:xfrm>
            <a:off x="238493" y="1988840"/>
            <a:ext cx="3238781" cy="2179509"/>
          </a:xfrm>
          <a:prstGeom prst="rect">
            <a:avLst/>
          </a:prstGeom>
        </p:spPr>
      </p:pic>
      <p:pic>
        <p:nvPicPr>
          <p:cNvPr id="10" name="Picture 9">
            <a:extLst>
              <a:ext uri="{FF2B5EF4-FFF2-40B4-BE49-F238E27FC236}">
                <a16:creationId xmlns:a16="http://schemas.microsoft.com/office/drawing/2014/main" id="{CC6EA190-01B8-4F28-810C-8ECF1C5D3250}"/>
              </a:ext>
            </a:extLst>
          </p:cNvPr>
          <p:cNvPicPr>
            <a:picLocks noChangeAspect="1"/>
          </p:cNvPicPr>
          <p:nvPr/>
        </p:nvPicPr>
        <p:blipFill>
          <a:blip r:embed="rId6"/>
          <a:stretch>
            <a:fillRect/>
          </a:stretch>
        </p:blipFill>
        <p:spPr>
          <a:xfrm>
            <a:off x="5076056" y="1176224"/>
            <a:ext cx="3837196" cy="2310284"/>
          </a:xfrm>
          <a:prstGeom prst="rect">
            <a:avLst/>
          </a:prstGeom>
        </p:spPr>
      </p:pic>
      <p:pic>
        <p:nvPicPr>
          <p:cNvPr id="12" name="Picture 11">
            <a:extLst>
              <a:ext uri="{FF2B5EF4-FFF2-40B4-BE49-F238E27FC236}">
                <a16:creationId xmlns:a16="http://schemas.microsoft.com/office/drawing/2014/main" id="{C7698365-51B7-4783-A26F-F26F5BBBEC13}"/>
              </a:ext>
            </a:extLst>
          </p:cNvPr>
          <p:cNvPicPr>
            <a:picLocks noChangeAspect="1"/>
          </p:cNvPicPr>
          <p:nvPr/>
        </p:nvPicPr>
        <p:blipFill>
          <a:blip r:embed="rId7"/>
          <a:stretch>
            <a:fillRect/>
          </a:stretch>
        </p:blipFill>
        <p:spPr>
          <a:xfrm>
            <a:off x="5753339" y="3594989"/>
            <a:ext cx="3159913" cy="1885236"/>
          </a:xfrm>
          <a:prstGeom prst="rect">
            <a:avLst/>
          </a:prstGeom>
        </p:spPr>
      </p:pic>
      <p:sp>
        <p:nvSpPr>
          <p:cNvPr id="2" name="TextBox 1">
            <a:extLst>
              <a:ext uri="{FF2B5EF4-FFF2-40B4-BE49-F238E27FC236}">
                <a16:creationId xmlns:a16="http://schemas.microsoft.com/office/drawing/2014/main" id="{0305CDAD-EF3A-48A5-B205-2AC83BD27D50}"/>
              </a:ext>
            </a:extLst>
          </p:cNvPr>
          <p:cNvSpPr txBox="1"/>
          <p:nvPr/>
        </p:nvSpPr>
        <p:spPr>
          <a:xfrm>
            <a:off x="3563888" y="3594989"/>
            <a:ext cx="2016224" cy="2031325"/>
          </a:xfrm>
          <a:prstGeom prst="rect">
            <a:avLst/>
          </a:prstGeom>
          <a:noFill/>
        </p:spPr>
        <p:txBody>
          <a:bodyPr wrap="square" rtlCol="0">
            <a:spAutoFit/>
          </a:bodyPr>
          <a:lstStyle/>
          <a:p>
            <a:r>
              <a:rPr lang="en-GB" dirty="0"/>
              <a:t>This is many children’s highlight of the year! The whole day children are kept busy with a wide variety of water sports. </a:t>
            </a:r>
          </a:p>
        </p:txBody>
      </p:sp>
    </p:spTree>
    <p:extLst>
      <p:ext uri="{BB962C8B-B14F-4D97-AF65-F5344CB8AC3E}">
        <p14:creationId xmlns:p14="http://schemas.microsoft.com/office/powerpoint/2010/main" val="3350248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10444" y="-138785"/>
            <a:ext cx="6779096" cy="979714"/>
          </a:xfrm>
        </p:spPr>
        <p:txBody>
          <a:bodyPr>
            <a:normAutofit/>
          </a:bodyPr>
          <a:lstStyle/>
          <a:p>
            <a:r>
              <a:rPr lang="en-GB" b="1" dirty="0"/>
              <a:t>Sports Day </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5">
            <a:extLst>
              <a:ext uri="{FF2B5EF4-FFF2-40B4-BE49-F238E27FC236}">
                <a16:creationId xmlns:a16="http://schemas.microsoft.com/office/drawing/2014/main" id="{50D33DCB-B989-491A-99CE-7B6C8BDB40C4}"/>
              </a:ext>
            </a:extLst>
          </p:cNvPr>
          <p:cNvSpPr txBox="1">
            <a:spLocks/>
          </p:cNvSpPr>
          <p:nvPr/>
        </p:nvSpPr>
        <p:spPr>
          <a:xfrm>
            <a:off x="3191561" y="620688"/>
            <a:ext cx="2760878" cy="7920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dirty="0"/>
          </a:p>
        </p:txBody>
      </p:sp>
      <p:pic>
        <p:nvPicPr>
          <p:cNvPr id="7" name="Picture 6">
            <a:extLst>
              <a:ext uri="{FF2B5EF4-FFF2-40B4-BE49-F238E27FC236}">
                <a16:creationId xmlns:a16="http://schemas.microsoft.com/office/drawing/2014/main" id="{2F97EA74-C86A-4390-955D-212B98315F9D}"/>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pic>
        <p:nvPicPr>
          <p:cNvPr id="6" name="Picture 2" descr="How to Ace Sports Day">
            <a:extLst>
              <a:ext uri="{FF2B5EF4-FFF2-40B4-BE49-F238E27FC236}">
                <a16:creationId xmlns:a16="http://schemas.microsoft.com/office/drawing/2014/main" id="{AB164D48-5BB0-4FCB-B08F-1753D5B1BF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4913" y="1268760"/>
            <a:ext cx="7434173" cy="4163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106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66873" y="2924944"/>
            <a:ext cx="8229600" cy="2625498"/>
          </a:xfrm>
        </p:spPr>
        <p:txBody>
          <a:bodyPr/>
          <a:lstStyle/>
          <a:p>
            <a:r>
              <a:rPr lang="en-GB" dirty="0"/>
              <a:t>Thank you for your support.</a:t>
            </a:r>
          </a:p>
          <a:p>
            <a:r>
              <a:rPr lang="en-GB" dirty="0"/>
              <a:t>Well done to your wonderful children.</a:t>
            </a:r>
          </a:p>
          <a:p>
            <a:r>
              <a:rPr lang="en-GB" dirty="0"/>
              <a:t>There is a lot to look forward to!</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C2A6C62-80D7-4D19-9DCF-88D4595505FF}"/>
              </a:ext>
            </a:extLst>
          </p:cNvPr>
          <p:cNvPicPr>
            <a:picLocks noChangeAspect="1"/>
          </p:cNvPicPr>
          <p:nvPr/>
        </p:nvPicPr>
        <p:blipFill>
          <a:blip r:embed="rId4"/>
          <a:stretch>
            <a:fillRect/>
          </a:stretch>
        </p:blipFill>
        <p:spPr>
          <a:xfrm>
            <a:off x="2555776" y="295691"/>
            <a:ext cx="3708529" cy="1950302"/>
          </a:xfrm>
          <a:prstGeom prst="rect">
            <a:avLst/>
          </a:prstGeom>
        </p:spPr>
      </p:pic>
      <p:pic>
        <p:nvPicPr>
          <p:cNvPr id="8" name="Picture 7">
            <a:extLst>
              <a:ext uri="{FF2B5EF4-FFF2-40B4-BE49-F238E27FC236}">
                <a16:creationId xmlns:a16="http://schemas.microsoft.com/office/drawing/2014/main" id="{A2009B47-F955-4DDB-A76E-14707E57B3CB}"/>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07504" y="116632"/>
            <a:ext cx="576064" cy="576064"/>
          </a:xfrm>
          <a:prstGeom prst="rect">
            <a:avLst/>
          </a:prstGeom>
          <a:noFill/>
        </p:spPr>
      </p:pic>
    </p:spTree>
    <p:extLst>
      <p:ext uri="{BB962C8B-B14F-4D97-AF65-F5344CB8AC3E}">
        <p14:creationId xmlns:p14="http://schemas.microsoft.com/office/powerpoint/2010/main" val="238857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1834</TotalTime>
  <Words>847</Words>
  <Application>Microsoft Office PowerPoint</Application>
  <PresentationFormat>On-screen Show (4:3)</PresentationFormat>
  <Paragraphs>107</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Times New Roman</vt:lpstr>
      <vt:lpstr>Office Theme</vt:lpstr>
      <vt:lpstr>Jade </vt:lpstr>
      <vt:lpstr>Aims</vt:lpstr>
      <vt:lpstr>Year 5 staff </vt:lpstr>
      <vt:lpstr>PowerPoint Presentation</vt:lpstr>
      <vt:lpstr>PowerPoint Presentation</vt:lpstr>
      <vt:lpstr>PowerPoint Presentation</vt:lpstr>
      <vt:lpstr>Maths </vt:lpstr>
      <vt:lpstr>Arithmetic </vt:lpstr>
      <vt:lpstr>Reasoning </vt:lpstr>
      <vt:lpstr>Reading </vt:lpstr>
      <vt:lpstr>Writing </vt:lpstr>
      <vt:lpstr>Writing </vt:lpstr>
      <vt:lpstr>Writing </vt:lpstr>
      <vt:lpstr>Spelling</vt:lpstr>
      <vt:lpstr>Curriculum</vt:lpstr>
      <vt:lpstr>VR Space experience</vt:lpstr>
      <vt:lpstr>Pantomime </vt:lpstr>
      <vt:lpstr>Viking and Anglo Saxon day  </vt:lpstr>
      <vt:lpstr>Easter experience</vt:lpstr>
      <vt:lpstr>Maya Day</vt:lpstr>
      <vt:lpstr>Mercer’s Lake</vt:lpstr>
      <vt:lpstr>Sports Day </vt:lpstr>
      <vt:lpstr>PowerPoint Presentation</vt:lpstr>
    </vt:vector>
  </TitlesOfParts>
  <Company>Furzefield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Key Stage 2</dc:title>
  <dc:creator>Nina Booker</dc:creator>
  <cp:lastModifiedBy>Siobhan Buchan</cp:lastModifiedBy>
  <cp:revision>272</cp:revision>
  <cp:lastPrinted>2018-02-21T17:57:17Z</cp:lastPrinted>
  <dcterms:created xsi:type="dcterms:W3CDTF">2016-09-10T12:54:39Z</dcterms:created>
  <dcterms:modified xsi:type="dcterms:W3CDTF">2026-09-08T13:32:00Z</dcterms:modified>
</cp:coreProperties>
</file>