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09" r:id="rId2"/>
    <p:sldId id="350" r:id="rId3"/>
    <p:sldId id="346" r:id="rId4"/>
    <p:sldId id="310" r:id="rId5"/>
    <p:sldId id="355" r:id="rId6"/>
    <p:sldId id="312" r:id="rId7"/>
    <p:sldId id="348" r:id="rId8"/>
    <p:sldId id="362" r:id="rId9"/>
    <p:sldId id="364" r:id="rId10"/>
    <p:sldId id="351" r:id="rId11"/>
    <p:sldId id="368" r:id="rId12"/>
    <p:sldId id="363" r:id="rId13"/>
    <p:sldId id="365" r:id="rId14"/>
    <p:sldId id="349" r:id="rId15"/>
    <p:sldId id="367" r:id="rId16"/>
    <p:sldId id="361" r:id="rId17"/>
    <p:sldId id="366" r:id="rId18"/>
    <p:sldId id="352" r:id="rId19"/>
    <p:sldId id="353" r:id="rId20"/>
    <p:sldId id="354" r:id="rId21"/>
    <p:sldId id="357" r:id="rId22"/>
    <p:sldId id="331" r:id="rId23"/>
    <p:sldId id="358" r:id="rId24"/>
    <p:sldId id="359" r:id="rId25"/>
    <p:sldId id="296" r:id="rId2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17" autoAdjust="0"/>
    <p:restoredTop sz="64715" autoAdjust="0"/>
  </p:normalViewPr>
  <p:slideViewPr>
    <p:cSldViewPr>
      <p:cViewPr varScale="1">
        <p:scale>
          <a:sx n="97" d="100"/>
          <a:sy n="97" d="100"/>
        </p:scale>
        <p:origin x="1046" y="86"/>
      </p:cViewPr>
      <p:guideLst>
        <p:guide orient="horz" pos="2160"/>
        <p:guide pos="2880"/>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B507E37-6287-4C5E-87D9-6C914F4AA803}" type="datetimeFigureOut">
              <a:rPr lang="en-US" smtClean="0"/>
              <a:t>10/2/2025</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81682363-2B08-45C0-AC99-89CF6B255537}" type="slidenum">
              <a:rPr lang="en-US" smtClean="0"/>
              <a:t>‹#›</a:t>
            </a:fld>
            <a:endParaRPr lang="en-US"/>
          </a:p>
        </p:txBody>
      </p:sp>
    </p:spTree>
    <p:extLst>
      <p:ext uri="{BB962C8B-B14F-4D97-AF65-F5344CB8AC3E}">
        <p14:creationId xmlns:p14="http://schemas.microsoft.com/office/powerpoint/2010/main" val="1505881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1</a:t>
            </a:fld>
            <a:endParaRPr lang="en-US"/>
          </a:p>
        </p:txBody>
      </p:sp>
    </p:spTree>
    <p:extLst>
      <p:ext uri="{BB962C8B-B14F-4D97-AF65-F5344CB8AC3E}">
        <p14:creationId xmlns:p14="http://schemas.microsoft.com/office/powerpoint/2010/main" val="1139521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a:t>
            </a:fld>
            <a:endParaRPr lang="en-US"/>
          </a:p>
        </p:txBody>
      </p:sp>
    </p:spTree>
    <p:extLst>
      <p:ext uri="{BB962C8B-B14F-4D97-AF65-F5344CB8AC3E}">
        <p14:creationId xmlns:p14="http://schemas.microsoft.com/office/powerpoint/2010/main" val="2418425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3</a:t>
            </a:fld>
            <a:endParaRPr lang="en-US"/>
          </a:p>
        </p:txBody>
      </p:sp>
    </p:spTree>
    <p:extLst>
      <p:ext uri="{BB962C8B-B14F-4D97-AF65-F5344CB8AC3E}">
        <p14:creationId xmlns:p14="http://schemas.microsoft.com/office/powerpoint/2010/main" val="2276211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4</a:t>
            </a:fld>
            <a:endParaRPr lang="en-US"/>
          </a:p>
        </p:txBody>
      </p:sp>
    </p:spTree>
    <p:extLst>
      <p:ext uri="{BB962C8B-B14F-4D97-AF65-F5344CB8AC3E}">
        <p14:creationId xmlns:p14="http://schemas.microsoft.com/office/powerpoint/2010/main" val="3284691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5</a:t>
            </a:fld>
            <a:endParaRPr lang="en-US"/>
          </a:p>
        </p:txBody>
      </p:sp>
    </p:spTree>
    <p:extLst>
      <p:ext uri="{BB962C8B-B14F-4D97-AF65-F5344CB8AC3E}">
        <p14:creationId xmlns:p14="http://schemas.microsoft.com/office/powerpoint/2010/main" val="42647287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6</a:t>
            </a:fld>
            <a:endParaRPr lang="en-US"/>
          </a:p>
        </p:txBody>
      </p:sp>
    </p:spTree>
    <p:extLst>
      <p:ext uri="{BB962C8B-B14F-4D97-AF65-F5344CB8AC3E}">
        <p14:creationId xmlns:p14="http://schemas.microsoft.com/office/powerpoint/2010/main" val="735113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7</a:t>
            </a:fld>
            <a:endParaRPr lang="en-US"/>
          </a:p>
        </p:txBody>
      </p:sp>
    </p:spTree>
    <p:extLst>
      <p:ext uri="{BB962C8B-B14F-4D97-AF65-F5344CB8AC3E}">
        <p14:creationId xmlns:p14="http://schemas.microsoft.com/office/powerpoint/2010/main" val="1587525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8</a:t>
            </a:fld>
            <a:endParaRPr lang="en-US"/>
          </a:p>
        </p:txBody>
      </p:sp>
    </p:spTree>
    <p:extLst>
      <p:ext uri="{BB962C8B-B14F-4D97-AF65-F5344CB8AC3E}">
        <p14:creationId xmlns:p14="http://schemas.microsoft.com/office/powerpoint/2010/main" val="17839175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9</a:t>
            </a:fld>
            <a:endParaRPr lang="en-US"/>
          </a:p>
        </p:txBody>
      </p:sp>
    </p:spTree>
    <p:extLst>
      <p:ext uri="{BB962C8B-B14F-4D97-AF65-F5344CB8AC3E}">
        <p14:creationId xmlns:p14="http://schemas.microsoft.com/office/powerpoint/2010/main" val="20585395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10</a:t>
            </a:fld>
            <a:endParaRPr lang="en-US"/>
          </a:p>
        </p:txBody>
      </p:sp>
    </p:spTree>
    <p:extLst>
      <p:ext uri="{BB962C8B-B14F-4D97-AF65-F5344CB8AC3E}">
        <p14:creationId xmlns:p14="http://schemas.microsoft.com/office/powerpoint/2010/main" val="20888303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11</a:t>
            </a:fld>
            <a:endParaRPr lang="en-US"/>
          </a:p>
        </p:txBody>
      </p:sp>
    </p:spTree>
    <p:extLst>
      <p:ext uri="{BB962C8B-B14F-4D97-AF65-F5344CB8AC3E}">
        <p14:creationId xmlns:p14="http://schemas.microsoft.com/office/powerpoint/2010/main" val="3267226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12</a:t>
            </a:fld>
            <a:endParaRPr lang="en-US"/>
          </a:p>
        </p:txBody>
      </p:sp>
    </p:spTree>
    <p:extLst>
      <p:ext uri="{BB962C8B-B14F-4D97-AF65-F5344CB8AC3E}">
        <p14:creationId xmlns:p14="http://schemas.microsoft.com/office/powerpoint/2010/main" val="40062233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13</a:t>
            </a:fld>
            <a:endParaRPr lang="en-US"/>
          </a:p>
        </p:txBody>
      </p:sp>
    </p:spTree>
    <p:extLst>
      <p:ext uri="{BB962C8B-B14F-4D97-AF65-F5344CB8AC3E}">
        <p14:creationId xmlns:p14="http://schemas.microsoft.com/office/powerpoint/2010/main" val="12780585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14</a:t>
            </a:fld>
            <a:endParaRPr lang="en-US"/>
          </a:p>
        </p:txBody>
      </p:sp>
    </p:spTree>
    <p:extLst>
      <p:ext uri="{BB962C8B-B14F-4D97-AF65-F5344CB8AC3E}">
        <p14:creationId xmlns:p14="http://schemas.microsoft.com/office/powerpoint/2010/main" val="4395815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15</a:t>
            </a:fld>
            <a:endParaRPr lang="en-US"/>
          </a:p>
        </p:txBody>
      </p:sp>
    </p:spTree>
    <p:extLst>
      <p:ext uri="{BB962C8B-B14F-4D97-AF65-F5344CB8AC3E}">
        <p14:creationId xmlns:p14="http://schemas.microsoft.com/office/powerpoint/2010/main" val="479691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16</a:t>
            </a:fld>
            <a:endParaRPr lang="en-US"/>
          </a:p>
        </p:txBody>
      </p:sp>
    </p:spTree>
    <p:extLst>
      <p:ext uri="{BB962C8B-B14F-4D97-AF65-F5344CB8AC3E}">
        <p14:creationId xmlns:p14="http://schemas.microsoft.com/office/powerpoint/2010/main" val="37875231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17</a:t>
            </a:fld>
            <a:endParaRPr lang="en-US"/>
          </a:p>
        </p:txBody>
      </p:sp>
    </p:spTree>
    <p:extLst>
      <p:ext uri="{BB962C8B-B14F-4D97-AF65-F5344CB8AC3E}">
        <p14:creationId xmlns:p14="http://schemas.microsoft.com/office/powerpoint/2010/main" val="29456465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18</a:t>
            </a:fld>
            <a:endParaRPr lang="en-US"/>
          </a:p>
        </p:txBody>
      </p:sp>
    </p:spTree>
    <p:extLst>
      <p:ext uri="{BB962C8B-B14F-4D97-AF65-F5344CB8AC3E}">
        <p14:creationId xmlns:p14="http://schemas.microsoft.com/office/powerpoint/2010/main" val="32372760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19</a:t>
            </a:fld>
            <a:endParaRPr lang="en-US"/>
          </a:p>
        </p:txBody>
      </p:sp>
    </p:spTree>
    <p:extLst>
      <p:ext uri="{BB962C8B-B14F-4D97-AF65-F5344CB8AC3E}">
        <p14:creationId xmlns:p14="http://schemas.microsoft.com/office/powerpoint/2010/main" val="8211687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20</a:t>
            </a:fld>
            <a:endParaRPr lang="en-US"/>
          </a:p>
        </p:txBody>
      </p:sp>
    </p:spTree>
    <p:extLst>
      <p:ext uri="{BB962C8B-B14F-4D97-AF65-F5344CB8AC3E}">
        <p14:creationId xmlns:p14="http://schemas.microsoft.com/office/powerpoint/2010/main" val="34112332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21</a:t>
            </a:fld>
            <a:endParaRPr lang="en-US"/>
          </a:p>
        </p:txBody>
      </p:sp>
    </p:spTree>
    <p:extLst>
      <p:ext uri="{BB962C8B-B14F-4D97-AF65-F5344CB8AC3E}">
        <p14:creationId xmlns:p14="http://schemas.microsoft.com/office/powerpoint/2010/main" val="31289183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22</a:t>
            </a:fld>
            <a:endParaRPr lang="en-US"/>
          </a:p>
        </p:txBody>
      </p:sp>
    </p:spTree>
    <p:extLst>
      <p:ext uri="{BB962C8B-B14F-4D97-AF65-F5344CB8AC3E}">
        <p14:creationId xmlns:p14="http://schemas.microsoft.com/office/powerpoint/2010/main" val="20336077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23</a:t>
            </a:fld>
            <a:endParaRPr lang="en-US"/>
          </a:p>
        </p:txBody>
      </p:sp>
    </p:spTree>
    <p:extLst>
      <p:ext uri="{BB962C8B-B14F-4D97-AF65-F5344CB8AC3E}">
        <p14:creationId xmlns:p14="http://schemas.microsoft.com/office/powerpoint/2010/main" val="10066422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24</a:t>
            </a:fld>
            <a:endParaRPr lang="en-US"/>
          </a:p>
        </p:txBody>
      </p:sp>
    </p:spTree>
    <p:extLst>
      <p:ext uri="{BB962C8B-B14F-4D97-AF65-F5344CB8AC3E}">
        <p14:creationId xmlns:p14="http://schemas.microsoft.com/office/powerpoint/2010/main" val="12815011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25</a:t>
            </a:fld>
            <a:endParaRPr lang="en-US"/>
          </a:p>
        </p:txBody>
      </p:sp>
    </p:spTree>
    <p:extLst>
      <p:ext uri="{BB962C8B-B14F-4D97-AF65-F5344CB8AC3E}">
        <p14:creationId xmlns:p14="http://schemas.microsoft.com/office/powerpoint/2010/main" val="13568353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2925404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949983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D73D5E-354B-415D-8287-44A22F7E2CA8}"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723362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CD73D5E-354B-415D-8287-44A22F7E2CA8}"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530093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CD73D5E-354B-415D-8287-44A22F7E2CA8}" type="datetimeFigureOut">
              <a:rPr lang="en-GB" smtClean="0"/>
              <a:t>02/10/2025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1205508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CD73D5E-354B-415D-8287-44A22F7E2CA8}" type="datetimeFigureOut">
              <a:rPr lang="en-GB" smtClean="0"/>
              <a:t>02/10/2025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684872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D73D5E-354B-415D-8287-44A22F7E2CA8}" type="datetimeFigureOut">
              <a:rPr lang="en-GB" smtClean="0"/>
              <a:t>02/10/2025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529529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D73D5E-354B-415D-8287-44A22F7E2CA8}"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1130236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D73D5E-354B-415D-8287-44A22F7E2CA8}"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823880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586635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24347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D73D5E-354B-415D-8287-44A22F7E2CA8}" type="datetimeFigureOut">
              <a:rPr lang="en-GB" smtClean="0"/>
              <a:t>02/10/2025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E5F01F-EEBE-48CA-8641-6BA32CFEA13F}" type="slidenum">
              <a:rPr lang="en-GB" smtClean="0"/>
              <a:t>‹#›</a:t>
            </a:fld>
            <a:endParaRPr lang="en-GB"/>
          </a:p>
        </p:txBody>
      </p:sp>
    </p:spTree>
    <p:extLst>
      <p:ext uri="{BB962C8B-B14F-4D97-AF65-F5344CB8AC3E}">
        <p14:creationId xmlns:p14="http://schemas.microsoft.com/office/powerpoint/2010/main" val="3364058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hyperlink" Target="https://www.langshott-surrey.co.uk/page/?title=Spring&amp;pid=2228" TargetMode="External"/><Relationship Id="rId3" Type="http://schemas.openxmlformats.org/officeDocument/2006/relationships/hyperlink" Target="https://www.langshott-surrey.co.uk/page/?title=Year+3&amp;pid=73" TargetMode="External"/><Relationship Id="rId7" Type="http://schemas.openxmlformats.org/officeDocument/2006/relationships/hyperlink" Target="https://www.langshott-surrey.co.uk/page/?title=Autumn&amp;pid=2220"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3.jpeg"/><Relationship Id="rId4" Type="http://schemas.openxmlformats.org/officeDocument/2006/relationships/image" Target="../media/image1.jpeg"/><Relationship Id="rId9" Type="http://schemas.openxmlformats.org/officeDocument/2006/relationships/hyperlink" Target="https://www.langshott-surrey.co.uk/page/?title=Summer&amp;pid=2236"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jpe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3.jpeg"/><Relationship Id="rId9"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hyperlink" Target="http://www.bbc.co.uk/education/levels/zbr9wmn"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image" Target="../media/image1.jpeg"/><Relationship Id="rId4" Type="http://schemas.openxmlformats.org/officeDocument/2006/relationships/hyperlink" Target="https://www.topmarks.co.uk/maths-games/7-11-years/multiplication-and-division"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2.png"/><Relationship Id="rId7"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3.jpeg"/><Relationship Id="rId4" Type="http://schemas.openxmlformats.org/officeDocument/2006/relationships/image" Target="../media/image1.jpeg"/><Relationship Id="rId9" Type="http://schemas.openxmlformats.org/officeDocument/2006/relationships/image" Target="../media/image26.png"/></Relationships>
</file>

<file path=ppt/slides/_rels/slide1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jpeg"/><Relationship Id="rId7"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jpeg"/><Relationship Id="rId7"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6" name="Picture 5">
            <a:extLst>
              <a:ext uri="{FF2B5EF4-FFF2-40B4-BE49-F238E27FC236}">
                <a16:creationId xmlns:a16="http://schemas.microsoft.com/office/drawing/2014/main" id="{2E00B62D-F910-4FAB-A673-2AF38DE65DB7}"/>
              </a:ext>
            </a:extLst>
          </p:cNvPr>
          <p:cNvPicPr>
            <a:picLocks noChangeAspect="1"/>
          </p:cNvPicPr>
          <p:nvPr/>
        </p:nvPicPr>
        <p:blipFill>
          <a:blip r:embed="rId4"/>
          <a:stretch>
            <a:fillRect/>
          </a:stretch>
        </p:blipFill>
        <p:spPr>
          <a:xfrm>
            <a:off x="1547664" y="980728"/>
            <a:ext cx="6048672" cy="4271393"/>
          </a:xfrm>
          <a:prstGeom prst="rect">
            <a:avLst/>
          </a:prstGeom>
        </p:spPr>
      </p:pic>
      <p:pic>
        <p:nvPicPr>
          <p:cNvPr id="1026" name="Picture 2" descr="E:\Langshott\Letterheads and Logos\langshott footer.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576006"/>
            <a:ext cx="9144000" cy="129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3173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Aims</a:t>
            </a:r>
          </a:p>
        </p:txBody>
      </p:sp>
      <p:sp>
        <p:nvSpPr>
          <p:cNvPr id="6" name="Content Placeholder 5"/>
          <p:cNvSpPr>
            <a:spLocks noGrp="1"/>
          </p:cNvSpPr>
          <p:nvPr>
            <p:ph idx="1"/>
          </p:nvPr>
        </p:nvSpPr>
        <p:spPr>
          <a:xfrm>
            <a:off x="395536" y="1628800"/>
            <a:ext cx="8300937" cy="3240360"/>
          </a:xfrm>
        </p:spPr>
        <p:txBody>
          <a:bodyPr>
            <a:normAutofit fontScale="77500" lnSpcReduction="20000"/>
          </a:bodyPr>
          <a:lstStyle/>
          <a:p>
            <a:pPr>
              <a:buFontTx/>
              <a:buChar char="-"/>
            </a:pPr>
            <a:r>
              <a:rPr lang="en-GB" dirty="0"/>
              <a:t>To give details of the Year 3 curriculum.</a:t>
            </a:r>
          </a:p>
          <a:p>
            <a:pPr marL="0" indent="0">
              <a:buNone/>
            </a:pPr>
            <a:endParaRPr lang="en-GB" dirty="0"/>
          </a:p>
          <a:p>
            <a:pPr>
              <a:buFontTx/>
              <a:buChar char="-"/>
            </a:pPr>
            <a:r>
              <a:rPr lang="en-GB" dirty="0"/>
              <a:t>To give details of exciting Year 3 events, such as:</a:t>
            </a:r>
          </a:p>
          <a:p>
            <a:pPr lvl="1">
              <a:buFont typeface="Arial" panose="020B0604020202020204" pitchFamily="34" charset="0"/>
              <a:buChar char="•"/>
            </a:pPr>
            <a:r>
              <a:rPr lang="en-GB" dirty="0"/>
              <a:t>Self-portrait art project</a:t>
            </a:r>
          </a:p>
          <a:p>
            <a:pPr lvl="1">
              <a:buFont typeface="Arial" panose="020B0604020202020204" pitchFamily="34" charset="0"/>
              <a:buChar char="•"/>
            </a:pPr>
            <a:r>
              <a:rPr lang="en-GB" dirty="0"/>
              <a:t>Where we live project</a:t>
            </a:r>
          </a:p>
          <a:p>
            <a:pPr lvl="1">
              <a:buFont typeface="Arial" panose="020B0604020202020204" pitchFamily="34" charset="0"/>
              <a:buChar char="•"/>
            </a:pPr>
            <a:r>
              <a:rPr lang="en-GB" dirty="0"/>
              <a:t>Carol concert</a:t>
            </a:r>
          </a:p>
          <a:p>
            <a:pPr lvl="1">
              <a:buFont typeface="Arial" panose="020B0604020202020204" pitchFamily="34" charset="0"/>
              <a:buChar char="•"/>
            </a:pPr>
            <a:r>
              <a:rPr lang="en-GB" dirty="0"/>
              <a:t>Stone Age Day</a:t>
            </a:r>
          </a:p>
          <a:p>
            <a:pPr lvl="1">
              <a:buFont typeface="Arial" panose="020B0604020202020204" pitchFamily="34" charset="0"/>
              <a:buChar char="•"/>
            </a:pPr>
            <a:r>
              <a:rPr lang="en-GB" dirty="0"/>
              <a:t>Egyptian Day</a:t>
            </a:r>
          </a:p>
          <a:p>
            <a:pPr lvl="1">
              <a:buFont typeface="Arial" panose="020B0604020202020204" pitchFamily="34" charset="0"/>
              <a:buChar char="•"/>
            </a:pPr>
            <a:r>
              <a:rPr lang="en-GB" dirty="0"/>
              <a:t>Sleepover</a:t>
            </a:r>
          </a:p>
          <a:p>
            <a:pPr lvl="1">
              <a:buFont typeface="Arial" panose="020B0604020202020204" pitchFamily="34" charset="0"/>
              <a:buChar char="•"/>
            </a:pPr>
            <a:endParaRPr lang="en-GB" dirty="0"/>
          </a:p>
          <a:p>
            <a:pPr lvl="1">
              <a:buFont typeface="Arial" panose="020B0604020202020204" pitchFamily="34" charset="0"/>
              <a:buChar char="•"/>
            </a:pPr>
            <a:endParaRPr lang="en-GB" dirty="0"/>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4110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404664"/>
            <a:ext cx="8229600" cy="853213"/>
          </a:xfrm>
        </p:spPr>
        <p:txBody>
          <a:bodyPr>
            <a:normAutofit/>
          </a:bodyPr>
          <a:lstStyle/>
          <a:p>
            <a:r>
              <a:rPr lang="en-GB" b="1" dirty="0">
                <a:cs typeface="Arial" charset="0"/>
              </a:rPr>
              <a:t>Year 3 staff </a:t>
            </a:r>
            <a:endParaRPr lang="en-GB" b="1" dirty="0"/>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D823A9D-A74A-46A4-BF05-5F65F64927A3}"/>
              </a:ext>
            </a:extLst>
          </p:cNvPr>
          <p:cNvPicPr>
            <a:picLocks noChangeAspect="1"/>
          </p:cNvPicPr>
          <p:nvPr/>
        </p:nvPicPr>
        <p:blipFill>
          <a:blip r:embed="rId5"/>
          <a:stretch>
            <a:fillRect/>
          </a:stretch>
        </p:blipFill>
        <p:spPr>
          <a:xfrm>
            <a:off x="481724" y="1939694"/>
            <a:ext cx="1943268" cy="2453853"/>
          </a:xfrm>
          <a:prstGeom prst="rect">
            <a:avLst/>
          </a:prstGeom>
        </p:spPr>
      </p:pic>
      <p:pic>
        <p:nvPicPr>
          <p:cNvPr id="10" name="Picture 9">
            <a:extLst>
              <a:ext uri="{FF2B5EF4-FFF2-40B4-BE49-F238E27FC236}">
                <a16:creationId xmlns:a16="http://schemas.microsoft.com/office/drawing/2014/main" id="{E26A06A6-7E56-4B0A-9284-172569BAD7A4}"/>
              </a:ext>
            </a:extLst>
          </p:cNvPr>
          <p:cNvPicPr>
            <a:picLocks noChangeAspect="1"/>
          </p:cNvPicPr>
          <p:nvPr/>
        </p:nvPicPr>
        <p:blipFill>
          <a:blip r:embed="rId6"/>
          <a:stretch>
            <a:fillRect/>
          </a:stretch>
        </p:blipFill>
        <p:spPr>
          <a:xfrm>
            <a:off x="4632310" y="2015901"/>
            <a:ext cx="1912786" cy="2377646"/>
          </a:xfrm>
          <a:prstGeom prst="rect">
            <a:avLst/>
          </a:prstGeom>
        </p:spPr>
      </p:pic>
      <p:pic>
        <p:nvPicPr>
          <p:cNvPr id="12" name="Picture 11">
            <a:extLst>
              <a:ext uri="{FF2B5EF4-FFF2-40B4-BE49-F238E27FC236}">
                <a16:creationId xmlns:a16="http://schemas.microsoft.com/office/drawing/2014/main" id="{A07F44B4-6D57-4EBE-A1CB-A7416B89FA00}"/>
              </a:ext>
            </a:extLst>
          </p:cNvPr>
          <p:cNvPicPr>
            <a:picLocks noChangeAspect="1"/>
          </p:cNvPicPr>
          <p:nvPr/>
        </p:nvPicPr>
        <p:blipFill>
          <a:blip r:embed="rId7"/>
          <a:stretch>
            <a:fillRect/>
          </a:stretch>
        </p:blipFill>
        <p:spPr>
          <a:xfrm>
            <a:off x="2583689" y="1977798"/>
            <a:ext cx="1889924" cy="2415749"/>
          </a:xfrm>
          <a:prstGeom prst="rect">
            <a:avLst/>
          </a:prstGeom>
        </p:spPr>
      </p:pic>
      <p:pic>
        <p:nvPicPr>
          <p:cNvPr id="14" name="Picture 13">
            <a:extLst>
              <a:ext uri="{FF2B5EF4-FFF2-40B4-BE49-F238E27FC236}">
                <a16:creationId xmlns:a16="http://schemas.microsoft.com/office/drawing/2014/main" id="{55AF9E29-86F6-47C8-ADE1-7E10BC162726}"/>
              </a:ext>
            </a:extLst>
          </p:cNvPr>
          <p:cNvPicPr>
            <a:picLocks noChangeAspect="1"/>
          </p:cNvPicPr>
          <p:nvPr/>
        </p:nvPicPr>
        <p:blipFill>
          <a:blip r:embed="rId8"/>
          <a:stretch>
            <a:fillRect/>
          </a:stretch>
        </p:blipFill>
        <p:spPr>
          <a:xfrm>
            <a:off x="6728290" y="1916832"/>
            <a:ext cx="1958510" cy="2476715"/>
          </a:xfrm>
          <a:prstGeom prst="rect">
            <a:avLst/>
          </a:prstGeom>
        </p:spPr>
      </p:pic>
      <p:sp>
        <p:nvSpPr>
          <p:cNvPr id="15" name="TextBox 14">
            <a:extLst>
              <a:ext uri="{FF2B5EF4-FFF2-40B4-BE49-F238E27FC236}">
                <a16:creationId xmlns:a16="http://schemas.microsoft.com/office/drawing/2014/main" id="{6B89A3C6-7451-4860-B9AC-F9D2D7F87B34}"/>
              </a:ext>
            </a:extLst>
          </p:cNvPr>
          <p:cNvSpPr txBox="1"/>
          <p:nvPr/>
        </p:nvSpPr>
        <p:spPr>
          <a:xfrm>
            <a:off x="707465" y="4393547"/>
            <a:ext cx="1382494" cy="369332"/>
          </a:xfrm>
          <a:prstGeom prst="rect">
            <a:avLst/>
          </a:prstGeom>
          <a:noFill/>
        </p:spPr>
        <p:txBody>
          <a:bodyPr wrap="none" rtlCol="0">
            <a:spAutoFit/>
          </a:bodyPr>
          <a:lstStyle/>
          <a:p>
            <a:r>
              <a:rPr lang="en-GB" dirty="0"/>
              <a:t>Mrs Welham</a:t>
            </a:r>
          </a:p>
        </p:txBody>
      </p:sp>
      <p:sp>
        <p:nvSpPr>
          <p:cNvPr id="23" name="TextBox 22">
            <a:extLst>
              <a:ext uri="{FF2B5EF4-FFF2-40B4-BE49-F238E27FC236}">
                <a16:creationId xmlns:a16="http://schemas.microsoft.com/office/drawing/2014/main" id="{8697A0A6-2025-40E9-9785-7B1C7522698D}"/>
              </a:ext>
            </a:extLst>
          </p:cNvPr>
          <p:cNvSpPr txBox="1"/>
          <p:nvPr/>
        </p:nvSpPr>
        <p:spPr>
          <a:xfrm>
            <a:off x="2942176" y="4387202"/>
            <a:ext cx="1172950" cy="369332"/>
          </a:xfrm>
          <a:prstGeom prst="rect">
            <a:avLst/>
          </a:prstGeom>
          <a:noFill/>
        </p:spPr>
        <p:txBody>
          <a:bodyPr wrap="none" rtlCol="0">
            <a:spAutoFit/>
          </a:bodyPr>
          <a:lstStyle/>
          <a:p>
            <a:r>
              <a:rPr lang="en-GB" dirty="0"/>
              <a:t>Mrs Butler</a:t>
            </a:r>
          </a:p>
        </p:txBody>
      </p:sp>
      <p:sp>
        <p:nvSpPr>
          <p:cNvPr id="24" name="TextBox 23">
            <a:extLst>
              <a:ext uri="{FF2B5EF4-FFF2-40B4-BE49-F238E27FC236}">
                <a16:creationId xmlns:a16="http://schemas.microsoft.com/office/drawing/2014/main" id="{05D94516-8F07-4B99-8AEA-61795F5BB6BE}"/>
              </a:ext>
            </a:extLst>
          </p:cNvPr>
          <p:cNvSpPr txBox="1"/>
          <p:nvPr/>
        </p:nvSpPr>
        <p:spPr>
          <a:xfrm>
            <a:off x="5004446" y="4387202"/>
            <a:ext cx="1149674" cy="369332"/>
          </a:xfrm>
          <a:prstGeom prst="rect">
            <a:avLst/>
          </a:prstGeom>
          <a:noFill/>
        </p:spPr>
        <p:txBody>
          <a:bodyPr wrap="none" rtlCol="0">
            <a:spAutoFit/>
          </a:bodyPr>
          <a:lstStyle/>
          <a:p>
            <a:r>
              <a:rPr lang="en-GB" dirty="0"/>
              <a:t>Miss Miah</a:t>
            </a:r>
          </a:p>
        </p:txBody>
      </p:sp>
      <p:sp>
        <p:nvSpPr>
          <p:cNvPr id="25" name="TextBox 24">
            <a:extLst>
              <a:ext uri="{FF2B5EF4-FFF2-40B4-BE49-F238E27FC236}">
                <a16:creationId xmlns:a16="http://schemas.microsoft.com/office/drawing/2014/main" id="{10BC611C-285A-44FC-8FD1-57A6AF9AE511}"/>
              </a:ext>
            </a:extLst>
          </p:cNvPr>
          <p:cNvSpPr txBox="1"/>
          <p:nvPr/>
        </p:nvSpPr>
        <p:spPr>
          <a:xfrm>
            <a:off x="7043440" y="4387202"/>
            <a:ext cx="1434239" cy="369332"/>
          </a:xfrm>
          <a:prstGeom prst="rect">
            <a:avLst/>
          </a:prstGeom>
          <a:noFill/>
        </p:spPr>
        <p:txBody>
          <a:bodyPr wrap="none" rtlCol="0">
            <a:spAutoFit/>
          </a:bodyPr>
          <a:lstStyle/>
          <a:p>
            <a:r>
              <a:rPr lang="en-GB" dirty="0"/>
              <a:t>Mrs Donnelly</a:t>
            </a:r>
          </a:p>
        </p:txBody>
      </p:sp>
    </p:spTree>
    <p:extLst>
      <p:ext uri="{BB962C8B-B14F-4D97-AF65-F5344CB8AC3E}">
        <p14:creationId xmlns:p14="http://schemas.microsoft.com/office/powerpoint/2010/main" val="28488136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1619671" y="332656"/>
            <a:ext cx="7076801" cy="4853136"/>
          </a:xfrm>
        </p:spPr>
        <p:txBody>
          <a:bodyPr>
            <a:normAutofit/>
          </a:bodyPr>
          <a:lstStyle/>
          <a:p>
            <a:pPr marL="0" indent="0">
              <a:buNone/>
            </a:pPr>
            <a:r>
              <a:rPr lang="en-GB" sz="2000" dirty="0"/>
              <a:t>Please follow this link to the Year 3 section of the website:</a:t>
            </a:r>
          </a:p>
          <a:p>
            <a:pPr marL="0" indent="0">
              <a:buNone/>
            </a:pPr>
            <a:r>
              <a:rPr lang="en-GB" sz="2000" dirty="0">
                <a:hlinkClick r:id="rId3"/>
              </a:rPr>
              <a:t>https://www.langshott-surrey.co.uk/page/?title=Year+3&amp;pid=73</a:t>
            </a:r>
            <a:endParaRPr lang="en-GB" sz="2000" dirty="0"/>
          </a:p>
          <a:p>
            <a:pPr marL="0" indent="0">
              <a:buNone/>
            </a:pPr>
            <a:endParaRPr lang="en-GB" sz="2000" dirty="0"/>
          </a:p>
          <a:p>
            <a:pPr marL="0" indent="0">
              <a:buNone/>
            </a:pPr>
            <a:endParaRPr lang="en-GB" sz="1800" dirty="0"/>
          </a:p>
        </p:txBody>
      </p:sp>
      <p:pic>
        <p:nvPicPr>
          <p:cNvPr id="4" name="Picture 3"/>
          <p:cNvPicPr/>
          <p:nvPr/>
        </p:nvPicPr>
        <p:blipFill>
          <a:blip r:embed="rId4"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E255050-ED64-464F-BACD-23630B5C24DB}"/>
              </a:ext>
            </a:extLst>
          </p:cNvPr>
          <p:cNvPicPr>
            <a:picLocks noChangeAspect="1"/>
          </p:cNvPicPr>
          <p:nvPr/>
        </p:nvPicPr>
        <p:blipFill>
          <a:blip r:embed="rId6"/>
          <a:stretch>
            <a:fillRect/>
          </a:stretch>
        </p:blipFill>
        <p:spPr>
          <a:xfrm>
            <a:off x="3304323" y="1124744"/>
            <a:ext cx="5616893" cy="3774349"/>
          </a:xfrm>
          <a:prstGeom prst="rect">
            <a:avLst/>
          </a:prstGeom>
        </p:spPr>
      </p:pic>
      <p:sp>
        <p:nvSpPr>
          <p:cNvPr id="9" name="TextBox 8">
            <a:extLst>
              <a:ext uri="{FF2B5EF4-FFF2-40B4-BE49-F238E27FC236}">
                <a16:creationId xmlns:a16="http://schemas.microsoft.com/office/drawing/2014/main" id="{BBBAB33E-4DB8-4820-A2B4-F45A46B74781}"/>
              </a:ext>
            </a:extLst>
          </p:cNvPr>
          <p:cNvSpPr txBox="1"/>
          <p:nvPr/>
        </p:nvSpPr>
        <p:spPr>
          <a:xfrm>
            <a:off x="35496" y="1407840"/>
            <a:ext cx="3233331" cy="4616648"/>
          </a:xfrm>
          <a:prstGeom prst="rect">
            <a:avLst/>
          </a:prstGeom>
          <a:noFill/>
        </p:spPr>
        <p:txBody>
          <a:bodyPr wrap="square">
            <a:spAutoFit/>
          </a:bodyPr>
          <a:lstStyle/>
          <a:p>
            <a:pPr marL="0" indent="0">
              <a:buNone/>
            </a:pPr>
            <a:r>
              <a:rPr lang="en-GB" sz="2000" dirty="0"/>
              <a:t>Timetables will be uploaded weekly:</a:t>
            </a:r>
          </a:p>
          <a:p>
            <a:pPr marL="0" indent="0">
              <a:buNone/>
            </a:pPr>
            <a:r>
              <a:rPr lang="en-GB" sz="2000" dirty="0"/>
              <a:t>Autumn timetables:  </a:t>
            </a:r>
            <a:r>
              <a:rPr lang="en-GB" sz="1800" dirty="0">
                <a:hlinkClick r:id="rId7"/>
              </a:rPr>
              <a:t>https://www.langshott-surrey.co.uk/page/?title=Autumn&amp;pid=2220</a:t>
            </a:r>
            <a:endParaRPr lang="en-GB" sz="1800" dirty="0"/>
          </a:p>
          <a:p>
            <a:pPr marL="0" indent="0">
              <a:buNone/>
            </a:pPr>
            <a:endParaRPr lang="en-GB" dirty="0"/>
          </a:p>
          <a:p>
            <a:pPr marL="0" indent="0">
              <a:buNone/>
            </a:pPr>
            <a:r>
              <a:rPr lang="en-GB" dirty="0"/>
              <a:t>Spring timetables: </a:t>
            </a:r>
          </a:p>
          <a:p>
            <a:pPr marL="0" indent="0">
              <a:buNone/>
            </a:pPr>
            <a:r>
              <a:rPr lang="en-GB" sz="1800" dirty="0">
                <a:hlinkClick r:id="rId8"/>
              </a:rPr>
              <a:t>https://www.langshott-surrey.co.uk/page/?title=Spring&amp;pid=2228</a:t>
            </a:r>
            <a:endParaRPr lang="en-GB" sz="1800" dirty="0"/>
          </a:p>
          <a:p>
            <a:pPr marL="0" indent="0">
              <a:buNone/>
            </a:pPr>
            <a:endParaRPr lang="en-GB" dirty="0"/>
          </a:p>
          <a:p>
            <a:pPr marL="0" indent="0">
              <a:buNone/>
            </a:pPr>
            <a:r>
              <a:rPr lang="en-GB" sz="1800" dirty="0"/>
              <a:t>Summer timetables: </a:t>
            </a:r>
            <a:r>
              <a:rPr lang="en-GB" sz="1800" dirty="0">
                <a:hlinkClick r:id="rId9"/>
              </a:rPr>
              <a:t>https://www.langshott-surrey.co.uk/page/?title=Summer&amp;pid=2236</a:t>
            </a:r>
            <a:r>
              <a:rPr lang="en-GB" sz="1800" dirty="0"/>
              <a:t> </a:t>
            </a:r>
          </a:p>
        </p:txBody>
      </p:sp>
    </p:spTree>
    <p:extLst>
      <p:ext uri="{BB962C8B-B14F-4D97-AF65-F5344CB8AC3E}">
        <p14:creationId xmlns:p14="http://schemas.microsoft.com/office/powerpoint/2010/main" val="3707417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3095835" y="582216"/>
            <a:ext cx="2952329" cy="936104"/>
          </a:xfrm>
        </p:spPr>
        <p:txBody>
          <a:bodyPr>
            <a:normAutofit/>
          </a:bodyPr>
          <a:lstStyle/>
          <a:p>
            <a:pPr marL="0" indent="0">
              <a:buNone/>
            </a:pPr>
            <a:r>
              <a:rPr lang="en-GB" sz="3600" dirty="0"/>
              <a:t>Home learning </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25DE8D4F-F939-450A-89A6-63A2A82342A0}"/>
              </a:ext>
            </a:extLst>
          </p:cNvPr>
          <p:cNvGraphicFramePr>
            <a:graphicFrameLocks noGrp="1"/>
          </p:cNvGraphicFramePr>
          <p:nvPr>
            <p:extLst>
              <p:ext uri="{D42A27DB-BD31-4B8C-83A1-F6EECF244321}">
                <p14:modId xmlns:p14="http://schemas.microsoft.com/office/powerpoint/2010/main" val="3034792472"/>
              </p:ext>
            </p:extLst>
          </p:nvPr>
        </p:nvGraphicFramePr>
        <p:xfrm>
          <a:off x="1080083" y="1628800"/>
          <a:ext cx="7398567" cy="1699159"/>
        </p:xfrm>
        <a:graphic>
          <a:graphicData uri="http://schemas.openxmlformats.org/drawingml/2006/table">
            <a:tbl>
              <a:tblPr firstRow="1" firstCol="1" bandRow="1">
                <a:tableStyleId>{5C22544A-7EE6-4342-B048-85BDC9FD1C3A}</a:tableStyleId>
              </a:tblPr>
              <a:tblGrid>
                <a:gridCol w="1853951">
                  <a:extLst>
                    <a:ext uri="{9D8B030D-6E8A-4147-A177-3AD203B41FA5}">
                      <a16:colId xmlns:a16="http://schemas.microsoft.com/office/drawing/2014/main" val="1223085623"/>
                    </a:ext>
                  </a:extLst>
                </a:gridCol>
                <a:gridCol w="5544616">
                  <a:extLst>
                    <a:ext uri="{9D8B030D-6E8A-4147-A177-3AD203B41FA5}">
                      <a16:colId xmlns:a16="http://schemas.microsoft.com/office/drawing/2014/main" val="4034142036"/>
                    </a:ext>
                  </a:extLst>
                </a:gridCol>
              </a:tblGrid>
              <a:tr h="358801">
                <a:tc>
                  <a:txBody>
                    <a:bodyPr/>
                    <a:lstStyle/>
                    <a:p>
                      <a:pPr algn="ct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Reading </a:t>
                      </a:r>
                    </a:p>
                  </a:txBody>
                  <a:tcPr marL="68580" marR="68580" marT="0" marB="0"/>
                </a:tc>
                <a:tc>
                  <a:txBody>
                    <a:bodyPr/>
                    <a:lstStyle/>
                    <a:p>
                      <a:pPr>
                        <a:lnSpc>
                          <a:spcPct val="115000"/>
                        </a:lnSpc>
                        <a:spcAft>
                          <a:spcPts val="1000"/>
                        </a:spcAft>
                      </a:pPr>
                      <a:r>
                        <a:rPr lang="en-GB" sz="20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Daily and recorded in reading diaries</a:t>
                      </a:r>
                    </a:p>
                  </a:txBody>
                  <a:tcPr marL="68580" marR="68580" marT="0" marB="0">
                    <a:solidFill>
                      <a:schemeClr val="accent1">
                        <a:lumMod val="40000"/>
                        <a:lumOff val="60000"/>
                      </a:schemeClr>
                    </a:solidFill>
                  </a:tcPr>
                </a:tc>
                <a:extLst>
                  <a:ext uri="{0D108BD9-81ED-4DB2-BD59-A6C34878D82A}">
                    <a16:rowId xmlns:a16="http://schemas.microsoft.com/office/drawing/2014/main" val="681277834"/>
                  </a:ext>
                </a:extLst>
              </a:tr>
              <a:tr h="449017">
                <a:tc>
                  <a:txBody>
                    <a:bodyPr/>
                    <a:lstStyle/>
                    <a:p>
                      <a:pPr algn="ctr">
                        <a:lnSpc>
                          <a:spcPct val="115000"/>
                        </a:lnSpc>
                        <a:spcAft>
                          <a:spcPts val="1000"/>
                        </a:spcAft>
                      </a:pPr>
                      <a:r>
                        <a:rPr lang="en-US" sz="2000" dirty="0">
                          <a:effectLst/>
                        </a:rPr>
                        <a:t>Spelling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en-US" sz="2000" dirty="0">
                          <a:effectLst/>
                        </a:rPr>
                        <a:t>Home learning sheets set and </a:t>
                      </a:r>
                      <a:r>
                        <a:rPr lang="en-US" sz="2000" b="0" kern="1200" dirty="0">
                          <a:solidFill>
                            <a:schemeClr val="tx1"/>
                          </a:solidFill>
                          <a:effectLst/>
                          <a:latin typeface="Calibri" panose="020F0502020204030204" pitchFamily="34" charset="0"/>
                          <a:cs typeface="Times New Roman" panose="02020603050405020304" pitchFamily="18" charset="0"/>
                        </a:rPr>
                        <a:t>checked</a:t>
                      </a:r>
                      <a:r>
                        <a:rPr lang="en-US" sz="2000" dirty="0">
                          <a:effectLst/>
                        </a:rPr>
                        <a:t> on Thursdays. No formal test.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accent1">
                        <a:lumMod val="40000"/>
                        <a:lumOff val="60000"/>
                      </a:schemeClr>
                    </a:solidFill>
                  </a:tcPr>
                </a:tc>
                <a:extLst>
                  <a:ext uri="{0D108BD9-81ED-4DB2-BD59-A6C34878D82A}">
                    <a16:rowId xmlns:a16="http://schemas.microsoft.com/office/drawing/2014/main" val="2163981416"/>
                  </a:ext>
                </a:extLst>
              </a:tr>
              <a:tr h="312384">
                <a:tc>
                  <a:txBody>
                    <a:bodyPr/>
                    <a:lstStyle/>
                    <a:p>
                      <a:pPr algn="ct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TTRockstars </a:t>
                      </a:r>
                    </a:p>
                  </a:txBody>
                  <a:tcPr marL="68580" marR="68580" marT="0" marB="0"/>
                </a:tc>
                <a:tc>
                  <a:txBody>
                    <a:bodyPr/>
                    <a:lstStyle/>
                    <a:p>
                      <a:pP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20 minutes a week </a:t>
                      </a:r>
                    </a:p>
                  </a:txBody>
                  <a:tcPr marL="68580" marR="68580" marT="0" marB="0">
                    <a:solidFill>
                      <a:schemeClr val="accent1">
                        <a:lumMod val="40000"/>
                        <a:lumOff val="60000"/>
                      </a:schemeClr>
                    </a:solidFill>
                  </a:tcPr>
                </a:tc>
                <a:extLst>
                  <a:ext uri="{0D108BD9-81ED-4DB2-BD59-A6C34878D82A}">
                    <a16:rowId xmlns:a16="http://schemas.microsoft.com/office/drawing/2014/main" val="1613265033"/>
                  </a:ext>
                </a:extLst>
              </a:tr>
              <a:tr h="164973">
                <a:tc>
                  <a:txBody>
                    <a:bodyPr/>
                    <a:lstStyle/>
                    <a:p>
                      <a:pPr algn="ct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Creative topic</a:t>
                      </a:r>
                    </a:p>
                  </a:txBody>
                  <a:tcPr marL="68580" marR="68580" marT="0" marB="0"/>
                </a:tc>
                <a:tc>
                  <a:txBody>
                    <a:bodyPr/>
                    <a:lstStyle/>
                    <a:p>
                      <a:pP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Half-termly tasks</a:t>
                      </a:r>
                    </a:p>
                  </a:txBody>
                  <a:tcPr marL="68580" marR="68580" marT="0" marB="0">
                    <a:solidFill>
                      <a:schemeClr val="accent1">
                        <a:lumMod val="40000"/>
                        <a:lumOff val="60000"/>
                      </a:schemeClr>
                    </a:solidFill>
                  </a:tcPr>
                </a:tc>
                <a:extLst>
                  <a:ext uri="{0D108BD9-81ED-4DB2-BD59-A6C34878D82A}">
                    <a16:rowId xmlns:a16="http://schemas.microsoft.com/office/drawing/2014/main" val="3233912348"/>
                  </a:ext>
                </a:extLst>
              </a:tr>
            </a:tbl>
          </a:graphicData>
        </a:graphic>
      </p:graphicFrame>
      <p:sp>
        <p:nvSpPr>
          <p:cNvPr id="9" name="TextBox 8">
            <a:extLst>
              <a:ext uri="{FF2B5EF4-FFF2-40B4-BE49-F238E27FC236}">
                <a16:creationId xmlns:a16="http://schemas.microsoft.com/office/drawing/2014/main" id="{A29CEBB4-4564-4F74-9A65-96FCD72E4D12}"/>
              </a:ext>
            </a:extLst>
          </p:cNvPr>
          <p:cNvSpPr txBox="1"/>
          <p:nvPr/>
        </p:nvSpPr>
        <p:spPr>
          <a:xfrm>
            <a:off x="602902" y="3640121"/>
            <a:ext cx="8352928" cy="646331"/>
          </a:xfrm>
          <a:prstGeom prst="rect">
            <a:avLst/>
          </a:prstGeom>
          <a:noFill/>
        </p:spPr>
        <p:txBody>
          <a:bodyPr wrap="square">
            <a:spAutoFit/>
          </a:bodyPr>
          <a:lstStyle/>
          <a:p>
            <a:pPr>
              <a:spcAft>
                <a:spcPts val="1800"/>
              </a:spcAft>
            </a:pP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For families who wish to ‘go the extra mile’ and support their child with extra home learning in core areas, CGP workbooks are available to purchase via </a:t>
            </a:r>
            <a:r>
              <a:rPr lang="en-GB" sz="18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Scopay</a:t>
            </a: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6940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07504" y="75892"/>
            <a:ext cx="792088" cy="832828"/>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BCBC088-40CC-4AC7-AAD7-B741F7F287BD}"/>
              </a:ext>
            </a:extLst>
          </p:cNvPr>
          <p:cNvSpPr txBox="1"/>
          <p:nvPr/>
        </p:nvSpPr>
        <p:spPr>
          <a:xfrm>
            <a:off x="3429000" y="275420"/>
            <a:ext cx="2286000" cy="369332"/>
          </a:xfrm>
          <a:prstGeom prst="rect">
            <a:avLst/>
          </a:prstGeom>
          <a:noFill/>
        </p:spPr>
        <p:txBody>
          <a:bodyPr wrap="square">
            <a:spAutoFit/>
          </a:bodyPr>
          <a:lstStyle/>
          <a:p>
            <a:r>
              <a:rPr lang="en-GB" dirty="0"/>
              <a:t>Year 3 curriculum map</a:t>
            </a:r>
          </a:p>
        </p:txBody>
      </p:sp>
      <p:pic>
        <p:nvPicPr>
          <p:cNvPr id="9" name="Picture 8">
            <a:extLst>
              <a:ext uri="{FF2B5EF4-FFF2-40B4-BE49-F238E27FC236}">
                <a16:creationId xmlns:a16="http://schemas.microsoft.com/office/drawing/2014/main" id="{5B57BCEC-016A-48BD-BC99-46F06033BF93}"/>
              </a:ext>
            </a:extLst>
          </p:cNvPr>
          <p:cNvPicPr>
            <a:picLocks noChangeAspect="1"/>
          </p:cNvPicPr>
          <p:nvPr/>
        </p:nvPicPr>
        <p:blipFill>
          <a:blip r:embed="rId5"/>
          <a:stretch>
            <a:fillRect/>
          </a:stretch>
        </p:blipFill>
        <p:spPr>
          <a:xfrm>
            <a:off x="1043608" y="644752"/>
            <a:ext cx="7376122" cy="4739524"/>
          </a:xfrm>
          <a:prstGeom prst="rect">
            <a:avLst/>
          </a:prstGeom>
        </p:spPr>
      </p:pic>
    </p:spTree>
    <p:extLst>
      <p:ext uri="{BB962C8B-B14F-4D97-AF65-F5344CB8AC3E}">
        <p14:creationId xmlns:p14="http://schemas.microsoft.com/office/powerpoint/2010/main" val="674425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Reading </a:t>
            </a:r>
          </a:p>
        </p:txBody>
      </p:sp>
      <p:sp>
        <p:nvSpPr>
          <p:cNvPr id="6" name="Content Placeholder 5"/>
          <p:cNvSpPr>
            <a:spLocks noGrp="1"/>
          </p:cNvSpPr>
          <p:nvPr>
            <p:ph idx="1"/>
          </p:nvPr>
        </p:nvSpPr>
        <p:spPr>
          <a:xfrm>
            <a:off x="727521" y="1295152"/>
            <a:ext cx="8229600" cy="3556992"/>
          </a:xfrm>
        </p:spPr>
        <p:txBody>
          <a:bodyPr>
            <a:normAutofit/>
          </a:bodyPr>
          <a:lstStyle/>
          <a:p>
            <a:r>
              <a:rPr lang="en-GB" sz="2000" dirty="0"/>
              <a:t>The most important thing that you can do at home is read with your child. It is key to your child's learning that they are reading every day, even independently. Reading supports every area of the curriculum and supports accurate spelling skills. The children will have a reading book and a library book each week. In KS2, children are able to record their reading independently in their reading diary after reading to an adult. </a:t>
            </a:r>
          </a:p>
          <a:p>
            <a:r>
              <a:rPr lang="en-GB" sz="2000" dirty="0"/>
              <a:t>We regularly use books in class in Reading and English. If you would like to purchase these, please see below some of the books we use:</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CD2637B-2300-4608-A7D6-B44E523D6AD2}"/>
              </a:ext>
            </a:extLst>
          </p:cNvPr>
          <p:cNvPicPr>
            <a:picLocks noChangeAspect="1"/>
          </p:cNvPicPr>
          <p:nvPr/>
        </p:nvPicPr>
        <p:blipFill>
          <a:blip r:embed="rId5"/>
          <a:stretch>
            <a:fillRect/>
          </a:stretch>
        </p:blipFill>
        <p:spPr>
          <a:xfrm>
            <a:off x="395537" y="4011078"/>
            <a:ext cx="1380044" cy="1799888"/>
          </a:xfrm>
          <a:prstGeom prst="rect">
            <a:avLst/>
          </a:prstGeom>
        </p:spPr>
      </p:pic>
      <p:pic>
        <p:nvPicPr>
          <p:cNvPr id="8" name="Picture 7">
            <a:extLst>
              <a:ext uri="{FF2B5EF4-FFF2-40B4-BE49-F238E27FC236}">
                <a16:creationId xmlns:a16="http://schemas.microsoft.com/office/drawing/2014/main" id="{132AA740-0E6E-4A57-A8C5-96ED4BFCA63D}"/>
              </a:ext>
            </a:extLst>
          </p:cNvPr>
          <p:cNvPicPr>
            <a:picLocks noChangeAspect="1"/>
          </p:cNvPicPr>
          <p:nvPr/>
        </p:nvPicPr>
        <p:blipFill>
          <a:blip r:embed="rId6"/>
          <a:stretch>
            <a:fillRect/>
          </a:stretch>
        </p:blipFill>
        <p:spPr>
          <a:xfrm>
            <a:off x="1979712" y="4173027"/>
            <a:ext cx="2110923" cy="1615580"/>
          </a:xfrm>
          <a:prstGeom prst="rect">
            <a:avLst/>
          </a:prstGeom>
        </p:spPr>
      </p:pic>
      <p:pic>
        <p:nvPicPr>
          <p:cNvPr id="10" name="Picture 9">
            <a:extLst>
              <a:ext uri="{FF2B5EF4-FFF2-40B4-BE49-F238E27FC236}">
                <a16:creationId xmlns:a16="http://schemas.microsoft.com/office/drawing/2014/main" id="{CC8EF3E3-DD8E-4B78-9BBD-28C65974E657}"/>
              </a:ext>
            </a:extLst>
          </p:cNvPr>
          <p:cNvPicPr>
            <a:picLocks noChangeAspect="1"/>
          </p:cNvPicPr>
          <p:nvPr/>
        </p:nvPicPr>
        <p:blipFill>
          <a:blip r:embed="rId7"/>
          <a:stretch>
            <a:fillRect/>
          </a:stretch>
        </p:blipFill>
        <p:spPr>
          <a:xfrm>
            <a:off x="4152299" y="4011077"/>
            <a:ext cx="1380044" cy="1772474"/>
          </a:xfrm>
          <a:prstGeom prst="rect">
            <a:avLst/>
          </a:prstGeom>
        </p:spPr>
      </p:pic>
      <p:pic>
        <p:nvPicPr>
          <p:cNvPr id="12" name="Picture 11">
            <a:extLst>
              <a:ext uri="{FF2B5EF4-FFF2-40B4-BE49-F238E27FC236}">
                <a16:creationId xmlns:a16="http://schemas.microsoft.com/office/drawing/2014/main" id="{3A19DFC6-936D-4782-9811-B811FAD22B8B}"/>
              </a:ext>
            </a:extLst>
          </p:cNvPr>
          <p:cNvPicPr>
            <a:picLocks noChangeAspect="1"/>
          </p:cNvPicPr>
          <p:nvPr/>
        </p:nvPicPr>
        <p:blipFill>
          <a:blip r:embed="rId8"/>
          <a:stretch>
            <a:fillRect/>
          </a:stretch>
        </p:blipFill>
        <p:spPr>
          <a:xfrm>
            <a:off x="5594007" y="3857319"/>
            <a:ext cx="1414958" cy="1772474"/>
          </a:xfrm>
          <a:prstGeom prst="rect">
            <a:avLst/>
          </a:prstGeom>
        </p:spPr>
      </p:pic>
      <p:pic>
        <p:nvPicPr>
          <p:cNvPr id="14" name="Picture 13">
            <a:extLst>
              <a:ext uri="{FF2B5EF4-FFF2-40B4-BE49-F238E27FC236}">
                <a16:creationId xmlns:a16="http://schemas.microsoft.com/office/drawing/2014/main" id="{59C180B7-9DF5-478D-A017-DAF83CE8C009}"/>
              </a:ext>
            </a:extLst>
          </p:cNvPr>
          <p:cNvPicPr>
            <a:picLocks noChangeAspect="1"/>
          </p:cNvPicPr>
          <p:nvPr/>
        </p:nvPicPr>
        <p:blipFill>
          <a:blip r:embed="rId9"/>
          <a:stretch>
            <a:fillRect/>
          </a:stretch>
        </p:blipFill>
        <p:spPr>
          <a:xfrm>
            <a:off x="7178515" y="3923091"/>
            <a:ext cx="1298895" cy="1637149"/>
          </a:xfrm>
          <a:prstGeom prst="rect">
            <a:avLst/>
          </a:prstGeom>
        </p:spPr>
      </p:pic>
    </p:spTree>
    <p:extLst>
      <p:ext uri="{BB962C8B-B14F-4D97-AF65-F5344CB8AC3E}">
        <p14:creationId xmlns:p14="http://schemas.microsoft.com/office/powerpoint/2010/main" val="1732610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1063294"/>
          </a:xfrm>
        </p:spPr>
        <p:txBody>
          <a:bodyPr>
            <a:normAutofit/>
          </a:bodyPr>
          <a:lstStyle/>
          <a:p>
            <a:r>
              <a:rPr lang="en-GB" sz="2800" b="1" dirty="0"/>
              <a:t>End of year expectations – Reading:</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8">
            <a:extLst>
              <a:ext uri="{FF2B5EF4-FFF2-40B4-BE49-F238E27FC236}">
                <a16:creationId xmlns:a16="http://schemas.microsoft.com/office/drawing/2014/main" id="{7AACDDB8-F19E-4487-B974-CEB4348C505D}"/>
              </a:ext>
            </a:extLst>
          </p:cNvPr>
          <p:cNvGraphicFramePr>
            <a:graphicFrameLocks noGrp="1"/>
          </p:cNvGraphicFramePr>
          <p:nvPr/>
        </p:nvGraphicFramePr>
        <p:xfrm>
          <a:off x="179512" y="1140499"/>
          <a:ext cx="8712968" cy="4309979"/>
        </p:xfrm>
        <a:graphic>
          <a:graphicData uri="http://schemas.openxmlformats.org/drawingml/2006/table">
            <a:tbl>
              <a:tblPr firstRow="1" bandRow="1">
                <a:tableStyleId>{BC89EF96-8CEA-46FF-86C4-4CE0E7609802}</a:tableStyleId>
              </a:tblPr>
              <a:tblGrid>
                <a:gridCol w="1152128">
                  <a:extLst>
                    <a:ext uri="{9D8B030D-6E8A-4147-A177-3AD203B41FA5}">
                      <a16:colId xmlns:a16="http://schemas.microsoft.com/office/drawing/2014/main" val="503680118"/>
                    </a:ext>
                  </a:extLst>
                </a:gridCol>
                <a:gridCol w="7560840">
                  <a:extLst>
                    <a:ext uri="{9D8B030D-6E8A-4147-A177-3AD203B41FA5}">
                      <a16:colId xmlns:a16="http://schemas.microsoft.com/office/drawing/2014/main" val="1591029754"/>
                    </a:ext>
                  </a:extLst>
                </a:gridCol>
              </a:tblGrid>
              <a:tr h="1699363">
                <a:tc>
                  <a:txBody>
                    <a:bodyPr/>
                    <a:lstStyle/>
                    <a:p>
                      <a:pPr marL="0" algn="l" defTabSz="914400" rtl="0" eaLnBrk="1" latinLnBrk="0" hangingPunct="1">
                        <a:lnSpc>
                          <a:spcPct val="107000"/>
                        </a:lnSpc>
                        <a:spcAft>
                          <a:spcPts val="800"/>
                        </a:spcAft>
                      </a:pPr>
                      <a:r>
                        <a:rPr lang="en-GB" sz="1200" b="1" kern="1200" dirty="0">
                          <a:solidFill>
                            <a:schemeClr val="tx1"/>
                          </a:solidFill>
                          <a:latin typeface="+mn-lt"/>
                          <a:ea typeface="+mn-ea"/>
                          <a:cs typeface="+mn-cs"/>
                        </a:rPr>
                        <a:t>Decoding/</a:t>
                      </a:r>
                    </a:p>
                    <a:p>
                      <a:pPr marL="0" algn="l" defTabSz="914400" rtl="0" eaLnBrk="1" latinLnBrk="0" hangingPunct="1">
                        <a:lnSpc>
                          <a:spcPct val="107000"/>
                        </a:lnSpc>
                        <a:spcAft>
                          <a:spcPts val="800"/>
                        </a:spcAft>
                      </a:pPr>
                      <a:r>
                        <a:rPr lang="en-GB" sz="1200" b="1" kern="1200" dirty="0">
                          <a:solidFill>
                            <a:schemeClr val="tx1"/>
                          </a:solidFill>
                          <a:latin typeface="+mn-lt"/>
                          <a:ea typeface="+mn-ea"/>
                          <a:cs typeface="+mn-cs"/>
                        </a:rPr>
                        <a:t>Familiarity with texts</a:t>
                      </a:r>
                    </a:p>
                  </a:txBody>
                  <a:tcPr marL="68539" marR="6853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Apply their growing knowledge of root words, prefixes and suffixes, both to read aloud and to understand the meaning of new words they meet.</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Listen to and discuss a wide range of fiction, poetry, plays, non-fiction and reference books or textbooks.</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Read books that are structured in different ways and read for a range of purposes.</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Identify themes and conventions in a wide range of books.</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Understand what they read independently by identifying how language, structure and presentation contribute to meaning to include paragraphs, headings, subheadings and inverted commas to punctuate speech.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5079464"/>
                  </a:ext>
                </a:extLst>
              </a:tr>
              <a:tr h="976968">
                <a:tc>
                  <a:txBody>
                    <a:bodyPr/>
                    <a:lstStyle/>
                    <a:p>
                      <a:pPr marL="0" algn="l" defTabSz="914400" rtl="0" eaLnBrk="1" latinLnBrk="0" hangingPunct="1">
                        <a:lnSpc>
                          <a:spcPct val="107000"/>
                        </a:lnSpc>
                        <a:spcAft>
                          <a:spcPts val="800"/>
                        </a:spcAft>
                      </a:pPr>
                      <a:r>
                        <a:rPr lang="en-GB" sz="1200" b="1" kern="1200" dirty="0">
                          <a:solidFill>
                            <a:schemeClr val="tx1"/>
                          </a:solidFill>
                          <a:latin typeface="+mn-lt"/>
                          <a:ea typeface="+mn-ea"/>
                          <a:cs typeface="+mn-cs"/>
                        </a:rPr>
                        <a:t>Vocabulary</a:t>
                      </a:r>
                    </a:p>
                  </a:txBody>
                  <a:tcPr marL="68539" marR="6853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Use dictionaries to check the meaning of words that they have read.</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Discuss words and phrases that capture the reader’s interest and imagination.</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Check that the text makes sense to them, discuss their understanding and explain the meaning of words in context.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86233176"/>
                  </a:ext>
                </a:extLst>
              </a:tr>
              <a:tr h="0">
                <a:tc>
                  <a:txBody>
                    <a:bodyPr/>
                    <a:lstStyle/>
                    <a:p>
                      <a:pPr marL="0" algn="l" defTabSz="914400" rtl="0" eaLnBrk="1" latinLnBrk="0" hangingPunct="1">
                        <a:lnSpc>
                          <a:spcPct val="107000"/>
                        </a:lnSpc>
                        <a:spcAft>
                          <a:spcPts val="800"/>
                        </a:spcAft>
                      </a:pPr>
                      <a:r>
                        <a:rPr lang="en-GB" sz="1200" b="1" kern="1200" dirty="0">
                          <a:solidFill>
                            <a:schemeClr val="tx1"/>
                          </a:solidFill>
                          <a:latin typeface="+mn-lt"/>
                          <a:ea typeface="+mn-ea"/>
                          <a:cs typeface="+mn-cs"/>
                        </a:rPr>
                        <a:t> Retrieval</a:t>
                      </a:r>
                    </a:p>
                    <a:p>
                      <a:pPr marL="0" algn="l" defTabSz="914400" rtl="0" eaLnBrk="1" latinLnBrk="0" hangingPunct="1">
                        <a:lnSpc>
                          <a:spcPct val="107000"/>
                        </a:lnSpc>
                        <a:spcAft>
                          <a:spcPts val="800"/>
                        </a:spcAft>
                      </a:pPr>
                      <a:r>
                        <a:rPr lang="en-GB" sz="1200" b="1" kern="1200" dirty="0">
                          <a:solidFill>
                            <a:schemeClr val="tx1"/>
                          </a:solidFill>
                          <a:latin typeface="+mn-lt"/>
                          <a:ea typeface="+mn-ea"/>
                          <a:cs typeface="+mn-cs"/>
                        </a:rPr>
                        <a:t> </a:t>
                      </a:r>
                    </a:p>
                  </a:txBody>
                  <a:tcPr marL="68539" marR="6853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0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Retrieve and record information from a range of texts.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2916206"/>
                  </a:ext>
                </a:extLst>
              </a:tr>
              <a:tr h="897616">
                <a:tc>
                  <a:txBody>
                    <a:bodyPr/>
                    <a:lstStyle/>
                    <a:p>
                      <a:pPr marL="0" algn="l" defTabSz="914400" rtl="0" eaLnBrk="1" latinLnBrk="0" hangingPunct="1">
                        <a:lnSpc>
                          <a:spcPct val="107000"/>
                        </a:lnSpc>
                        <a:spcAft>
                          <a:spcPts val="800"/>
                        </a:spcAft>
                      </a:pPr>
                      <a:r>
                        <a:rPr lang="en-GB" sz="1200" b="1" kern="1200" dirty="0">
                          <a:solidFill>
                            <a:schemeClr val="tx1"/>
                          </a:solidFill>
                          <a:latin typeface="+mn-lt"/>
                          <a:ea typeface="+mn-ea"/>
                          <a:cs typeface="+mn-cs"/>
                        </a:rPr>
                        <a:t>Inference</a:t>
                      </a:r>
                    </a:p>
                  </a:txBody>
                  <a:tcPr marL="68539" marR="6853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Draw inferences such as inferring characters’ feelings, thoughts and motives from their actions, and justify inferences with evidence.</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Predict what might happen from details stated and implied.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94564037"/>
                  </a:ext>
                </a:extLst>
              </a:tr>
            </a:tbl>
          </a:graphicData>
        </a:graphic>
      </p:graphicFrame>
      <p:pic>
        <p:nvPicPr>
          <p:cNvPr id="6" name="Picture 5">
            <a:extLst>
              <a:ext uri="{FF2B5EF4-FFF2-40B4-BE49-F238E27FC236}">
                <a16:creationId xmlns:a16="http://schemas.microsoft.com/office/drawing/2014/main" id="{35D1DC4D-6C18-4ACC-B7C1-E7DABC8B987F}"/>
              </a:ext>
            </a:extLst>
          </p:cNvPr>
          <p:cNvPicPr/>
          <p:nvPr/>
        </p:nvPicPr>
        <p:blipFill>
          <a:blip r:embed="rId5" cstate="print">
            <a:extLst>
              <a:ext uri="{28A0092B-C50C-407E-A947-70E740481C1C}">
                <a14:useLocalDpi xmlns:a14="http://schemas.microsoft.com/office/drawing/2010/main" val="0"/>
              </a:ext>
            </a:extLst>
          </a:blip>
          <a:stretch>
            <a:fillRect/>
          </a:stretch>
        </p:blipFill>
        <p:spPr bwMode="auto">
          <a:xfrm>
            <a:off x="17203" y="8378"/>
            <a:ext cx="879993" cy="855923"/>
          </a:xfrm>
          <a:prstGeom prst="rect">
            <a:avLst/>
          </a:prstGeom>
          <a:noFill/>
        </p:spPr>
      </p:pic>
    </p:spTree>
    <p:extLst>
      <p:ext uri="{BB962C8B-B14F-4D97-AF65-F5344CB8AC3E}">
        <p14:creationId xmlns:p14="http://schemas.microsoft.com/office/powerpoint/2010/main" val="38602269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36366" y="5027"/>
            <a:ext cx="8229600" cy="1063294"/>
          </a:xfrm>
        </p:spPr>
        <p:txBody>
          <a:bodyPr>
            <a:normAutofit/>
          </a:bodyPr>
          <a:lstStyle/>
          <a:p>
            <a:r>
              <a:rPr lang="en-GB" sz="2800" b="1" dirty="0"/>
              <a:t>What can I do to help my child in Reading:</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ADCBC87-600D-44BD-9FF2-411EC3DE7ECC}"/>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7203" y="8378"/>
            <a:ext cx="879993" cy="855923"/>
          </a:xfrm>
          <a:prstGeom prst="rect">
            <a:avLst/>
          </a:prstGeom>
          <a:noFill/>
        </p:spPr>
      </p:pic>
      <p:sp>
        <p:nvSpPr>
          <p:cNvPr id="8" name="Rectangle: Rounded Corners 7">
            <a:extLst>
              <a:ext uri="{FF2B5EF4-FFF2-40B4-BE49-F238E27FC236}">
                <a16:creationId xmlns:a16="http://schemas.microsoft.com/office/drawing/2014/main" id="{7B181D96-F024-49C6-8DDB-22D8881EE0A2}"/>
              </a:ext>
            </a:extLst>
          </p:cNvPr>
          <p:cNvSpPr/>
          <p:nvPr/>
        </p:nvSpPr>
        <p:spPr>
          <a:xfrm>
            <a:off x="902676" y="1096504"/>
            <a:ext cx="3343546" cy="3165976"/>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Read books with your child and talk about the story, the poems or the information in them. What parts of the book have they enjoyed the most and why?</a:t>
            </a:r>
          </a:p>
          <a:p>
            <a:pPr algn="ctr"/>
            <a:r>
              <a:rPr lang="en-GB" dirty="0"/>
              <a:t>Have discussions about the characters’ feelings and motivations. See if your child can sequence and summarise the events.</a:t>
            </a:r>
          </a:p>
        </p:txBody>
      </p:sp>
      <p:sp>
        <p:nvSpPr>
          <p:cNvPr id="10" name="Rectangle: Rounded Corners 9">
            <a:extLst>
              <a:ext uri="{FF2B5EF4-FFF2-40B4-BE49-F238E27FC236}">
                <a16:creationId xmlns:a16="http://schemas.microsoft.com/office/drawing/2014/main" id="{1D188BCB-F6FC-4849-AA09-A57BD0C79E79}"/>
              </a:ext>
            </a:extLst>
          </p:cNvPr>
          <p:cNvSpPr/>
          <p:nvPr/>
        </p:nvSpPr>
        <p:spPr>
          <a:xfrm>
            <a:off x="902676" y="4355390"/>
            <a:ext cx="3343546" cy="12977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Allow your child to read at their own pace and encourage them to re-read their favourite stories. </a:t>
            </a:r>
          </a:p>
        </p:txBody>
      </p:sp>
      <p:sp>
        <p:nvSpPr>
          <p:cNvPr id="11" name="Rectangle: Rounded Corners 10">
            <a:extLst>
              <a:ext uri="{FF2B5EF4-FFF2-40B4-BE49-F238E27FC236}">
                <a16:creationId xmlns:a16="http://schemas.microsoft.com/office/drawing/2014/main" id="{3824A214-3830-4DF0-ADC1-F12269547848}"/>
              </a:ext>
            </a:extLst>
          </p:cNvPr>
          <p:cNvSpPr/>
          <p:nvPr/>
        </p:nvSpPr>
        <p:spPr>
          <a:xfrm>
            <a:off x="4427984" y="1184698"/>
            <a:ext cx="3522622" cy="198347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Remember that reading isn’t just about books—make the most of shop and street signs when you are out and about. Ask them to read the back of boxes such as cereal boxes.</a:t>
            </a:r>
          </a:p>
        </p:txBody>
      </p:sp>
      <p:sp>
        <p:nvSpPr>
          <p:cNvPr id="12" name="Rectangle: Rounded Corners 11">
            <a:extLst>
              <a:ext uri="{FF2B5EF4-FFF2-40B4-BE49-F238E27FC236}">
                <a16:creationId xmlns:a16="http://schemas.microsoft.com/office/drawing/2014/main" id="{9A364A20-168C-412E-86F3-0511F1FB46DA}"/>
              </a:ext>
            </a:extLst>
          </p:cNvPr>
          <p:cNvSpPr/>
          <p:nvPr/>
        </p:nvSpPr>
        <p:spPr>
          <a:xfrm>
            <a:off x="4427984" y="3347927"/>
            <a:ext cx="3522622" cy="198347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Listen to books being read aloud through </a:t>
            </a:r>
            <a:r>
              <a:rPr lang="en-GB" dirty="0" err="1"/>
              <a:t>Youtube</a:t>
            </a:r>
            <a:r>
              <a:rPr lang="en-GB" dirty="0"/>
              <a:t> and audio books.</a:t>
            </a:r>
          </a:p>
        </p:txBody>
      </p:sp>
    </p:spTree>
    <p:extLst>
      <p:ext uri="{BB962C8B-B14F-4D97-AF65-F5344CB8AC3E}">
        <p14:creationId xmlns:p14="http://schemas.microsoft.com/office/powerpoint/2010/main" val="2225172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Writing </a:t>
            </a:r>
          </a:p>
        </p:txBody>
      </p:sp>
      <p:sp>
        <p:nvSpPr>
          <p:cNvPr id="6" name="Content Placeholder 5"/>
          <p:cNvSpPr>
            <a:spLocks noGrp="1"/>
          </p:cNvSpPr>
          <p:nvPr>
            <p:ph idx="1"/>
          </p:nvPr>
        </p:nvSpPr>
        <p:spPr>
          <a:xfrm>
            <a:off x="457200" y="1372160"/>
            <a:ext cx="8229600" cy="3556992"/>
          </a:xfrm>
        </p:spPr>
        <p:txBody>
          <a:bodyPr>
            <a:normAutofit/>
          </a:bodyPr>
          <a:lstStyle/>
          <a:p>
            <a:pPr marL="0" indent="0" algn="ctr">
              <a:buNone/>
            </a:pPr>
            <a:r>
              <a:rPr lang="en-GB" sz="2000" dirty="0"/>
              <a:t> Here are some examples of the Year 3 standard of writing. </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6FD61F02-4DD6-4DC8-AC74-03974C53C2C2}"/>
              </a:ext>
            </a:extLst>
          </p:cNvPr>
          <p:cNvPicPr>
            <a:picLocks noChangeAspect="1"/>
          </p:cNvPicPr>
          <p:nvPr/>
        </p:nvPicPr>
        <p:blipFill>
          <a:blip r:embed="rId5"/>
          <a:stretch>
            <a:fillRect/>
          </a:stretch>
        </p:blipFill>
        <p:spPr>
          <a:xfrm rot="5400000">
            <a:off x="997034" y="1439357"/>
            <a:ext cx="3693547" cy="4464496"/>
          </a:xfrm>
          <a:prstGeom prst="rect">
            <a:avLst/>
          </a:prstGeom>
        </p:spPr>
      </p:pic>
      <p:pic>
        <p:nvPicPr>
          <p:cNvPr id="8" name="Picture 7">
            <a:extLst>
              <a:ext uri="{FF2B5EF4-FFF2-40B4-BE49-F238E27FC236}">
                <a16:creationId xmlns:a16="http://schemas.microsoft.com/office/drawing/2014/main" id="{91A3B831-7095-45B3-8C13-A33264035307}"/>
              </a:ext>
            </a:extLst>
          </p:cNvPr>
          <p:cNvPicPr>
            <a:picLocks noChangeAspect="1"/>
          </p:cNvPicPr>
          <p:nvPr/>
        </p:nvPicPr>
        <p:blipFill>
          <a:blip r:embed="rId6"/>
          <a:stretch>
            <a:fillRect/>
          </a:stretch>
        </p:blipFill>
        <p:spPr>
          <a:xfrm rot="5400000">
            <a:off x="4914355" y="2328806"/>
            <a:ext cx="3707777" cy="2664296"/>
          </a:xfrm>
          <a:prstGeom prst="rect">
            <a:avLst/>
          </a:prstGeom>
        </p:spPr>
      </p:pic>
    </p:spTree>
    <p:extLst>
      <p:ext uri="{BB962C8B-B14F-4D97-AF65-F5344CB8AC3E}">
        <p14:creationId xmlns:p14="http://schemas.microsoft.com/office/powerpoint/2010/main" val="25185428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Writing </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50ED6A9A-4666-4D4B-9718-4F53DA96573D}"/>
              </a:ext>
            </a:extLst>
          </p:cNvPr>
          <p:cNvPicPr>
            <a:picLocks noChangeAspect="1"/>
          </p:cNvPicPr>
          <p:nvPr/>
        </p:nvPicPr>
        <p:blipFill>
          <a:blip r:embed="rId5"/>
          <a:stretch>
            <a:fillRect/>
          </a:stretch>
        </p:blipFill>
        <p:spPr>
          <a:xfrm rot="5400000">
            <a:off x="2694651" y="1950078"/>
            <a:ext cx="3852488" cy="3497964"/>
          </a:xfrm>
          <a:prstGeom prst="rect">
            <a:avLst/>
          </a:prstGeom>
        </p:spPr>
      </p:pic>
      <p:sp>
        <p:nvSpPr>
          <p:cNvPr id="13" name="TextBox 12">
            <a:extLst>
              <a:ext uri="{FF2B5EF4-FFF2-40B4-BE49-F238E27FC236}">
                <a16:creationId xmlns:a16="http://schemas.microsoft.com/office/drawing/2014/main" id="{4F211759-5DBA-4CD6-97D6-7C1316D564D1}"/>
              </a:ext>
            </a:extLst>
          </p:cNvPr>
          <p:cNvSpPr txBox="1"/>
          <p:nvPr/>
        </p:nvSpPr>
        <p:spPr>
          <a:xfrm>
            <a:off x="1663151" y="1223174"/>
            <a:ext cx="6297579" cy="369332"/>
          </a:xfrm>
          <a:prstGeom prst="rect">
            <a:avLst/>
          </a:prstGeom>
          <a:noFill/>
        </p:spPr>
        <p:txBody>
          <a:bodyPr wrap="square">
            <a:spAutoFit/>
          </a:bodyPr>
          <a:lstStyle/>
          <a:p>
            <a:pPr marL="0" indent="0" algn="ctr">
              <a:buNone/>
            </a:pPr>
            <a:r>
              <a:rPr lang="en-GB" sz="1800" dirty="0"/>
              <a:t>We regularly practise handwriting. Here is the </a:t>
            </a:r>
            <a:r>
              <a:rPr lang="en-GB" sz="1800" dirty="0" err="1"/>
              <a:t>Langshott</a:t>
            </a:r>
            <a:r>
              <a:rPr lang="en-GB" sz="1800" dirty="0"/>
              <a:t> Script.</a:t>
            </a:r>
          </a:p>
        </p:txBody>
      </p:sp>
    </p:spTree>
    <p:extLst>
      <p:ext uri="{BB962C8B-B14F-4D97-AF65-F5344CB8AC3E}">
        <p14:creationId xmlns:p14="http://schemas.microsoft.com/office/powerpoint/2010/main" val="460034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36366" y="5027"/>
            <a:ext cx="8229600" cy="1063294"/>
          </a:xfrm>
        </p:spPr>
        <p:txBody>
          <a:bodyPr>
            <a:normAutofit/>
          </a:bodyPr>
          <a:lstStyle/>
          <a:p>
            <a:r>
              <a:rPr lang="en-GB" sz="2800" b="1" dirty="0"/>
              <a:t>End of year expectations – Writing:</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8">
            <a:extLst>
              <a:ext uri="{FF2B5EF4-FFF2-40B4-BE49-F238E27FC236}">
                <a16:creationId xmlns:a16="http://schemas.microsoft.com/office/drawing/2014/main" id="{7AACDDB8-F19E-4487-B974-CEB4348C505D}"/>
              </a:ext>
            </a:extLst>
          </p:cNvPr>
          <p:cNvGraphicFramePr>
            <a:graphicFrameLocks noGrp="1"/>
          </p:cNvGraphicFramePr>
          <p:nvPr/>
        </p:nvGraphicFramePr>
        <p:xfrm>
          <a:off x="143508" y="952115"/>
          <a:ext cx="8856984" cy="4520311"/>
        </p:xfrm>
        <a:graphic>
          <a:graphicData uri="http://schemas.openxmlformats.org/drawingml/2006/table">
            <a:tbl>
              <a:tblPr firstRow="1" bandRow="1">
                <a:tableStyleId>{BC89EF96-8CEA-46FF-86C4-4CE0E7609802}</a:tableStyleId>
              </a:tblPr>
              <a:tblGrid>
                <a:gridCol w="1171171">
                  <a:extLst>
                    <a:ext uri="{9D8B030D-6E8A-4147-A177-3AD203B41FA5}">
                      <a16:colId xmlns:a16="http://schemas.microsoft.com/office/drawing/2014/main" val="503680118"/>
                    </a:ext>
                  </a:extLst>
                </a:gridCol>
                <a:gridCol w="7685813">
                  <a:extLst>
                    <a:ext uri="{9D8B030D-6E8A-4147-A177-3AD203B41FA5}">
                      <a16:colId xmlns:a16="http://schemas.microsoft.com/office/drawing/2014/main" val="1591029754"/>
                    </a:ext>
                  </a:extLst>
                </a:gridCol>
              </a:tblGrid>
              <a:tr h="720080">
                <a:tc>
                  <a:txBody>
                    <a:bodyPr/>
                    <a:lstStyle/>
                    <a:p>
                      <a:pPr algn="l">
                        <a:lnSpc>
                          <a:spcPct val="107000"/>
                        </a:lnSpc>
                        <a:spcAft>
                          <a:spcPts val="8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Spelling</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 </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 </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Use a range of Year 3 and 4 spelling words in their work. </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Spell homophones correctly.</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Use prefixes and suffixes and understand how to add them (un-, dis-, mis-, re-, pre-, -</a:t>
                      </a:r>
                      <a:r>
                        <a:rPr lang="en-GB" sz="1200" b="0" kern="1200" dirty="0" err="1">
                          <a:solidFill>
                            <a:schemeClr val="tx1"/>
                          </a:solidFill>
                          <a:effectLst/>
                          <a:latin typeface="+mn-lt"/>
                          <a:ea typeface="+mn-ea"/>
                          <a:cs typeface="+mn-cs"/>
                        </a:rPr>
                        <a:t>ly</a:t>
                      </a:r>
                      <a:r>
                        <a:rPr lang="en-GB" sz="1200" b="0" kern="1200" dirty="0">
                          <a:solidFill>
                            <a:schemeClr val="tx1"/>
                          </a:solidFill>
                          <a:effectLst/>
                          <a:latin typeface="+mn-lt"/>
                          <a:ea typeface="+mn-ea"/>
                          <a:cs typeface="+mn-cs"/>
                        </a:rPr>
                        <a:t>).</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Apply Year 3 spelling rules.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5079464"/>
                  </a:ext>
                </a:extLst>
              </a:tr>
              <a:tr h="976968">
                <a:tc>
                  <a:txBody>
                    <a:bodyPr/>
                    <a:lstStyle/>
                    <a:p>
                      <a:pPr algn="l">
                        <a:lnSpc>
                          <a:spcPct val="107000"/>
                        </a:lnSpc>
                        <a:spcAft>
                          <a:spcPts val="8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Grammar and Punctuation</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 </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Extend their range of sentences with more than one clause by using a wider range of conjunctions, including: when, if, because, although.</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Use fronted adverbials including a comma after the fronted adverbial.</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Punctuate direct speech using inverted commas. </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Understand the following terminology: article, preposition, subordinating conjunction, subordinate clause, noun phrase.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86233176"/>
                  </a:ext>
                </a:extLst>
              </a:tr>
              <a:tr h="0">
                <a:tc>
                  <a:txBody>
                    <a:bodyPr/>
                    <a:lstStyle/>
                    <a:p>
                      <a:pPr algn="l">
                        <a:lnSpc>
                          <a:spcPct val="107000"/>
                        </a:lnSpc>
                        <a:spcAft>
                          <a:spcPts val="8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Composition</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 </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Plan their writing by discussing and recording ideas. </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Draft and write by composing and rehearsing sentences orally (including dialogue).</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Begin to use paragraphs to organise ideas around a theme.</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Draft and write narratives, creating settings, characters and plot.</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Draft and write non-narrative material, using simple organisational devices.</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Evaluate and edit by assessing the effectiveness of their own and others’ writing and suggesting improvements.</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Proofread for spelling and punctuation errors.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2916206"/>
                  </a:ext>
                </a:extLst>
              </a:tr>
            </a:tbl>
          </a:graphicData>
        </a:graphic>
      </p:graphicFrame>
      <p:pic>
        <p:nvPicPr>
          <p:cNvPr id="6" name="Picture 5">
            <a:extLst>
              <a:ext uri="{FF2B5EF4-FFF2-40B4-BE49-F238E27FC236}">
                <a16:creationId xmlns:a16="http://schemas.microsoft.com/office/drawing/2014/main" id="{2ADCBC87-600D-44BD-9FF2-411EC3DE7ECC}"/>
              </a:ext>
            </a:extLst>
          </p:cNvPr>
          <p:cNvPicPr/>
          <p:nvPr/>
        </p:nvPicPr>
        <p:blipFill>
          <a:blip r:embed="rId5" cstate="print">
            <a:extLst>
              <a:ext uri="{28A0092B-C50C-407E-A947-70E740481C1C}">
                <a14:useLocalDpi xmlns:a14="http://schemas.microsoft.com/office/drawing/2010/main" val="0"/>
              </a:ext>
            </a:extLst>
          </a:blip>
          <a:stretch>
            <a:fillRect/>
          </a:stretch>
        </p:blipFill>
        <p:spPr bwMode="auto">
          <a:xfrm>
            <a:off x="17203" y="8378"/>
            <a:ext cx="879993" cy="855923"/>
          </a:xfrm>
          <a:prstGeom prst="rect">
            <a:avLst/>
          </a:prstGeom>
          <a:noFill/>
        </p:spPr>
      </p:pic>
    </p:spTree>
    <p:extLst>
      <p:ext uri="{BB962C8B-B14F-4D97-AF65-F5344CB8AC3E}">
        <p14:creationId xmlns:p14="http://schemas.microsoft.com/office/powerpoint/2010/main" val="17748094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36366" y="5027"/>
            <a:ext cx="8229600" cy="1063294"/>
          </a:xfrm>
        </p:spPr>
        <p:txBody>
          <a:bodyPr>
            <a:normAutofit/>
          </a:bodyPr>
          <a:lstStyle/>
          <a:p>
            <a:r>
              <a:rPr lang="en-GB" sz="2800" b="1" dirty="0"/>
              <a:t>What can I do to help my child in Writing:</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ADCBC87-600D-44BD-9FF2-411EC3DE7ECC}"/>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7203" y="8378"/>
            <a:ext cx="879993" cy="855923"/>
          </a:xfrm>
          <a:prstGeom prst="rect">
            <a:avLst/>
          </a:prstGeom>
          <a:noFill/>
        </p:spPr>
      </p:pic>
      <p:sp>
        <p:nvSpPr>
          <p:cNvPr id="8" name="Rectangle: Rounded Corners 7">
            <a:extLst>
              <a:ext uri="{FF2B5EF4-FFF2-40B4-BE49-F238E27FC236}">
                <a16:creationId xmlns:a16="http://schemas.microsoft.com/office/drawing/2014/main" id="{7B181D96-F024-49C6-8DDB-22D8881EE0A2}"/>
              </a:ext>
            </a:extLst>
          </p:cNvPr>
          <p:cNvSpPr/>
          <p:nvPr/>
        </p:nvSpPr>
        <p:spPr>
          <a:xfrm>
            <a:off x="436366" y="1379501"/>
            <a:ext cx="3343546" cy="1769851"/>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Encourage your child to want to write. Let them use crayons, pencils, felt-tips and paints to write stories and draw illustrations.</a:t>
            </a:r>
          </a:p>
        </p:txBody>
      </p:sp>
      <p:sp>
        <p:nvSpPr>
          <p:cNvPr id="10" name="Rectangle: Rounded Corners 9">
            <a:extLst>
              <a:ext uri="{FF2B5EF4-FFF2-40B4-BE49-F238E27FC236}">
                <a16:creationId xmlns:a16="http://schemas.microsoft.com/office/drawing/2014/main" id="{1D188BCB-F6FC-4849-AA09-A57BD0C79E79}"/>
              </a:ext>
            </a:extLst>
          </p:cNvPr>
          <p:cNvSpPr/>
          <p:nvPr/>
        </p:nvSpPr>
        <p:spPr>
          <a:xfrm>
            <a:off x="1677271" y="3353372"/>
            <a:ext cx="2983506" cy="220686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Write down a story your child tells you. This means they can practise coming up with ideas, using their own choice of ambitious vocabulary. Ask them to help suggest words and phrases.</a:t>
            </a:r>
          </a:p>
        </p:txBody>
      </p:sp>
      <p:sp>
        <p:nvSpPr>
          <p:cNvPr id="11" name="Rectangle: Rounded Corners 10">
            <a:extLst>
              <a:ext uri="{FF2B5EF4-FFF2-40B4-BE49-F238E27FC236}">
                <a16:creationId xmlns:a16="http://schemas.microsoft.com/office/drawing/2014/main" id="{3824A214-3830-4DF0-ADC1-F12269547848}"/>
              </a:ext>
            </a:extLst>
          </p:cNvPr>
          <p:cNvSpPr/>
          <p:nvPr/>
        </p:nvSpPr>
        <p:spPr>
          <a:xfrm>
            <a:off x="4975412" y="1333467"/>
            <a:ext cx="3522622" cy="198347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Find everyday opportunities to write together – make lists before you go shopping and write letters to friends  and family. Help them to make their own books, posters and labels for things in their room.</a:t>
            </a:r>
          </a:p>
        </p:txBody>
      </p:sp>
      <p:sp>
        <p:nvSpPr>
          <p:cNvPr id="9" name="Rectangle: Rounded Corners 8">
            <a:extLst>
              <a:ext uri="{FF2B5EF4-FFF2-40B4-BE49-F238E27FC236}">
                <a16:creationId xmlns:a16="http://schemas.microsoft.com/office/drawing/2014/main" id="{298855EE-534B-4E80-8F0C-411E818EEEE7}"/>
              </a:ext>
            </a:extLst>
          </p:cNvPr>
          <p:cNvSpPr/>
          <p:nvPr/>
        </p:nvSpPr>
        <p:spPr>
          <a:xfrm>
            <a:off x="4965577" y="3545727"/>
            <a:ext cx="2983506" cy="168945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Please support your child with their weekly spelling activity.</a:t>
            </a:r>
          </a:p>
        </p:txBody>
      </p:sp>
    </p:spTree>
    <p:extLst>
      <p:ext uri="{BB962C8B-B14F-4D97-AF65-F5344CB8AC3E}">
        <p14:creationId xmlns:p14="http://schemas.microsoft.com/office/powerpoint/2010/main" val="1331858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1063294"/>
          </a:xfrm>
        </p:spPr>
        <p:txBody>
          <a:bodyPr>
            <a:normAutofit/>
          </a:bodyPr>
          <a:lstStyle/>
          <a:p>
            <a:r>
              <a:rPr lang="en-GB" b="1" dirty="0"/>
              <a:t>Maths</a:t>
            </a:r>
          </a:p>
        </p:txBody>
      </p:sp>
      <p:sp>
        <p:nvSpPr>
          <p:cNvPr id="6" name="Content Placeholder 5"/>
          <p:cNvSpPr>
            <a:spLocks noGrp="1"/>
          </p:cNvSpPr>
          <p:nvPr>
            <p:ph idx="1"/>
          </p:nvPr>
        </p:nvSpPr>
        <p:spPr>
          <a:xfrm>
            <a:off x="274951" y="1485122"/>
            <a:ext cx="7776864" cy="2951990"/>
          </a:xfrm>
        </p:spPr>
        <p:txBody>
          <a:bodyPr>
            <a:noAutofit/>
          </a:bodyPr>
          <a:lstStyle/>
          <a:p>
            <a:pPr marL="0" indent="0" algn="ctr">
              <a:buNone/>
            </a:pPr>
            <a:r>
              <a:rPr lang="en-GB" sz="1800" b="1" u="sng" dirty="0"/>
              <a:t>Maths – what can I do to help my child in Maths?</a:t>
            </a:r>
            <a:endParaRPr lang="en-GB" sz="1800" dirty="0"/>
          </a:p>
          <a:p>
            <a:pPr lvl="1">
              <a:buFont typeface="Arial" panose="020B0604020202020204" pitchFamily="34" charset="0"/>
              <a:buChar char="•"/>
            </a:pPr>
            <a:r>
              <a:rPr lang="en-GB" sz="1800" dirty="0"/>
              <a:t>In Year 3, we learn the 3, 4 and 8 times tables. Children are encouraged to play TTRS regularly to boost their confidence ready for the multiplication check in Year 4. Playing timetable songs on </a:t>
            </a:r>
            <a:r>
              <a:rPr lang="en-GB" sz="1800" dirty="0" err="1"/>
              <a:t>Youtube</a:t>
            </a:r>
            <a:r>
              <a:rPr lang="en-GB" sz="1800" dirty="0"/>
              <a:t> is a great way to learn them too!</a:t>
            </a:r>
          </a:p>
          <a:p>
            <a:pPr lvl="1">
              <a:buFont typeface="Arial" panose="020B0604020202020204" pitchFamily="34" charset="0"/>
              <a:buChar char="•"/>
            </a:pPr>
            <a:r>
              <a:rPr lang="en-GB" sz="1800" dirty="0"/>
              <a:t>CGP workbooks follow what we learn in school and are terrific for extra practice at home. They are available on </a:t>
            </a:r>
            <a:r>
              <a:rPr lang="en-GB" sz="1800" dirty="0" err="1"/>
              <a:t>Scopay</a:t>
            </a:r>
            <a:r>
              <a:rPr lang="en-GB" sz="1800" dirty="0"/>
              <a:t>. </a:t>
            </a:r>
          </a:p>
          <a:p>
            <a:pPr lvl="1">
              <a:buFont typeface="Arial" panose="020B0604020202020204" pitchFamily="34" charset="0"/>
              <a:buChar char="•"/>
            </a:pPr>
            <a:r>
              <a:rPr lang="en-GB" sz="1800" dirty="0"/>
              <a:t>Below are some more helpful websites:</a:t>
            </a:r>
          </a:p>
          <a:p>
            <a:pPr marL="457200" lvl="1" indent="0">
              <a:buNone/>
            </a:pPr>
            <a:r>
              <a:rPr lang="en-GB" sz="1800" dirty="0"/>
              <a:t>- BBC Bitesize </a:t>
            </a:r>
            <a:r>
              <a:rPr lang="en-GB" sz="1800" dirty="0">
                <a:hlinkClick r:id="rId3"/>
              </a:rPr>
              <a:t>http://www.bbc.co.uk/education/levels/zbr9wmn</a:t>
            </a:r>
            <a:endParaRPr lang="en-GB" sz="1800" dirty="0"/>
          </a:p>
          <a:p>
            <a:pPr marL="457200" lvl="1" indent="0">
              <a:buNone/>
            </a:pPr>
            <a:r>
              <a:rPr lang="en-GB" sz="1800" dirty="0"/>
              <a:t>- </a:t>
            </a:r>
            <a:r>
              <a:rPr lang="en-GB" sz="1800" dirty="0" err="1"/>
              <a:t>Topmarks</a:t>
            </a:r>
            <a:r>
              <a:rPr lang="en-GB" sz="1800" dirty="0"/>
              <a:t> </a:t>
            </a:r>
            <a:r>
              <a:rPr lang="en-GB" sz="1800" dirty="0">
                <a:hlinkClick r:id="rId4"/>
              </a:rPr>
              <a:t>https://www.topmarks.co.uk/maths-games/7-11-years/multiplication-and-division</a:t>
            </a:r>
            <a:r>
              <a:rPr lang="en-GB" sz="1800" dirty="0"/>
              <a:t> </a:t>
            </a:r>
          </a:p>
        </p:txBody>
      </p:sp>
      <p:pic>
        <p:nvPicPr>
          <p:cNvPr id="4" name="Picture 3"/>
          <p:cNvPicPr/>
          <p:nvPr/>
        </p:nvPicPr>
        <p:blipFill>
          <a:blip r:embed="rId5"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69237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1063294"/>
          </a:xfrm>
        </p:spPr>
        <p:txBody>
          <a:bodyPr>
            <a:normAutofit/>
          </a:bodyPr>
          <a:lstStyle/>
          <a:p>
            <a:r>
              <a:rPr lang="en-GB" b="1" dirty="0"/>
              <a:t>Maths</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CDA86B0-FFEF-46BC-9B2A-8729C0DEA754}"/>
              </a:ext>
            </a:extLst>
          </p:cNvPr>
          <p:cNvPicPr>
            <a:picLocks noChangeAspect="1"/>
          </p:cNvPicPr>
          <p:nvPr/>
        </p:nvPicPr>
        <p:blipFill rotWithShape="1">
          <a:blip r:embed="rId5"/>
          <a:srcRect t="15663"/>
          <a:stretch/>
        </p:blipFill>
        <p:spPr>
          <a:xfrm>
            <a:off x="2856675" y="1609796"/>
            <a:ext cx="3312368" cy="3522702"/>
          </a:xfrm>
          <a:prstGeom prst="rect">
            <a:avLst/>
          </a:prstGeom>
        </p:spPr>
      </p:pic>
      <p:sp>
        <p:nvSpPr>
          <p:cNvPr id="2" name="TextBox 1">
            <a:extLst>
              <a:ext uri="{FF2B5EF4-FFF2-40B4-BE49-F238E27FC236}">
                <a16:creationId xmlns:a16="http://schemas.microsoft.com/office/drawing/2014/main" id="{C0EE5CB9-4CC8-4826-BAD9-AC687DF5B34E}"/>
              </a:ext>
            </a:extLst>
          </p:cNvPr>
          <p:cNvSpPr txBox="1"/>
          <p:nvPr/>
        </p:nvSpPr>
        <p:spPr>
          <a:xfrm>
            <a:off x="1986719" y="1075589"/>
            <a:ext cx="5052281" cy="369332"/>
          </a:xfrm>
          <a:prstGeom prst="rect">
            <a:avLst/>
          </a:prstGeom>
          <a:noFill/>
        </p:spPr>
        <p:txBody>
          <a:bodyPr wrap="none" rtlCol="0">
            <a:spAutoFit/>
          </a:bodyPr>
          <a:lstStyle/>
          <a:p>
            <a:r>
              <a:rPr lang="en-GB" dirty="0"/>
              <a:t>All the children are asked to use this number script. </a:t>
            </a:r>
          </a:p>
        </p:txBody>
      </p:sp>
    </p:spTree>
    <p:extLst>
      <p:ext uri="{BB962C8B-B14F-4D97-AF65-F5344CB8AC3E}">
        <p14:creationId xmlns:p14="http://schemas.microsoft.com/office/powerpoint/2010/main" val="356650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1063294"/>
          </a:xfrm>
        </p:spPr>
        <p:txBody>
          <a:bodyPr>
            <a:normAutofit/>
          </a:bodyPr>
          <a:lstStyle/>
          <a:p>
            <a:r>
              <a:rPr lang="en-GB" sz="2800" b="1" dirty="0"/>
              <a:t>End of year expectations – Maths:</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203" y="8378"/>
            <a:ext cx="879993" cy="855923"/>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8">
            <a:extLst>
              <a:ext uri="{FF2B5EF4-FFF2-40B4-BE49-F238E27FC236}">
                <a16:creationId xmlns:a16="http://schemas.microsoft.com/office/drawing/2014/main" id="{7AACDDB8-F19E-4487-B974-CEB4348C505D}"/>
              </a:ext>
            </a:extLst>
          </p:cNvPr>
          <p:cNvGraphicFramePr>
            <a:graphicFrameLocks noGrp="1"/>
          </p:cNvGraphicFramePr>
          <p:nvPr/>
        </p:nvGraphicFramePr>
        <p:xfrm>
          <a:off x="179512" y="1140499"/>
          <a:ext cx="8712968" cy="3897220"/>
        </p:xfrm>
        <a:graphic>
          <a:graphicData uri="http://schemas.openxmlformats.org/drawingml/2006/table">
            <a:tbl>
              <a:tblPr firstRow="1" bandRow="1">
                <a:tableStyleId>{BC89EF96-8CEA-46FF-86C4-4CE0E7609802}</a:tableStyleId>
              </a:tblPr>
              <a:tblGrid>
                <a:gridCol w="1152128">
                  <a:extLst>
                    <a:ext uri="{9D8B030D-6E8A-4147-A177-3AD203B41FA5}">
                      <a16:colId xmlns:a16="http://schemas.microsoft.com/office/drawing/2014/main" val="503680118"/>
                    </a:ext>
                  </a:extLst>
                </a:gridCol>
                <a:gridCol w="7560840">
                  <a:extLst>
                    <a:ext uri="{9D8B030D-6E8A-4147-A177-3AD203B41FA5}">
                      <a16:colId xmlns:a16="http://schemas.microsoft.com/office/drawing/2014/main" val="1591029754"/>
                    </a:ext>
                  </a:extLst>
                </a:gridCol>
              </a:tblGrid>
              <a:tr h="1299180">
                <a:tc>
                  <a:txBody>
                    <a:bodyPr/>
                    <a:lstStyle/>
                    <a:p>
                      <a:r>
                        <a:rPr lang="en-GB" sz="1200" dirty="0"/>
                        <a:t>Arithmetic: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lvl="0" indent="-342900" algn="l" defTabSz="914400" rtl="0" eaLnBrk="1" fontAlgn="base" latinLnBrk="0" hangingPunct="0">
                        <a:lnSpc>
                          <a:spcPct val="107000"/>
                        </a:lnSpc>
                        <a:spcAft>
                          <a:spcPts val="800"/>
                        </a:spcAft>
                        <a:buFont typeface="Symbol" panose="05050102010706020507" pitchFamily="18" charset="2"/>
                        <a:buBlip>
                          <a:blip r:embed="rId5"/>
                        </a:buBlip>
                      </a:pPr>
                      <a:r>
                        <a:rPr lang="en-GB" sz="1200" b="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Add and subtract numbers with up to 3 digits, using formal written methods.</a:t>
                      </a:r>
                    </a:p>
                    <a:p>
                      <a:pPr marL="342900" lvl="0" indent="-342900" algn="l" defTabSz="914400" rtl="0" eaLnBrk="1" fontAlgn="base" latinLnBrk="0" hangingPunct="0">
                        <a:lnSpc>
                          <a:spcPct val="107000"/>
                        </a:lnSpc>
                        <a:spcAft>
                          <a:spcPts val="800"/>
                        </a:spcAft>
                        <a:buFont typeface="Symbol" panose="05050102010706020507" pitchFamily="18" charset="2"/>
                        <a:buBlip>
                          <a:blip r:embed="rId5"/>
                        </a:buBlip>
                      </a:pPr>
                      <a:r>
                        <a:rPr lang="en-GB" sz="1200" b="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Estimate the answer to a calculation and use inverse operations to check answers.</a:t>
                      </a:r>
                    </a:p>
                    <a:p>
                      <a:pPr marL="342900" lvl="0" indent="-342900" algn="l" defTabSz="914400" rtl="0" eaLnBrk="1" fontAlgn="base" latinLnBrk="0" hangingPunct="0">
                        <a:lnSpc>
                          <a:spcPct val="107000"/>
                        </a:lnSpc>
                        <a:spcAft>
                          <a:spcPts val="800"/>
                        </a:spcAft>
                        <a:buFont typeface="Symbol" panose="05050102010706020507" pitchFamily="18" charset="2"/>
                        <a:buBlip>
                          <a:blip r:embed="rId5"/>
                        </a:buBlip>
                      </a:pPr>
                      <a:r>
                        <a:rPr lang="en-GB" sz="1200" b="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Recall and use multiplication and division facts for the 3, 4 and 8 multiplication tables.</a:t>
                      </a:r>
                    </a:p>
                    <a:p>
                      <a:pPr marL="342900" lvl="0" indent="-342900" algn="l" defTabSz="914400" rtl="0" eaLnBrk="1" fontAlgn="base" latinLnBrk="0" hangingPunct="0">
                        <a:lnSpc>
                          <a:spcPct val="107000"/>
                        </a:lnSpc>
                        <a:spcAft>
                          <a:spcPts val="800"/>
                        </a:spcAft>
                        <a:buFont typeface="Symbol" panose="05050102010706020507" pitchFamily="18" charset="2"/>
                        <a:buBlip>
                          <a:blip r:embed="rId5"/>
                        </a:buBlip>
                      </a:pPr>
                      <a:r>
                        <a:rPr lang="en-GB" sz="1200" b="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Multiply and divide two-digit numbers by a one-digit number, using mental and formal written methods.</a:t>
                      </a:r>
                    </a:p>
                    <a:p>
                      <a:pPr marL="342900" lvl="0" indent="-342900" algn="l" defTabSz="914400" rtl="0" eaLnBrk="1" fontAlgn="base" latinLnBrk="0" hangingPunct="0">
                        <a:lnSpc>
                          <a:spcPct val="107000"/>
                        </a:lnSpc>
                        <a:spcAft>
                          <a:spcPts val="800"/>
                        </a:spcAft>
                        <a:buFont typeface="Symbol" panose="05050102010706020507" pitchFamily="18" charset="2"/>
                        <a:buBlip>
                          <a:blip r:embed="rId5"/>
                        </a:buBlip>
                      </a:pPr>
                      <a:r>
                        <a:rPr lang="en-GB" sz="1200" b="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Add and subtract fractions with the same denominator within one whole.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5079464"/>
                  </a:ext>
                </a:extLst>
              </a:tr>
              <a:tr h="2429481">
                <a:tc>
                  <a:txBody>
                    <a:bodyPr/>
                    <a:lstStyle/>
                    <a:p>
                      <a:pPr marL="0" marR="0" lvl="0" indent="0" algn="l" defTabSz="914400" rtl="0" eaLnBrk="1" fontAlgn="base" latinLnBrk="0" hangingPunct="0">
                        <a:lnSpc>
                          <a:spcPct val="107000"/>
                        </a:lnSpc>
                        <a:spcBef>
                          <a:spcPts val="0"/>
                        </a:spcBef>
                        <a:spcAft>
                          <a:spcPts val="800"/>
                        </a:spcAft>
                        <a:buClrTx/>
                        <a:buSzTx/>
                        <a:buFont typeface="Symbol" panose="05050102010706020507" pitchFamily="18" charset="2"/>
                        <a:buNone/>
                        <a:tabLst/>
                        <a:defRPr/>
                      </a:pPr>
                      <a:r>
                        <a:rPr lang="en-GB" sz="1200" b="1" dirty="0"/>
                        <a:t>Problem solving and reasoning:</a:t>
                      </a:r>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lvl="0" indent="-342900" algn="l" defTabSz="914400" rtl="0" eaLnBrk="1" fontAlgn="base" latinLnBrk="0" hangingPunct="0">
                        <a:lnSpc>
                          <a:spcPct val="107000"/>
                        </a:lnSpc>
                        <a:spcAft>
                          <a:spcPts val="800"/>
                        </a:spcAft>
                        <a:buFont typeface="Symbol" panose="05050102010706020507" pitchFamily="18" charset="2"/>
                        <a:buBlip>
                          <a:blip r:embed="rId5"/>
                        </a:buBlip>
                      </a:pPr>
                      <a:r>
                        <a:rPr lang="en-GB" sz="120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Solve problems involving addition, subtraction, multiplication and division.</a:t>
                      </a:r>
                    </a:p>
                    <a:p>
                      <a:pPr marL="342900" lvl="0" indent="-342900" algn="l" defTabSz="914400" rtl="0" eaLnBrk="1" fontAlgn="base" latinLnBrk="0" hangingPunct="0">
                        <a:lnSpc>
                          <a:spcPct val="107000"/>
                        </a:lnSpc>
                        <a:spcAft>
                          <a:spcPts val="800"/>
                        </a:spcAft>
                        <a:buFont typeface="Symbol" panose="05050102010706020507" pitchFamily="18" charset="2"/>
                        <a:buBlip>
                          <a:blip r:embed="rId5"/>
                        </a:buBlip>
                      </a:pPr>
                      <a:r>
                        <a:rPr lang="en-GB" sz="120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Estimate and read time with increasing accuracy to the nearest minute; record and compare time in terms of seconds, minutes and hours.</a:t>
                      </a:r>
                    </a:p>
                    <a:p>
                      <a:pPr marL="342900" lvl="0" indent="-342900" algn="l" defTabSz="914400" rtl="0" eaLnBrk="1" fontAlgn="base" latinLnBrk="0" hangingPunct="0">
                        <a:lnSpc>
                          <a:spcPct val="107000"/>
                        </a:lnSpc>
                        <a:spcAft>
                          <a:spcPts val="800"/>
                        </a:spcAft>
                        <a:buFont typeface="Symbol" panose="05050102010706020507" pitchFamily="18" charset="2"/>
                        <a:buBlip>
                          <a:blip r:embed="rId5"/>
                        </a:buBlip>
                      </a:pPr>
                      <a:r>
                        <a:rPr lang="en-GB" sz="120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Measure, compare, add and subtract: lengths (m/cm/mm); mass (kg/g); volume/capacity (l/ml). Measure the perimeter of simple 2D shapes. </a:t>
                      </a:r>
                    </a:p>
                    <a:p>
                      <a:pPr marL="342900" lvl="0" indent="-342900" algn="l" defTabSz="914400" rtl="0" eaLnBrk="1" fontAlgn="base" latinLnBrk="0" hangingPunct="0">
                        <a:lnSpc>
                          <a:spcPct val="107000"/>
                        </a:lnSpc>
                        <a:spcAft>
                          <a:spcPts val="800"/>
                        </a:spcAft>
                        <a:buFont typeface="Symbol" panose="05050102010706020507" pitchFamily="18" charset="2"/>
                        <a:buBlip>
                          <a:blip r:embed="rId5"/>
                        </a:buBlip>
                      </a:pPr>
                      <a:r>
                        <a:rPr lang="en-GB" sz="120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Recognise angles as a property of shape or a description of a turn. </a:t>
                      </a:r>
                    </a:p>
                    <a:p>
                      <a:pPr marL="342900" lvl="0" indent="-342900" algn="l" defTabSz="914400" rtl="0" eaLnBrk="1" fontAlgn="base" latinLnBrk="0" hangingPunct="0">
                        <a:lnSpc>
                          <a:spcPct val="107000"/>
                        </a:lnSpc>
                        <a:spcAft>
                          <a:spcPts val="800"/>
                        </a:spcAft>
                        <a:buFont typeface="Symbol" panose="05050102010706020507" pitchFamily="18" charset="2"/>
                        <a:buBlip>
                          <a:blip r:embed="rId5"/>
                        </a:buBlip>
                      </a:pPr>
                      <a:r>
                        <a:rPr lang="en-GB" sz="120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Identify right angles and angles that are greater than or less than a right angle (acute and obtuse). </a:t>
                      </a:r>
                    </a:p>
                    <a:p>
                      <a:pPr marL="342900" lvl="0" indent="-342900" algn="l" defTabSz="914400" rtl="0" eaLnBrk="1" fontAlgn="base" latinLnBrk="0" hangingPunct="0">
                        <a:lnSpc>
                          <a:spcPct val="107000"/>
                        </a:lnSpc>
                        <a:spcAft>
                          <a:spcPts val="800"/>
                        </a:spcAft>
                        <a:buFont typeface="Symbol" panose="05050102010706020507" pitchFamily="18" charset="2"/>
                        <a:buBlip>
                          <a:blip r:embed="rId5"/>
                        </a:buBlip>
                      </a:pPr>
                      <a:r>
                        <a:rPr lang="en-GB" sz="120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Identify horizontal and vertical lines and pairs of perpendicular and parallel lines.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2916206"/>
                  </a:ext>
                </a:extLst>
              </a:tr>
            </a:tbl>
          </a:graphicData>
        </a:graphic>
      </p:graphicFrame>
    </p:spTree>
    <p:extLst>
      <p:ext uri="{BB962C8B-B14F-4D97-AF65-F5344CB8AC3E}">
        <p14:creationId xmlns:p14="http://schemas.microsoft.com/office/powerpoint/2010/main" val="3226445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36366" y="5027"/>
            <a:ext cx="8229600" cy="1063294"/>
          </a:xfrm>
        </p:spPr>
        <p:txBody>
          <a:bodyPr>
            <a:normAutofit/>
          </a:bodyPr>
          <a:lstStyle/>
          <a:p>
            <a:r>
              <a:rPr lang="en-GB" sz="2800" b="1" dirty="0"/>
              <a:t>What can I do to help my child in Maths  -</a:t>
            </a:r>
            <a:br>
              <a:rPr lang="en-GB" sz="2800" b="1" dirty="0"/>
            </a:br>
            <a:r>
              <a:rPr lang="en-GB" sz="2800" b="1" dirty="0"/>
              <a:t> some key topics:</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ADCBC87-600D-44BD-9FF2-411EC3DE7ECC}"/>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7203" y="8378"/>
            <a:ext cx="879993" cy="855923"/>
          </a:xfrm>
          <a:prstGeom prst="rect">
            <a:avLst/>
          </a:prstGeom>
          <a:noFill/>
        </p:spPr>
      </p:pic>
      <p:sp>
        <p:nvSpPr>
          <p:cNvPr id="8" name="Rectangle: Rounded Corners 7">
            <a:extLst>
              <a:ext uri="{FF2B5EF4-FFF2-40B4-BE49-F238E27FC236}">
                <a16:creationId xmlns:a16="http://schemas.microsoft.com/office/drawing/2014/main" id="{7B181D96-F024-49C6-8DDB-22D8881EE0A2}"/>
              </a:ext>
            </a:extLst>
          </p:cNvPr>
          <p:cNvSpPr/>
          <p:nvPr/>
        </p:nvSpPr>
        <p:spPr>
          <a:xfrm>
            <a:off x="117108" y="2831265"/>
            <a:ext cx="4367822" cy="1397031"/>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en-GB" sz="1400" b="1" dirty="0"/>
              <a:t>Addition and subtraction (up to 3 digits)</a:t>
            </a:r>
            <a:endParaRPr lang="en-GB" sz="1400" dirty="0"/>
          </a:p>
          <a:p>
            <a:pPr>
              <a:buFont typeface="Arial" panose="020B0604020202020204" pitchFamily="34" charset="0"/>
              <a:buChar char="•"/>
            </a:pPr>
            <a:r>
              <a:rPr lang="en-GB" sz="1400" dirty="0"/>
              <a:t>Practise column addition and subtraction using real-life numbers (e.g. shopping receipts, scores in games).</a:t>
            </a:r>
          </a:p>
          <a:p>
            <a:pPr>
              <a:buFont typeface="Arial" panose="020B0604020202020204" pitchFamily="34" charset="0"/>
              <a:buChar char="•"/>
            </a:pPr>
            <a:r>
              <a:rPr lang="en-GB" sz="1400" dirty="0"/>
              <a:t>Encourage children to check their answers by doing the calculation in reverse.</a:t>
            </a:r>
          </a:p>
        </p:txBody>
      </p:sp>
      <p:sp>
        <p:nvSpPr>
          <p:cNvPr id="7" name="Rectangle: Rounded Corners 6">
            <a:extLst>
              <a:ext uri="{FF2B5EF4-FFF2-40B4-BE49-F238E27FC236}">
                <a16:creationId xmlns:a16="http://schemas.microsoft.com/office/drawing/2014/main" id="{1703437B-D66E-4F62-A700-8CC54970F715}"/>
              </a:ext>
            </a:extLst>
          </p:cNvPr>
          <p:cNvSpPr/>
          <p:nvPr/>
        </p:nvSpPr>
        <p:spPr>
          <a:xfrm>
            <a:off x="132170" y="943448"/>
            <a:ext cx="4367822" cy="1820606"/>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en-GB" sz="1400" b="1" dirty="0"/>
              <a:t>Multiplication and division (3, 4 and 8 times tables)</a:t>
            </a:r>
            <a:endParaRPr lang="en-GB" sz="1400" dirty="0"/>
          </a:p>
          <a:p>
            <a:pPr>
              <a:buFont typeface="Arial" panose="020B0604020202020204" pitchFamily="34" charset="0"/>
              <a:buChar char="•"/>
            </a:pPr>
            <a:r>
              <a:rPr lang="en-GB" sz="1400" dirty="0"/>
              <a:t>Practise times tables in the car, walking to school, or with songs and apps.</a:t>
            </a:r>
          </a:p>
          <a:p>
            <a:pPr>
              <a:buFont typeface="Arial" panose="020B0604020202020204" pitchFamily="34" charset="0"/>
              <a:buChar char="•"/>
            </a:pPr>
            <a:r>
              <a:rPr lang="en-GB" sz="1400" dirty="0"/>
              <a:t>Play quick-fire games: you say “3 × 8” and they respond with the answer.</a:t>
            </a:r>
          </a:p>
          <a:p>
            <a:pPr>
              <a:buFont typeface="Arial" panose="020B0604020202020204" pitchFamily="34" charset="0"/>
              <a:buChar char="•"/>
            </a:pPr>
            <a:r>
              <a:rPr lang="en-GB" sz="1400" dirty="0"/>
              <a:t>Use real-life contexts, like “There are 4 chairs at each table—how many chairs for 6 tables?”</a:t>
            </a:r>
          </a:p>
        </p:txBody>
      </p:sp>
      <p:sp>
        <p:nvSpPr>
          <p:cNvPr id="11" name="Rectangle: Rounded Corners 10">
            <a:extLst>
              <a:ext uri="{FF2B5EF4-FFF2-40B4-BE49-F238E27FC236}">
                <a16:creationId xmlns:a16="http://schemas.microsoft.com/office/drawing/2014/main" id="{FE187749-A784-4761-9C38-C9BDC03BE391}"/>
              </a:ext>
            </a:extLst>
          </p:cNvPr>
          <p:cNvSpPr/>
          <p:nvPr/>
        </p:nvSpPr>
        <p:spPr>
          <a:xfrm>
            <a:off x="132170" y="4315144"/>
            <a:ext cx="4352760" cy="1397031"/>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en-GB" sz="1400" b="1" dirty="0"/>
              <a:t>Multiplying and dividing larger numbers</a:t>
            </a:r>
            <a:endParaRPr lang="en-GB" sz="1400" dirty="0"/>
          </a:p>
          <a:p>
            <a:pPr>
              <a:buFont typeface="Arial" panose="020B0604020202020204" pitchFamily="34" charset="0"/>
              <a:buChar char="•"/>
            </a:pPr>
            <a:r>
              <a:rPr lang="en-GB" sz="1400" dirty="0"/>
              <a:t>Encourage mental strategies (e.g. 24 ÷ 4 → “How many 4s in 24?”).</a:t>
            </a:r>
          </a:p>
          <a:p>
            <a:pPr>
              <a:buFont typeface="Arial" panose="020B0604020202020204" pitchFamily="34" charset="0"/>
              <a:buChar char="•"/>
            </a:pPr>
            <a:r>
              <a:rPr lang="en-GB" sz="1400" dirty="0"/>
              <a:t>Practise short written methods for multiplying a 2-digit by a 1-digit number (e.g. 34 × 2).</a:t>
            </a:r>
          </a:p>
        </p:txBody>
      </p:sp>
      <p:sp>
        <p:nvSpPr>
          <p:cNvPr id="13" name="Rectangle: Rounded Corners 12">
            <a:extLst>
              <a:ext uri="{FF2B5EF4-FFF2-40B4-BE49-F238E27FC236}">
                <a16:creationId xmlns:a16="http://schemas.microsoft.com/office/drawing/2014/main" id="{03A75E51-E200-4FC1-946A-AA0433F9AEBD}"/>
              </a:ext>
            </a:extLst>
          </p:cNvPr>
          <p:cNvSpPr/>
          <p:nvPr/>
        </p:nvSpPr>
        <p:spPr>
          <a:xfrm>
            <a:off x="4646933" y="4349273"/>
            <a:ext cx="4093633" cy="106329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en-GB" sz="1400" b="1" dirty="0"/>
              <a:t>Fractions</a:t>
            </a:r>
            <a:endParaRPr lang="en-GB" sz="1400" dirty="0"/>
          </a:p>
          <a:p>
            <a:pPr>
              <a:buFont typeface="Arial" panose="020B0604020202020204" pitchFamily="34" charset="0"/>
              <a:buChar char="•"/>
            </a:pPr>
            <a:r>
              <a:rPr lang="en-GB" sz="1400" dirty="0"/>
              <a:t>Use food to explore fractions (e.g. pizza, cake, fruit).</a:t>
            </a:r>
          </a:p>
          <a:p>
            <a:pPr>
              <a:buFont typeface="Arial" panose="020B0604020202020204" pitchFamily="34" charset="0"/>
              <a:buChar char="•"/>
            </a:pPr>
            <a:r>
              <a:rPr lang="en-GB" sz="1400" dirty="0"/>
              <a:t>Practise adding fractions with the same denominator: ¼ + ¼ = 2/4.</a:t>
            </a:r>
          </a:p>
        </p:txBody>
      </p:sp>
      <p:sp>
        <p:nvSpPr>
          <p:cNvPr id="14" name="Rectangle: Rounded Corners 13">
            <a:extLst>
              <a:ext uri="{FF2B5EF4-FFF2-40B4-BE49-F238E27FC236}">
                <a16:creationId xmlns:a16="http://schemas.microsoft.com/office/drawing/2014/main" id="{4E7DB6AD-1011-4E8B-9CD9-3CF754641D85}"/>
              </a:ext>
            </a:extLst>
          </p:cNvPr>
          <p:cNvSpPr/>
          <p:nvPr/>
        </p:nvSpPr>
        <p:spPr>
          <a:xfrm>
            <a:off x="4632162" y="1068321"/>
            <a:ext cx="4093633" cy="156861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en-GB" sz="1400" b="1" dirty="0"/>
              <a:t>Time</a:t>
            </a:r>
            <a:endParaRPr lang="en-GB" sz="1400" dirty="0"/>
          </a:p>
          <a:p>
            <a:pPr>
              <a:buFont typeface="Arial" panose="020B0604020202020204" pitchFamily="34" charset="0"/>
              <a:buChar char="•"/>
            </a:pPr>
            <a:r>
              <a:rPr lang="en-GB" sz="1400" dirty="0"/>
              <a:t>Use an analogue clock at home; ask children to read the time to the nearest minute.</a:t>
            </a:r>
          </a:p>
          <a:p>
            <a:pPr>
              <a:buFont typeface="Arial" panose="020B0604020202020204" pitchFamily="34" charset="0"/>
              <a:buChar char="•"/>
            </a:pPr>
            <a:r>
              <a:rPr lang="en-GB" sz="1400" dirty="0"/>
              <a:t>Talk about how long activities take (e.g. “It’s 5:10 now, dinner will be ready in 20 minutes – what time will that be?”).</a:t>
            </a:r>
          </a:p>
        </p:txBody>
      </p:sp>
      <p:sp>
        <p:nvSpPr>
          <p:cNvPr id="15" name="Rectangle: Rounded Corners 14">
            <a:extLst>
              <a:ext uri="{FF2B5EF4-FFF2-40B4-BE49-F238E27FC236}">
                <a16:creationId xmlns:a16="http://schemas.microsoft.com/office/drawing/2014/main" id="{773DA037-298E-4546-8882-2DCD8A1DFDBE}"/>
              </a:ext>
            </a:extLst>
          </p:cNvPr>
          <p:cNvSpPr/>
          <p:nvPr/>
        </p:nvSpPr>
        <p:spPr>
          <a:xfrm>
            <a:off x="4628387" y="2730252"/>
            <a:ext cx="4093633" cy="1513406"/>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en-GB" sz="1400" b="1" dirty="0"/>
              <a:t>Measurement (length, mass, capacity, perimeter)</a:t>
            </a:r>
            <a:endParaRPr lang="en-GB" sz="1400" dirty="0"/>
          </a:p>
          <a:p>
            <a:pPr>
              <a:buFont typeface="Arial" panose="020B0604020202020204" pitchFamily="34" charset="0"/>
              <a:buChar char="•"/>
            </a:pPr>
            <a:r>
              <a:rPr lang="en-GB" sz="1400" dirty="0"/>
              <a:t>Get children to weigh ingredients when baking or cooking.</a:t>
            </a:r>
          </a:p>
          <a:p>
            <a:pPr>
              <a:buFont typeface="Arial" panose="020B0604020202020204" pitchFamily="34" charset="0"/>
              <a:buChar char="•"/>
            </a:pPr>
            <a:r>
              <a:rPr lang="en-GB" sz="1400" dirty="0"/>
              <a:t>Compare heights of family members, or measure furniture with a tape measure.</a:t>
            </a:r>
          </a:p>
          <a:p>
            <a:pPr>
              <a:buFont typeface="Arial" panose="020B0604020202020204" pitchFamily="34" charset="0"/>
              <a:buChar char="•"/>
            </a:pPr>
            <a:r>
              <a:rPr lang="en-GB" sz="1400" dirty="0"/>
              <a:t>Work out the perimeter of household objects (tables, picture frames).</a:t>
            </a:r>
          </a:p>
        </p:txBody>
      </p:sp>
    </p:spTree>
    <p:extLst>
      <p:ext uri="{BB962C8B-B14F-4D97-AF65-F5344CB8AC3E}">
        <p14:creationId xmlns:p14="http://schemas.microsoft.com/office/powerpoint/2010/main" val="29223497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763688" y="428643"/>
            <a:ext cx="6779096" cy="979714"/>
          </a:xfrm>
        </p:spPr>
        <p:txBody>
          <a:bodyPr>
            <a:normAutofit/>
          </a:bodyPr>
          <a:lstStyle/>
          <a:p>
            <a:r>
              <a:rPr lang="en-GB" b="1" dirty="0"/>
              <a:t>Curriculum highlights </a:t>
            </a:r>
          </a:p>
        </p:txBody>
      </p:sp>
      <p:pic>
        <p:nvPicPr>
          <p:cNvPr id="14" name="Content Placeholder 13">
            <a:extLst>
              <a:ext uri="{FF2B5EF4-FFF2-40B4-BE49-F238E27FC236}">
                <a16:creationId xmlns:a16="http://schemas.microsoft.com/office/drawing/2014/main" id="{97E4CFF0-1C4C-453C-A2F4-FF8545DA0A80}"/>
              </a:ext>
            </a:extLst>
          </p:cNvPr>
          <p:cNvPicPr>
            <a:picLocks noGrp="1" noChangeAspect="1"/>
          </p:cNvPicPr>
          <p:nvPr>
            <p:ph idx="1"/>
          </p:nvPr>
        </p:nvPicPr>
        <p:blipFill>
          <a:blip r:embed="rId3"/>
          <a:stretch>
            <a:fillRect/>
          </a:stretch>
        </p:blipFill>
        <p:spPr>
          <a:xfrm>
            <a:off x="6696275" y="1613229"/>
            <a:ext cx="1728192" cy="3631542"/>
          </a:xfrm>
        </p:spPr>
      </p:pic>
      <p:pic>
        <p:nvPicPr>
          <p:cNvPr id="4" name="Picture 3"/>
          <p:cNvPicPr/>
          <p:nvPr/>
        </p:nvPicPr>
        <p:blipFill>
          <a:blip r:embed="rId4"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4CED5171-6B4D-45D5-9343-D8D6749E9335}"/>
              </a:ext>
            </a:extLst>
          </p:cNvPr>
          <p:cNvPicPr>
            <a:picLocks noChangeAspect="1"/>
          </p:cNvPicPr>
          <p:nvPr/>
        </p:nvPicPr>
        <p:blipFill>
          <a:blip r:embed="rId6"/>
          <a:stretch>
            <a:fillRect/>
          </a:stretch>
        </p:blipFill>
        <p:spPr>
          <a:xfrm>
            <a:off x="407831" y="1487687"/>
            <a:ext cx="1854660" cy="2784047"/>
          </a:xfrm>
          <a:prstGeom prst="rect">
            <a:avLst/>
          </a:prstGeom>
        </p:spPr>
      </p:pic>
      <p:pic>
        <p:nvPicPr>
          <p:cNvPr id="8" name="Picture 7">
            <a:extLst>
              <a:ext uri="{FF2B5EF4-FFF2-40B4-BE49-F238E27FC236}">
                <a16:creationId xmlns:a16="http://schemas.microsoft.com/office/drawing/2014/main" id="{10A7012F-C101-4334-BCA0-C772BAB7483A}"/>
              </a:ext>
            </a:extLst>
          </p:cNvPr>
          <p:cNvPicPr>
            <a:picLocks noChangeAspect="1"/>
          </p:cNvPicPr>
          <p:nvPr/>
        </p:nvPicPr>
        <p:blipFill>
          <a:blip r:embed="rId7"/>
          <a:stretch>
            <a:fillRect/>
          </a:stretch>
        </p:blipFill>
        <p:spPr>
          <a:xfrm>
            <a:off x="2800819" y="1407840"/>
            <a:ext cx="3406363" cy="2522158"/>
          </a:xfrm>
          <a:prstGeom prst="rect">
            <a:avLst/>
          </a:prstGeom>
        </p:spPr>
      </p:pic>
      <p:pic>
        <p:nvPicPr>
          <p:cNvPr id="10" name="Picture 9">
            <a:extLst>
              <a:ext uri="{FF2B5EF4-FFF2-40B4-BE49-F238E27FC236}">
                <a16:creationId xmlns:a16="http://schemas.microsoft.com/office/drawing/2014/main" id="{9D2BCCA7-D09E-4F0C-9ADD-F8C10EE1309B}"/>
              </a:ext>
            </a:extLst>
          </p:cNvPr>
          <p:cNvPicPr>
            <a:picLocks noChangeAspect="1"/>
          </p:cNvPicPr>
          <p:nvPr/>
        </p:nvPicPr>
        <p:blipFill>
          <a:blip r:embed="rId8"/>
          <a:stretch>
            <a:fillRect/>
          </a:stretch>
        </p:blipFill>
        <p:spPr>
          <a:xfrm>
            <a:off x="3593190" y="3557814"/>
            <a:ext cx="2136956" cy="2002426"/>
          </a:xfrm>
          <a:prstGeom prst="rect">
            <a:avLst/>
          </a:prstGeom>
        </p:spPr>
      </p:pic>
      <p:pic>
        <p:nvPicPr>
          <p:cNvPr id="12" name="Picture 11">
            <a:extLst>
              <a:ext uri="{FF2B5EF4-FFF2-40B4-BE49-F238E27FC236}">
                <a16:creationId xmlns:a16="http://schemas.microsoft.com/office/drawing/2014/main" id="{58A32086-7E30-4F66-93F0-DEF5F0B6FE89}"/>
              </a:ext>
            </a:extLst>
          </p:cNvPr>
          <p:cNvPicPr>
            <a:picLocks noChangeAspect="1"/>
          </p:cNvPicPr>
          <p:nvPr/>
        </p:nvPicPr>
        <p:blipFill>
          <a:blip r:embed="rId9"/>
          <a:stretch>
            <a:fillRect/>
          </a:stretch>
        </p:blipFill>
        <p:spPr>
          <a:xfrm>
            <a:off x="1583629" y="3718888"/>
            <a:ext cx="1471233" cy="2052462"/>
          </a:xfrm>
          <a:prstGeom prst="rect">
            <a:avLst/>
          </a:prstGeom>
        </p:spPr>
      </p:pic>
    </p:spTree>
    <p:extLst>
      <p:ext uri="{BB962C8B-B14F-4D97-AF65-F5344CB8AC3E}">
        <p14:creationId xmlns:p14="http://schemas.microsoft.com/office/powerpoint/2010/main" val="4636836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763688" y="428643"/>
            <a:ext cx="6779096" cy="979714"/>
          </a:xfrm>
        </p:spPr>
        <p:txBody>
          <a:bodyPr>
            <a:normAutofit/>
          </a:bodyPr>
          <a:lstStyle/>
          <a:p>
            <a:r>
              <a:rPr lang="en-GB" b="1" dirty="0"/>
              <a:t>Stone Age day </a:t>
            </a:r>
          </a:p>
        </p:txBody>
      </p:sp>
      <p:sp>
        <p:nvSpPr>
          <p:cNvPr id="6" name="Content Placeholder 5"/>
          <p:cNvSpPr>
            <a:spLocks noGrp="1"/>
          </p:cNvSpPr>
          <p:nvPr>
            <p:ph idx="1"/>
          </p:nvPr>
        </p:nvSpPr>
        <p:spPr>
          <a:xfrm>
            <a:off x="457200" y="1407840"/>
            <a:ext cx="8229600" cy="3124944"/>
          </a:xfrm>
        </p:spPr>
        <p:txBody>
          <a:bodyPr>
            <a:normAutofit/>
          </a:bodyPr>
          <a:lstStyle/>
          <a:p>
            <a:pPr>
              <a:buFontTx/>
              <a:buChar char="-"/>
            </a:pPr>
            <a:r>
              <a:rPr lang="en-GB" sz="1800" dirty="0"/>
              <a:t>On Stone Age day, the children are able to dress up in their best Stone Age costume. To save on cost, we recommend getting creative with what you have, visiting a charity shop or borrowing from someone who has dressed up before. </a:t>
            </a:r>
          </a:p>
          <a:p>
            <a:pPr>
              <a:buFontTx/>
              <a:buChar char="-"/>
            </a:pPr>
            <a:r>
              <a:rPr lang="en-GB" sz="1800" dirty="0"/>
              <a:t>This is a cost free day where the children make salt dough Stone Age necklaces, become archaeologists digging for artefacts,  eat berry stew and participate in a variety of other fun activities. </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F81D6CF-BD29-4050-A04C-9BE8A4E1A221}"/>
              </a:ext>
            </a:extLst>
          </p:cNvPr>
          <p:cNvPicPr>
            <a:picLocks noChangeAspect="1"/>
          </p:cNvPicPr>
          <p:nvPr/>
        </p:nvPicPr>
        <p:blipFill>
          <a:blip r:embed="rId5"/>
          <a:stretch>
            <a:fillRect/>
          </a:stretch>
        </p:blipFill>
        <p:spPr>
          <a:xfrm>
            <a:off x="683030" y="3144711"/>
            <a:ext cx="1374236" cy="2641263"/>
          </a:xfrm>
          <a:prstGeom prst="rect">
            <a:avLst/>
          </a:prstGeom>
        </p:spPr>
      </p:pic>
      <p:pic>
        <p:nvPicPr>
          <p:cNvPr id="8" name="Picture 7">
            <a:extLst>
              <a:ext uri="{FF2B5EF4-FFF2-40B4-BE49-F238E27FC236}">
                <a16:creationId xmlns:a16="http://schemas.microsoft.com/office/drawing/2014/main" id="{605684E4-2D6C-4E06-8EF7-882C511DD06C}"/>
              </a:ext>
            </a:extLst>
          </p:cNvPr>
          <p:cNvPicPr>
            <a:picLocks noChangeAspect="1"/>
          </p:cNvPicPr>
          <p:nvPr/>
        </p:nvPicPr>
        <p:blipFill>
          <a:blip r:embed="rId6"/>
          <a:stretch>
            <a:fillRect/>
          </a:stretch>
        </p:blipFill>
        <p:spPr>
          <a:xfrm>
            <a:off x="2348658" y="3199367"/>
            <a:ext cx="2226682" cy="2373658"/>
          </a:xfrm>
          <a:prstGeom prst="rect">
            <a:avLst/>
          </a:prstGeom>
        </p:spPr>
      </p:pic>
      <p:pic>
        <p:nvPicPr>
          <p:cNvPr id="10" name="Picture 9">
            <a:extLst>
              <a:ext uri="{FF2B5EF4-FFF2-40B4-BE49-F238E27FC236}">
                <a16:creationId xmlns:a16="http://schemas.microsoft.com/office/drawing/2014/main" id="{C3847D4D-CE1E-4791-8AE3-D72A4B8F273A}"/>
              </a:ext>
            </a:extLst>
          </p:cNvPr>
          <p:cNvPicPr>
            <a:picLocks noChangeAspect="1"/>
          </p:cNvPicPr>
          <p:nvPr/>
        </p:nvPicPr>
        <p:blipFill>
          <a:blip r:embed="rId7"/>
          <a:stretch>
            <a:fillRect/>
          </a:stretch>
        </p:blipFill>
        <p:spPr>
          <a:xfrm>
            <a:off x="5185937" y="3199367"/>
            <a:ext cx="1586497" cy="2373659"/>
          </a:xfrm>
          <a:prstGeom prst="rect">
            <a:avLst/>
          </a:prstGeom>
        </p:spPr>
      </p:pic>
      <p:pic>
        <p:nvPicPr>
          <p:cNvPr id="12" name="Picture 11">
            <a:extLst>
              <a:ext uri="{FF2B5EF4-FFF2-40B4-BE49-F238E27FC236}">
                <a16:creationId xmlns:a16="http://schemas.microsoft.com/office/drawing/2014/main" id="{D28A1821-5DEB-4879-88B4-A1CDDA505086}"/>
              </a:ext>
            </a:extLst>
          </p:cNvPr>
          <p:cNvPicPr>
            <a:picLocks noChangeAspect="1"/>
          </p:cNvPicPr>
          <p:nvPr/>
        </p:nvPicPr>
        <p:blipFill>
          <a:blip r:embed="rId8"/>
          <a:stretch>
            <a:fillRect/>
          </a:stretch>
        </p:blipFill>
        <p:spPr>
          <a:xfrm>
            <a:off x="7388416" y="2970312"/>
            <a:ext cx="1267520" cy="2616970"/>
          </a:xfrm>
          <a:prstGeom prst="rect">
            <a:avLst/>
          </a:prstGeom>
        </p:spPr>
      </p:pic>
    </p:spTree>
    <p:extLst>
      <p:ext uri="{BB962C8B-B14F-4D97-AF65-F5344CB8AC3E}">
        <p14:creationId xmlns:p14="http://schemas.microsoft.com/office/powerpoint/2010/main" val="31612041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763688" y="428643"/>
            <a:ext cx="6779096" cy="979714"/>
          </a:xfrm>
        </p:spPr>
        <p:txBody>
          <a:bodyPr>
            <a:normAutofit/>
          </a:bodyPr>
          <a:lstStyle/>
          <a:p>
            <a:r>
              <a:rPr lang="en-GB" b="1" dirty="0"/>
              <a:t>Egyptian day</a:t>
            </a:r>
          </a:p>
        </p:txBody>
      </p:sp>
      <p:sp>
        <p:nvSpPr>
          <p:cNvPr id="6" name="Content Placeholder 5"/>
          <p:cNvSpPr>
            <a:spLocks noGrp="1"/>
          </p:cNvSpPr>
          <p:nvPr>
            <p:ph idx="1"/>
          </p:nvPr>
        </p:nvSpPr>
        <p:spPr>
          <a:xfrm>
            <a:off x="313184" y="1484784"/>
            <a:ext cx="8229600" cy="3124944"/>
          </a:xfrm>
        </p:spPr>
        <p:txBody>
          <a:bodyPr>
            <a:normAutofit/>
          </a:bodyPr>
          <a:lstStyle/>
          <a:p>
            <a:pPr>
              <a:buFontTx/>
              <a:buChar char="-"/>
            </a:pPr>
            <a:r>
              <a:rPr lang="en-GB" sz="1800" dirty="0"/>
              <a:t>On this day, we have a historical expert come into school to help our Ancient Egyptian learning come to life. They are very knowledgeable and the children have a wonderful day using drama, historical Egyptian games, hieroglyph writing and well as scavenger hunts for facts to learn more about this fascinating civilisation. </a:t>
            </a:r>
          </a:p>
          <a:p>
            <a:pPr>
              <a:buFontTx/>
              <a:buChar char="-"/>
            </a:pPr>
            <a:r>
              <a:rPr lang="en-GB" sz="1800" dirty="0"/>
              <a:t>The cost of this day is covered by the Friends of Langshott. </a:t>
            </a:r>
          </a:p>
          <a:p>
            <a:pPr>
              <a:buFontTx/>
              <a:buChar char="-"/>
            </a:pPr>
            <a:r>
              <a:rPr lang="en-GB" sz="1800" dirty="0"/>
              <a:t>Children can dress up in their best outfit. Again, home made is a great way to save money. </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DED1998F-88F7-405F-9999-FEC17E584884}"/>
              </a:ext>
            </a:extLst>
          </p:cNvPr>
          <p:cNvPicPr>
            <a:picLocks noChangeAspect="1"/>
          </p:cNvPicPr>
          <p:nvPr/>
        </p:nvPicPr>
        <p:blipFill>
          <a:blip r:embed="rId5"/>
          <a:stretch>
            <a:fillRect/>
          </a:stretch>
        </p:blipFill>
        <p:spPr>
          <a:xfrm>
            <a:off x="104301" y="3557020"/>
            <a:ext cx="2615247" cy="2114288"/>
          </a:xfrm>
          <a:prstGeom prst="rect">
            <a:avLst/>
          </a:prstGeom>
        </p:spPr>
      </p:pic>
      <p:pic>
        <p:nvPicPr>
          <p:cNvPr id="8" name="Picture 7">
            <a:extLst>
              <a:ext uri="{FF2B5EF4-FFF2-40B4-BE49-F238E27FC236}">
                <a16:creationId xmlns:a16="http://schemas.microsoft.com/office/drawing/2014/main" id="{82A94440-7AD6-4A99-9B9E-C4C1996BBC4F}"/>
              </a:ext>
            </a:extLst>
          </p:cNvPr>
          <p:cNvPicPr>
            <a:picLocks noChangeAspect="1"/>
          </p:cNvPicPr>
          <p:nvPr/>
        </p:nvPicPr>
        <p:blipFill>
          <a:blip r:embed="rId6"/>
          <a:stretch>
            <a:fillRect/>
          </a:stretch>
        </p:blipFill>
        <p:spPr>
          <a:xfrm>
            <a:off x="2759277" y="3615789"/>
            <a:ext cx="2684523" cy="1987878"/>
          </a:xfrm>
          <a:prstGeom prst="rect">
            <a:avLst/>
          </a:prstGeom>
        </p:spPr>
      </p:pic>
      <p:pic>
        <p:nvPicPr>
          <p:cNvPr id="10" name="Picture 9">
            <a:extLst>
              <a:ext uri="{FF2B5EF4-FFF2-40B4-BE49-F238E27FC236}">
                <a16:creationId xmlns:a16="http://schemas.microsoft.com/office/drawing/2014/main" id="{AD9F1F53-3CA4-4708-ABC7-B98495C5C984}"/>
              </a:ext>
            </a:extLst>
          </p:cNvPr>
          <p:cNvPicPr>
            <a:picLocks noChangeAspect="1"/>
          </p:cNvPicPr>
          <p:nvPr/>
        </p:nvPicPr>
        <p:blipFill>
          <a:blip r:embed="rId7"/>
          <a:stretch>
            <a:fillRect/>
          </a:stretch>
        </p:blipFill>
        <p:spPr>
          <a:xfrm>
            <a:off x="5483529" y="3323576"/>
            <a:ext cx="1318374" cy="2236664"/>
          </a:xfrm>
          <a:prstGeom prst="rect">
            <a:avLst/>
          </a:prstGeom>
        </p:spPr>
      </p:pic>
      <p:pic>
        <p:nvPicPr>
          <p:cNvPr id="12" name="Picture 11">
            <a:extLst>
              <a:ext uri="{FF2B5EF4-FFF2-40B4-BE49-F238E27FC236}">
                <a16:creationId xmlns:a16="http://schemas.microsoft.com/office/drawing/2014/main" id="{91837D6D-87B9-4952-AF1B-F4E0F8B965F4}"/>
              </a:ext>
            </a:extLst>
          </p:cNvPr>
          <p:cNvPicPr>
            <a:picLocks noChangeAspect="1"/>
          </p:cNvPicPr>
          <p:nvPr/>
        </p:nvPicPr>
        <p:blipFill>
          <a:blip r:embed="rId8"/>
          <a:stretch>
            <a:fillRect/>
          </a:stretch>
        </p:blipFill>
        <p:spPr>
          <a:xfrm>
            <a:off x="7012592" y="3343136"/>
            <a:ext cx="1319503" cy="2236665"/>
          </a:xfrm>
          <a:prstGeom prst="rect">
            <a:avLst/>
          </a:prstGeom>
        </p:spPr>
      </p:pic>
    </p:spTree>
    <p:extLst>
      <p:ext uri="{BB962C8B-B14F-4D97-AF65-F5344CB8AC3E}">
        <p14:creationId xmlns:p14="http://schemas.microsoft.com/office/powerpoint/2010/main" val="3197861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92125" y="428126"/>
            <a:ext cx="6779096" cy="979714"/>
          </a:xfrm>
        </p:spPr>
        <p:txBody>
          <a:bodyPr>
            <a:normAutofit/>
          </a:bodyPr>
          <a:lstStyle/>
          <a:p>
            <a:r>
              <a:rPr lang="en-GB" b="1" dirty="0"/>
              <a:t>Pantomime </a:t>
            </a:r>
          </a:p>
        </p:txBody>
      </p:sp>
      <p:sp>
        <p:nvSpPr>
          <p:cNvPr id="6" name="Content Placeholder 5"/>
          <p:cNvSpPr>
            <a:spLocks noGrp="1"/>
          </p:cNvSpPr>
          <p:nvPr>
            <p:ph idx="1"/>
          </p:nvPr>
        </p:nvSpPr>
        <p:spPr>
          <a:xfrm>
            <a:off x="683568" y="1585269"/>
            <a:ext cx="8460432" cy="1440160"/>
          </a:xfrm>
        </p:spPr>
        <p:txBody>
          <a:bodyPr>
            <a:normAutofit/>
          </a:bodyPr>
          <a:lstStyle/>
          <a:p>
            <a:pPr marL="0" indent="0">
              <a:buNone/>
            </a:pPr>
            <a:r>
              <a:rPr lang="en-GB" dirty="0"/>
              <a:t>Tuesday 16</a:t>
            </a:r>
            <a:r>
              <a:rPr lang="en-GB" baseline="30000" dirty="0"/>
              <a:t>th</a:t>
            </a:r>
            <a:r>
              <a:rPr lang="en-GB" dirty="0"/>
              <a:t> December</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Snow White &amp; The Seven Dwarfs - The Hawth Crawley | Parkwood Theatres">
            <a:extLst>
              <a:ext uri="{FF2B5EF4-FFF2-40B4-BE49-F238E27FC236}">
                <a16:creationId xmlns:a16="http://schemas.microsoft.com/office/drawing/2014/main" id="{462E16E5-113B-46AC-93BE-9B48D4EEE3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7664" y="2132856"/>
            <a:ext cx="5581999" cy="3139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31636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276202" y="200341"/>
            <a:ext cx="7781800" cy="1143000"/>
          </a:xfrm>
        </p:spPr>
        <p:txBody>
          <a:bodyPr>
            <a:normAutofit/>
          </a:bodyPr>
          <a:lstStyle/>
          <a:p>
            <a:r>
              <a:rPr lang="en-GB" b="1" dirty="0"/>
              <a:t>Summer term sleepover</a:t>
            </a:r>
          </a:p>
        </p:txBody>
      </p:sp>
      <p:sp>
        <p:nvSpPr>
          <p:cNvPr id="6" name="Content Placeholder 5"/>
          <p:cNvSpPr>
            <a:spLocks noGrp="1"/>
          </p:cNvSpPr>
          <p:nvPr>
            <p:ph idx="1"/>
          </p:nvPr>
        </p:nvSpPr>
        <p:spPr>
          <a:xfrm>
            <a:off x="457200" y="1484784"/>
            <a:ext cx="8229600" cy="2232248"/>
          </a:xfrm>
        </p:spPr>
        <p:txBody>
          <a:bodyPr>
            <a:normAutofit/>
          </a:bodyPr>
          <a:lstStyle/>
          <a:p>
            <a:r>
              <a:rPr lang="en-GB" sz="1800" dirty="0"/>
              <a:t>In the summer term, on a Friday night, the children are invited into school after 7pm to spend the night -  sleeping in their classrooms. </a:t>
            </a:r>
          </a:p>
          <a:p>
            <a:r>
              <a:rPr lang="en-GB" sz="1800" dirty="0"/>
              <a:t>This is an opportunity for the children to experience a mini- sleepover away from home, in preparation for the Year 4 residential. </a:t>
            </a:r>
          </a:p>
          <a:p>
            <a:r>
              <a:rPr lang="en-GB" sz="1800" dirty="0"/>
              <a:t>The evening and the morning are device-free and fun-filled and the children make lots of special memories. </a:t>
            </a:r>
            <a:endParaRPr lang="en-US" sz="1800" dirty="0"/>
          </a:p>
          <a:p>
            <a:endParaRPr lang="en-GB" dirty="0"/>
          </a:p>
          <a:p>
            <a:pPr algn="ctr"/>
            <a:endParaRPr lang="en-GB" dirty="0"/>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080120" cy="1008112"/>
          </a:xfrm>
          <a:prstGeom prst="rect">
            <a:avLst/>
          </a:prstGeom>
          <a:noFill/>
        </p:spPr>
      </p:pic>
      <p:pic>
        <p:nvPicPr>
          <p:cNvPr id="8" name="Picture 7">
            <a:extLst>
              <a:ext uri="{FF2B5EF4-FFF2-40B4-BE49-F238E27FC236}">
                <a16:creationId xmlns:a16="http://schemas.microsoft.com/office/drawing/2014/main" id="{ABC7949E-D330-454D-A9BC-ACF9D0D1D240}"/>
              </a:ext>
            </a:extLst>
          </p:cNvPr>
          <p:cNvPicPr>
            <a:picLocks noChangeAspect="1"/>
          </p:cNvPicPr>
          <p:nvPr/>
        </p:nvPicPr>
        <p:blipFill>
          <a:blip r:embed="rId4"/>
          <a:stretch>
            <a:fillRect/>
          </a:stretch>
        </p:blipFill>
        <p:spPr>
          <a:xfrm>
            <a:off x="1835696" y="3431740"/>
            <a:ext cx="4752528" cy="3095770"/>
          </a:xfrm>
          <a:prstGeom prst="rect">
            <a:avLst/>
          </a:prstGeom>
        </p:spPr>
      </p:pic>
    </p:spTree>
    <p:extLst>
      <p:ext uri="{BB962C8B-B14F-4D97-AF65-F5344CB8AC3E}">
        <p14:creationId xmlns:p14="http://schemas.microsoft.com/office/powerpoint/2010/main" val="9609838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10444" y="388047"/>
            <a:ext cx="6779096" cy="979714"/>
          </a:xfrm>
        </p:spPr>
        <p:txBody>
          <a:bodyPr>
            <a:normAutofit/>
          </a:bodyPr>
          <a:lstStyle/>
          <a:p>
            <a:r>
              <a:rPr lang="en-GB" b="1" dirty="0"/>
              <a:t>Sports Day </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5">
            <a:extLst>
              <a:ext uri="{FF2B5EF4-FFF2-40B4-BE49-F238E27FC236}">
                <a16:creationId xmlns:a16="http://schemas.microsoft.com/office/drawing/2014/main" id="{50D33DCB-B989-491A-99CE-7B6C8BDB40C4}"/>
              </a:ext>
            </a:extLst>
          </p:cNvPr>
          <p:cNvSpPr txBox="1">
            <a:spLocks/>
          </p:cNvSpPr>
          <p:nvPr/>
        </p:nvSpPr>
        <p:spPr>
          <a:xfrm>
            <a:off x="803010" y="1556792"/>
            <a:ext cx="8229600" cy="312494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t>Friday 10</a:t>
            </a:r>
            <a:r>
              <a:rPr lang="en-GB" baseline="30000" dirty="0"/>
              <a:t>th</a:t>
            </a:r>
            <a:r>
              <a:rPr lang="en-GB" dirty="0"/>
              <a:t> July</a:t>
            </a:r>
          </a:p>
        </p:txBody>
      </p:sp>
      <p:pic>
        <p:nvPicPr>
          <p:cNvPr id="10" name="Picture 2" descr="How to Ace Sports Day">
            <a:extLst>
              <a:ext uri="{FF2B5EF4-FFF2-40B4-BE49-F238E27FC236}">
                <a16:creationId xmlns:a16="http://schemas.microsoft.com/office/drawing/2014/main" id="{C4E76263-01BF-48B6-B9F1-973CAF83F5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7704" y="2204864"/>
            <a:ext cx="5184576" cy="2903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02481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Inset days</a:t>
            </a:r>
          </a:p>
        </p:txBody>
      </p:sp>
      <p:sp>
        <p:nvSpPr>
          <p:cNvPr id="6" name="Content Placeholder 5"/>
          <p:cNvSpPr>
            <a:spLocks noGrp="1"/>
          </p:cNvSpPr>
          <p:nvPr>
            <p:ph idx="1"/>
          </p:nvPr>
        </p:nvSpPr>
        <p:spPr>
          <a:xfrm>
            <a:off x="611560" y="2276872"/>
            <a:ext cx="8229600" cy="3556992"/>
          </a:xfrm>
        </p:spPr>
        <p:txBody>
          <a:bodyPr>
            <a:normAutofit/>
          </a:bodyPr>
          <a:lstStyle/>
          <a:p>
            <a:r>
              <a:rPr lang="en-US" sz="3200" dirty="0"/>
              <a:t>Friday 28</a:t>
            </a:r>
            <a:r>
              <a:rPr lang="en-US" sz="3200" baseline="30000" dirty="0"/>
              <a:t>th</a:t>
            </a:r>
            <a:r>
              <a:rPr lang="en-US" sz="3200" dirty="0"/>
              <a:t> November </a:t>
            </a:r>
          </a:p>
          <a:p>
            <a:r>
              <a:rPr lang="en-US" sz="3200" dirty="0"/>
              <a:t>Monday 5</a:t>
            </a:r>
            <a:r>
              <a:rPr lang="en-US" sz="3200" baseline="30000" dirty="0"/>
              <a:t>th</a:t>
            </a:r>
            <a:r>
              <a:rPr lang="en-US" sz="3200" dirty="0"/>
              <a:t> January</a:t>
            </a:r>
          </a:p>
          <a:p>
            <a:r>
              <a:rPr lang="en-US" sz="3200" dirty="0"/>
              <a:t>Friday 13</a:t>
            </a:r>
            <a:r>
              <a:rPr lang="en-US" sz="3200" baseline="30000" dirty="0"/>
              <a:t>th</a:t>
            </a:r>
            <a:r>
              <a:rPr lang="en-US" sz="3200" dirty="0"/>
              <a:t> March</a:t>
            </a:r>
          </a:p>
          <a:p>
            <a:r>
              <a:rPr lang="en-US" sz="3200" dirty="0"/>
              <a:t>Monday 1</a:t>
            </a:r>
            <a:r>
              <a:rPr lang="en-US" sz="3200" baseline="30000" dirty="0"/>
              <a:t>st</a:t>
            </a:r>
            <a:r>
              <a:rPr lang="en-US" sz="3200" dirty="0"/>
              <a:t> June</a:t>
            </a:r>
            <a:endParaRPr lang="en-GB" dirty="0"/>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52956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66873" y="2924944"/>
            <a:ext cx="8229600" cy="2625498"/>
          </a:xfrm>
        </p:spPr>
        <p:txBody>
          <a:bodyPr/>
          <a:lstStyle/>
          <a:p>
            <a:r>
              <a:rPr lang="en-GB" dirty="0"/>
              <a:t>Thank you for your support.</a:t>
            </a:r>
          </a:p>
          <a:p>
            <a:r>
              <a:rPr lang="en-GB" dirty="0"/>
              <a:t>Well done to your wonderful children.</a:t>
            </a:r>
          </a:p>
          <a:p>
            <a:r>
              <a:rPr lang="en-GB" dirty="0"/>
              <a:t>There is a lot to look forward to!</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C2A6C62-80D7-4D19-9DCF-88D4595505FF}"/>
              </a:ext>
            </a:extLst>
          </p:cNvPr>
          <p:cNvPicPr>
            <a:picLocks noChangeAspect="1"/>
          </p:cNvPicPr>
          <p:nvPr/>
        </p:nvPicPr>
        <p:blipFill>
          <a:blip r:embed="rId5"/>
          <a:stretch>
            <a:fillRect/>
          </a:stretch>
        </p:blipFill>
        <p:spPr>
          <a:xfrm>
            <a:off x="2555776" y="295691"/>
            <a:ext cx="3708529" cy="1950302"/>
          </a:xfrm>
          <a:prstGeom prst="rect">
            <a:avLst/>
          </a:prstGeom>
        </p:spPr>
      </p:pic>
    </p:spTree>
    <p:extLst>
      <p:ext uri="{BB962C8B-B14F-4D97-AF65-F5344CB8AC3E}">
        <p14:creationId xmlns:p14="http://schemas.microsoft.com/office/powerpoint/2010/main" val="238857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1762</TotalTime>
  <Words>2000</Words>
  <Application>Microsoft Office PowerPoint</Application>
  <PresentationFormat>On-screen Show (4:3)</PresentationFormat>
  <Paragraphs>187</Paragraphs>
  <Slides>25</Slides>
  <Notes>25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Symbol</vt:lpstr>
      <vt:lpstr>Times New Roman</vt:lpstr>
      <vt:lpstr>Office Theme</vt:lpstr>
      <vt:lpstr>PowerPoint Presentation</vt:lpstr>
      <vt:lpstr>Aims</vt:lpstr>
      <vt:lpstr>Year 3 staff </vt:lpstr>
      <vt:lpstr>PowerPoint Presentation</vt:lpstr>
      <vt:lpstr>PowerPoint Presentation</vt:lpstr>
      <vt:lpstr>PowerPoint Presentation</vt:lpstr>
      <vt:lpstr>Reading </vt:lpstr>
      <vt:lpstr>End of year expectations – Reading:</vt:lpstr>
      <vt:lpstr>What can I do to help my child in Reading:</vt:lpstr>
      <vt:lpstr>Writing </vt:lpstr>
      <vt:lpstr>Writing </vt:lpstr>
      <vt:lpstr>End of year expectations – Writing:</vt:lpstr>
      <vt:lpstr>What can I do to help my child in Writing:</vt:lpstr>
      <vt:lpstr>Maths</vt:lpstr>
      <vt:lpstr>Maths</vt:lpstr>
      <vt:lpstr>End of year expectations – Maths:</vt:lpstr>
      <vt:lpstr>What can I do to help my child in Maths  -  some key topics:</vt:lpstr>
      <vt:lpstr>Curriculum highlights </vt:lpstr>
      <vt:lpstr>Stone Age day </vt:lpstr>
      <vt:lpstr>Egyptian day</vt:lpstr>
      <vt:lpstr>Pantomime </vt:lpstr>
      <vt:lpstr>Summer term sleepover</vt:lpstr>
      <vt:lpstr>Sports Day </vt:lpstr>
      <vt:lpstr>Inset days</vt:lpstr>
      <vt:lpstr>PowerPoint Presentation</vt:lpstr>
    </vt:vector>
  </TitlesOfParts>
  <Company>Furzefield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Hello Key Stage 2</dc:title>
  <dc:creator>Nina Booker</dc:creator>
  <cp:lastModifiedBy>Amy Shevel</cp:lastModifiedBy>
  <cp:revision>271</cp:revision>
  <cp:lastPrinted>2018-02-21T17:57:17Z</cp:lastPrinted>
  <dcterms:created xsi:type="dcterms:W3CDTF">2016-09-10T12:54:39Z</dcterms:created>
  <dcterms:modified xsi:type="dcterms:W3CDTF">2025-10-02T15:05:22Z</dcterms:modified>
</cp:coreProperties>
</file>