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p:scale>
          <a:sx n="66" d="100"/>
          <a:sy n="66" d="100"/>
        </p:scale>
        <p:origin x="1637" y="3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10/12/2024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10/12/2024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10/12/2024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10/12/2024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10/12/2024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10/12/2024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25202BAF-5886-23BE-5DD6-F26DD870AB85}"/>
              </a:ext>
            </a:extLst>
          </p:cNvPr>
          <p:cNvGraphicFramePr>
            <a:graphicFrameLocks noGrp="1"/>
          </p:cNvGraphicFramePr>
          <p:nvPr>
            <p:extLst>
              <p:ext uri="{D42A27DB-BD31-4B8C-83A1-F6EECF244321}">
                <p14:modId xmlns:p14="http://schemas.microsoft.com/office/powerpoint/2010/main" val="134225409"/>
              </p:ext>
            </p:extLst>
          </p:nvPr>
        </p:nvGraphicFramePr>
        <p:xfrm>
          <a:off x="6538946" y="619125"/>
          <a:ext cx="4091271" cy="2970204"/>
        </p:xfrm>
        <a:graphic>
          <a:graphicData uri="http://schemas.openxmlformats.org/drawingml/2006/table">
            <a:tbl>
              <a:tblPr firstRow="1" bandRow="1">
                <a:tableStyleId>{93296810-A885-4BE3-A3E7-6D5BEEA58F35}</a:tableStyleId>
              </a:tblPr>
              <a:tblGrid>
                <a:gridCol w="964242">
                  <a:extLst>
                    <a:ext uri="{9D8B030D-6E8A-4147-A177-3AD203B41FA5}">
                      <a16:colId xmlns:a16="http://schemas.microsoft.com/office/drawing/2014/main" val="1630223619"/>
                    </a:ext>
                  </a:extLst>
                </a:gridCol>
                <a:gridCol w="3127029">
                  <a:extLst>
                    <a:ext uri="{9D8B030D-6E8A-4147-A177-3AD203B41FA5}">
                      <a16:colId xmlns:a16="http://schemas.microsoft.com/office/drawing/2014/main" val="1922709769"/>
                    </a:ext>
                  </a:extLst>
                </a:gridCol>
              </a:tblGrid>
              <a:tr h="241223">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292632100"/>
                  </a:ext>
                </a:extLst>
              </a:tr>
              <a:tr h="402038">
                <a:tc>
                  <a:txBody>
                    <a:bodyPr/>
                    <a:lstStyle/>
                    <a:p>
                      <a:r>
                        <a:rPr lang="en-GB" sz="1200" i="0" dirty="0" smtClean="0"/>
                        <a:t>Allah</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dirty="0" smtClean="0"/>
                        <a:t>.</a:t>
                      </a:r>
                      <a:r>
                        <a:rPr lang="en-GB" sz="1200" i="0" dirty="0" smtClean="0"/>
                        <a:t> the name for God in Islam. Example: "Muslims pray to Allah."</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46012392"/>
                  </a:ext>
                </a:extLst>
              </a:tr>
              <a:tr h="402038">
                <a:tc>
                  <a:txBody>
                    <a:bodyPr/>
                    <a:lstStyle/>
                    <a:p>
                      <a:r>
                        <a:rPr lang="en-GB" sz="1200" dirty="0" smtClean="0"/>
                        <a:t>beautiful names</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 phrase</a:t>
                      </a:r>
                      <a:r>
                        <a:rPr lang="en-GB" sz="1200" i="0" dirty="0" smtClean="0"/>
                        <a:t>. the 99 names that describe Allah in Islam.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927567911"/>
                  </a:ext>
                </a:extLst>
              </a:tr>
              <a:tr h="402038">
                <a:tc>
                  <a:txBody>
                    <a:bodyPr/>
                    <a:lstStyle/>
                    <a:p>
                      <a:r>
                        <a:rPr lang="en-GB" sz="1200" i="0" dirty="0" smtClean="0"/>
                        <a:t>Makkah</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i="0" dirty="0" smtClean="0"/>
                        <a:t>. the holiest city for Muslims. All Muslims pray in the direction of Makkah</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349095681"/>
                  </a:ext>
                </a:extLst>
              </a:tr>
              <a:tr h="162382">
                <a:tc>
                  <a:txBody>
                    <a:bodyPr/>
                    <a:lstStyle/>
                    <a:p>
                      <a:r>
                        <a:rPr lang="en-GB" sz="1200" i="0" dirty="0" smtClean="0"/>
                        <a:t>mosque</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err="1" smtClean="0"/>
                        <a:t>noun.</a:t>
                      </a:r>
                      <a:r>
                        <a:rPr lang="en-GB" sz="1200" i="0" dirty="0" err="1" smtClean="0"/>
                        <a:t>a</a:t>
                      </a:r>
                      <a:r>
                        <a:rPr lang="en-GB" sz="1200" i="0" dirty="0" smtClean="0"/>
                        <a:t> mosque is an Islamic</a:t>
                      </a:r>
                      <a:r>
                        <a:rPr lang="en-GB" sz="1200" i="0" baseline="0" dirty="0" smtClean="0"/>
                        <a:t> </a:t>
                      </a:r>
                      <a:r>
                        <a:rPr lang="en-GB" sz="1200" i="0" dirty="0" smtClean="0"/>
                        <a:t>place of worship for Muslims. The word</a:t>
                      </a:r>
                      <a:r>
                        <a:rPr lang="en-GB" sz="1200" i="0" baseline="0" dirty="0" smtClean="0"/>
                        <a:t> </a:t>
                      </a:r>
                      <a:r>
                        <a:rPr lang="en-GB" sz="1200" i="0" dirty="0" smtClean="0"/>
                        <a:t>mosque comes from the Arabic word masjid.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4027628"/>
                  </a:ext>
                </a:extLst>
              </a:tr>
              <a:tr h="241223">
                <a:tc>
                  <a:txBody>
                    <a:bodyPr/>
                    <a:lstStyle/>
                    <a:p>
                      <a:r>
                        <a:rPr lang="en-GB" sz="1200" i="0" dirty="0" smtClean="0"/>
                        <a:t>pray</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verb</a:t>
                      </a:r>
                      <a:r>
                        <a:rPr lang="en-GB" sz="1200" i="0" dirty="0" smtClean="0"/>
                        <a:t>. to talk to God or Allah.</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81637564"/>
                  </a:ext>
                </a:extLst>
              </a:tr>
              <a:tr h="409884">
                <a:tc>
                  <a:txBody>
                    <a:bodyPr/>
                    <a:lstStyle/>
                    <a:p>
                      <a:r>
                        <a:rPr lang="en-GB" sz="1200" i="0" dirty="0" smtClean="0"/>
                        <a:t>prayer</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i="0" dirty="0" smtClean="0"/>
                        <a:t>. the act of talking to God or Allah.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83701645"/>
                  </a:ext>
                </a:extLst>
              </a:tr>
            </a:tbl>
          </a:graphicData>
        </a:graphic>
      </p:graphicFrame>
      <p:graphicFrame>
        <p:nvGraphicFramePr>
          <p:cNvPr id="19" name="Table 18">
            <a:extLst>
              <a:ext uri="{FF2B5EF4-FFF2-40B4-BE49-F238E27FC236}">
                <a16:creationId xmlns:a16="http://schemas.microsoft.com/office/drawing/2014/main" id="{8FB1ADCD-C879-6C84-790A-D82D414A02D5}"/>
              </a:ext>
            </a:extLst>
          </p:cNvPr>
          <p:cNvGraphicFramePr>
            <a:graphicFrameLocks noGrp="1"/>
          </p:cNvGraphicFramePr>
          <p:nvPr>
            <p:extLst>
              <p:ext uri="{D42A27DB-BD31-4B8C-83A1-F6EECF244321}">
                <p14:modId xmlns:p14="http://schemas.microsoft.com/office/powerpoint/2010/main" val="2569528279"/>
              </p:ext>
            </p:extLst>
          </p:nvPr>
        </p:nvGraphicFramePr>
        <p:xfrm>
          <a:off x="-1" y="19524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Year 1 – RE – Islam</a:t>
                      </a:r>
                      <a:r>
                        <a:rPr lang="en-GB" sz="1800" b="0" baseline="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Who is Allah and how do Muslims worship Him? </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C35D8A5C-BA25-FB41-3B36-16890DA6492C}"/>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3362041951"/>
              </p:ext>
            </p:extLst>
          </p:nvPr>
        </p:nvGraphicFramePr>
        <p:xfrm>
          <a:off x="1" y="619125"/>
          <a:ext cx="6504972" cy="2011680"/>
        </p:xfrm>
        <a:graphic>
          <a:graphicData uri="http://schemas.openxmlformats.org/drawingml/2006/table">
            <a:tbl>
              <a:tblPr firstRow="1" bandRow="1">
                <a:tableStyleId>{93296810-A885-4BE3-A3E7-6D5BEEA58F35}</a:tableStyleId>
              </a:tblPr>
              <a:tblGrid>
                <a:gridCol w="6504972">
                  <a:extLst>
                    <a:ext uri="{9D8B030D-6E8A-4147-A177-3AD203B41FA5}">
                      <a16:colId xmlns:a16="http://schemas.microsoft.com/office/drawing/2014/main" val="1982642286"/>
                    </a:ext>
                  </a:extLst>
                </a:gridCol>
              </a:tblGrid>
              <a:tr h="0">
                <a:tc>
                  <a:txBody>
                    <a:bodyPr/>
                    <a:lstStyle/>
                    <a:p>
                      <a:r>
                        <a:rPr lang="en-GB" sz="1200" dirty="0" smtClean="0"/>
                        <a:t>What</a:t>
                      </a:r>
                      <a:r>
                        <a:rPr lang="en-GB" sz="1200" baseline="0" dirty="0" smtClean="0"/>
                        <a:t> is Islam and who are Muslims?</a:t>
                      </a:r>
                      <a:endParaRPr lang="en-GB" sz="1200" dirty="0"/>
                    </a:p>
                  </a:txBody>
                  <a:tcPr/>
                </a:tc>
                <a:extLst>
                  <a:ext uri="{0D108BD9-81ED-4DB2-BD59-A6C34878D82A}">
                    <a16:rowId xmlns:a16="http://schemas.microsoft.com/office/drawing/2014/main" val="4050361346"/>
                  </a:ext>
                </a:extLst>
              </a:tr>
              <a:tr h="370840">
                <a:tc>
                  <a:txBody>
                    <a:bodyPr/>
                    <a:lstStyle/>
                    <a:p>
                      <a:pPr lvl="3"/>
                      <a:r>
                        <a:rPr lang="en-GB" sz="1200" dirty="0" smtClean="0"/>
                        <a:t>Islam is a religion that teaches people to believe in one God, called Allah. Muslims follow the teachings of Islam, which help them live good lives by being kind, praying, and helping others. Islam teaches Muslims to be peaceful and to care for everyone.</a:t>
                      </a:r>
                    </a:p>
                    <a:p>
                      <a:pPr lvl="3"/>
                      <a:r>
                        <a:rPr lang="en-GB" sz="1200" dirty="0" smtClean="0"/>
                        <a:t/>
                      </a:r>
                      <a:br>
                        <a:rPr lang="en-GB" sz="1200" dirty="0" smtClean="0"/>
                      </a:br>
                      <a:r>
                        <a:rPr lang="en-GB" sz="1200" dirty="0" smtClean="0"/>
                        <a:t>Muslims are people who follow the religion of Islam. They believe in Allah and try to live their lives in a way that pleases Him. Muslims pray, give to charity, and treat others kindly, because these are important teachings in Islam. Muslims come from all around the world!</a:t>
                      </a:r>
                    </a:p>
                  </a:txBody>
                  <a:tcPr/>
                </a:tc>
                <a:extLst>
                  <a:ext uri="{0D108BD9-81ED-4DB2-BD59-A6C34878D82A}">
                    <a16:rowId xmlns:a16="http://schemas.microsoft.com/office/drawing/2014/main" val="1192595194"/>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2177575247"/>
              </p:ext>
            </p:extLst>
          </p:nvPr>
        </p:nvGraphicFramePr>
        <p:xfrm>
          <a:off x="1" y="2653265"/>
          <a:ext cx="6504972" cy="2377440"/>
        </p:xfrm>
        <a:graphic>
          <a:graphicData uri="http://schemas.openxmlformats.org/drawingml/2006/table">
            <a:tbl>
              <a:tblPr firstRow="1" bandRow="1">
                <a:tableStyleId>{93296810-A885-4BE3-A3E7-6D5BEEA58F35}</a:tableStyleId>
              </a:tblPr>
              <a:tblGrid>
                <a:gridCol w="6504972">
                  <a:extLst>
                    <a:ext uri="{9D8B030D-6E8A-4147-A177-3AD203B41FA5}">
                      <a16:colId xmlns:a16="http://schemas.microsoft.com/office/drawing/2014/main" val="1982642286"/>
                    </a:ext>
                  </a:extLst>
                </a:gridCol>
              </a:tblGrid>
              <a:tr h="257185">
                <a:tc>
                  <a:txBody>
                    <a:bodyPr/>
                    <a:lstStyle/>
                    <a:p>
                      <a:r>
                        <a:rPr lang="en-GB" sz="1200" dirty="0" smtClean="0"/>
                        <a:t>Who is Allah?</a:t>
                      </a:r>
                      <a:endParaRPr lang="en-GB" sz="1200" dirty="0"/>
                    </a:p>
                  </a:txBody>
                  <a:tcPr/>
                </a:tc>
                <a:extLst>
                  <a:ext uri="{0D108BD9-81ED-4DB2-BD59-A6C34878D82A}">
                    <a16:rowId xmlns:a16="http://schemas.microsoft.com/office/drawing/2014/main" val="4050361346"/>
                  </a:ext>
                </a:extLst>
              </a:tr>
              <a:tr h="1971752">
                <a:tc>
                  <a:txBody>
                    <a:bodyPr/>
                    <a:lstStyle/>
                    <a:p>
                      <a:pPr marL="171450" indent="-171450">
                        <a:buFont typeface="Arial" panose="020B0604020202020204" pitchFamily="34" charset="0"/>
                        <a:buChar char="•"/>
                      </a:pPr>
                      <a:r>
                        <a:rPr lang="en-GB" sz="1200" dirty="0" smtClean="0"/>
                        <a:t>Muslims believe that Allah is the only God, and they worship Him by praying, being kind, and following His rules. They pray five times a day and do good deeds to show their love for Allah.</a:t>
                      </a:r>
                    </a:p>
                    <a:p>
                      <a:pPr marL="171450" indent="-171450">
                        <a:buFont typeface="Arial" panose="020B0604020202020204" pitchFamily="34" charset="0"/>
                        <a:buChar char="•"/>
                      </a:pPr>
                      <a:r>
                        <a:rPr lang="en-GB" sz="1200" dirty="0" smtClean="0"/>
                        <a:t>Muslims believe Allah has 99 special names that describe who He is. Each name shows something important about Allah, like "The Merciful" to show He is kind or "The Creator" because He made everything. These names help Muslims understand more about Allah.</a:t>
                      </a:r>
                    </a:p>
                    <a:p>
                      <a:pPr marL="171450" indent="-171450">
                        <a:buFont typeface="Arial" panose="020B0604020202020204" pitchFamily="34" charset="0"/>
                        <a:buChar char="•"/>
                      </a:pPr>
                      <a:r>
                        <a:rPr lang="en-GB" sz="1200" dirty="0" smtClean="0"/>
                        <a:t>Muslims believe that Allah is kind, loving, powerful, and fair. They say that Allah knows everything and helps people who ask Him for guidance. They use the 99 names of Allah to describe all the good things about Him.</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smtClean="0"/>
                        <a:t>Muslims believe that Allah is so special that it's better to talk or write about Him using words rather than drawing pictures. They think no picture could ever show how great and powerful Allah really is.</a:t>
                      </a:r>
                    </a:p>
                  </a:txBody>
                  <a:tcPr/>
                </a:tc>
                <a:extLst>
                  <a:ext uri="{0D108BD9-81ED-4DB2-BD59-A6C34878D82A}">
                    <a16:rowId xmlns:a16="http://schemas.microsoft.com/office/drawing/2014/main" val="1192595194"/>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952003353"/>
              </p:ext>
            </p:extLst>
          </p:nvPr>
        </p:nvGraphicFramePr>
        <p:xfrm>
          <a:off x="0" y="5069711"/>
          <a:ext cx="10630216" cy="2469591"/>
        </p:xfrm>
        <a:graphic>
          <a:graphicData uri="http://schemas.openxmlformats.org/drawingml/2006/table">
            <a:tbl>
              <a:tblPr firstRow="1" bandRow="1">
                <a:tableStyleId>{93296810-A885-4BE3-A3E7-6D5BEEA58F35}</a:tableStyleId>
              </a:tblPr>
              <a:tblGrid>
                <a:gridCol w="1579204">
                  <a:extLst>
                    <a:ext uri="{9D8B030D-6E8A-4147-A177-3AD203B41FA5}">
                      <a16:colId xmlns:a16="http://schemas.microsoft.com/office/drawing/2014/main" val="1982642286"/>
                    </a:ext>
                  </a:extLst>
                </a:gridCol>
                <a:gridCol w="3735904">
                  <a:extLst>
                    <a:ext uri="{9D8B030D-6E8A-4147-A177-3AD203B41FA5}">
                      <a16:colId xmlns:a16="http://schemas.microsoft.com/office/drawing/2014/main" val="872633391"/>
                    </a:ext>
                  </a:extLst>
                </a:gridCol>
                <a:gridCol w="2657554">
                  <a:extLst>
                    <a:ext uri="{9D8B030D-6E8A-4147-A177-3AD203B41FA5}">
                      <a16:colId xmlns:a16="http://schemas.microsoft.com/office/drawing/2014/main" val="3238685105"/>
                    </a:ext>
                  </a:extLst>
                </a:gridCol>
                <a:gridCol w="2657554">
                  <a:extLst>
                    <a:ext uri="{9D8B030D-6E8A-4147-A177-3AD203B41FA5}">
                      <a16:colId xmlns:a16="http://schemas.microsoft.com/office/drawing/2014/main" val="2719202625"/>
                    </a:ext>
                  </a:extLst>
                </a:gridCol>
              </a:tblGrid>
              <a:tr h="263433">
                <a:tc gridSpan="4">
                  <a:txBody>
                    <a:bodyPr/>
                    <a:lstStyle/>
                    <a:p>
                      <a:r>
                        <a:rPr lang="en-GB" sz="1200" dirty="0" smtClean="0"/>
                        <a:t>Praying to Allah</a:t>
                      </a:r>
                      <a:endParaRPr lang="en-GB" sz="1200" dirty="0"/>
                    </a:p>
                  </a:txBody>
                  <a:tcPr/>
                </a:tc>
                <a:tc hMerge="1">
                  <a:txBody>
                    <a:bodyPr/>
                    <a:lstStyle/>
                    <a:p>
                      <a:endParaRPr lang="en-GB"/>
                    </a:p>
                  </a:txBody>
                  <a:tcPr/>
                </a:tc>
                <a:tc hMerge="1">
                  <a:txBody>
                    <a:bodyPr/>
                    <a:lstStyle/>
                    <a:p>
                      <a:endParaRPr lang="en-GB"/>
                    </a:p>
                  </a:txBody>
                  <a:tcPr/>
                </a:tc>
                <a:tc hMerge="1">
                  <a:txBody>
                    <a:bodyPr/>
                    <a:lstStyle/>
                    <a:p>
                      <a:endParaRPr lang="en-GB" sz="1200" dirty="0"/>
                    </a:p>
                  </a:txBody>
                  <a:tcPr/>
                </a:tc>
                <a:extLst>
                  <a:ext uri="{0D108BD9-81ED-4DB2-BD59-A6C34878D82A}">
                    <a16:rowId xmlns:a16="http://schemas.microsoft.com/office/drawing/2014/main" val="4050361346"/>
                  </a:ext>
                </a:extLst>
              </a:tr>
              <a:tr h="2195271">
                <a:tc>
                  <a:txBody>
                    <a:bodyPr/>
                    <a:lstStyle/>
                    <a:p>
                      <a:r>
                        <a:rPr lang="en-GB" sz="1200" dirty="0" smtClean="0"/>
                        <a:t>Before Muslims pray, they wash in a special way to make sure they are clean. This washing is called "wudu" and helps them get ready to talk to Allah in their prayers.</a:t>
                      </a:r>
                      <a:endParaRPr lang="en-GB" sz="1200" dirty="0"/>
                    </a:p>
                  </a:txBody>
                  <a:tcPr/>
                </a:tc>
                <a:tc>
                  <a:txBody>
                    <a:bodyPr/>
                    <a:lstStyle/>
                    <a:p>
                      <a:r>
                        <a:rPr lang="en-GB" sz="1200" dirty="0" smtClean="0"/>
                        <a:t>Muslims worship Allah by praying to Him every day. These prayers, called "Salah," help Muslims feel close to Allah and remember to follow His teachings.</a:t>
                      </a:r>
                    </a:p>
                    <a:p>
                      <a:endParaRPr lang="en-GB" sz="1200" dirty="0" smtClean="0"/>
                    </a:p>
                    <a:p>
                      <a:pPr lvl="3"/>
                      <a:r>
                        <a:rPr lang="en-GB" sz="1200" dirty="0" smtClean="0"/>
                        <a:t>Muslims talk to Allah through their prayers, called "Salah." They can also make "</a:t>
                      </a:r>
                      <a:r>
                        <a:rPr lang="en-GB" sz="1200" dirty="0" err="1" smtClean="0"/>
                        <a:t>du'a</a:t>
                      </a:r>
                      <a:r>
                        <a:rPr lang="en-GB" sz="1200" dirty="0" smtClean="0"/>
                        <a:t>," which is when they ask Allah for help or say thank you for something. Muslims believe Allah always listens to them.</a:t>
                      </a:r>
                      <a:endParaRPr lang="en-GB" sz="1200" dirty="0"/>
                    </a:p>
                  </a:txBody>
                  <a:tcPr/>
                </a:tc>
                <a:tc>
                  <a:txBody>
                    <a:bodyPr/>
                    <a:lstStyle/>
                    <a:p>
                      <a:r>
                        <a:rPr lang="en-GB" sz="1200" dirty="0" smtClean="0"/>
                        <a:t>When Muslims pray, they always face the city of Makkah, which is a very special place for them. They also use different positions like standing, bowing, and kneeling to help them focus on Allah during their prayers.</a:t>
                      </a:r>
                      <a:endParaRPr lang="en-GB" sz="1200" dirty="0"/>
                    </a:p>
                  </a:txBody>
                  <a:tcPr/>
                </a:tc>
                <a:tc>
                  <a:txBody>
                    <a:bodyPr/>
                    <a:lstStyle/>
                    <a:p>
                      <a:r>
                        <a:rPr lang="en-GB" sz="1200" dirty="0" smtClean="0"/>
                        <a:t>Fridays are a special day for Muslims to gather at the mosque to pray together. Praying with others can make people feel part of a community, and it helps them support each other in their faith.</a:t>
                      </a:r>
                      <a:endParaRPr lang="en-GB" sz="1200" dirty="0"/>
                    </a:p>
                  </a:txBody>
                  <a:tcPr/>
                </a:tc>
                <a:extLst>
                  <a:ext uri="{0D108BD9-81ED-4DB2-BD59-A6C34878D82A}">
                    <a16:rowId xmlns:a16="http://schemas.microsoft.com/office/drawing/2014/main" val="1192595194"/>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2810368484"/>
              </p:ext>
            </p:extLst>
          </p:nvPr>
        </p:nvGraphicFramePr>
        <p:xfrm>
          <a:off x="6538945" y="3628408"/>
          <a:ext cx="4091271" cy="1384968"/>
        </p:xfrm>
        <a:graphic>
          <a:graphicData uri="http://schemas.openxmlformats.org/drawingml/2006/table">
            <a:tbl>
              <a:tblPr firstRow="1" bandRow="1">
                <a:tableStyleId>{93296810-A885-4BE3-A3E7-6D5BEEA58F35}</a:tableStyleId>
              </a:tblPr>
              <a:tblGrid>
                <a:gridCol w="4091271">
                  <a:extLst>
                    <a:ext uri="{9D8B030D-6E8A-4147-A177-3AD203B41FA5}">
                      <a16:colId xmlns:a16="http://schemas.microsoft.com/office/drawing/2014/main" val="1982642286"/>
                    </a:ext>
                  </a:extLst>
                </a:gridCol>
              </a:tblGrid>
              <a:tr h="296779">
                <a:tc>
                  <a:txBody>
                    <a:bodyPr/>
                    <a:lstStyle/>
                    <a:p>
                      <a:r>
                        <a:rPr lang="en-GB" sz="1200" dirty="0" smtClean="0"/>
                        <a:t>How can we show that something is important to us?</a:t>
                      </a:r>
                      <a:endParaRPr lang="en-GB" sz="1200" dirty="0"/>
                    </a:p>
                  </a:txBody>
                  <a:tcPr/>
                </a:tc>
                <a:extLst>
                  <a:ext uri="{0D108BD9-81ED-4DB2-BD59-A6C34878D82A}">
                    <a16:rowId xmlns:a16="http://schemas.microsoft.com/office/drawing/2014/main" val="4050361346"/>
                  </a:ext>
                </a:extLst>
              </a:tr>
              <a:tr h="1088189">
                <a:tc>
                  <a:txBody>
                    <a:bodyPr/>
                    <a:lstStyle/>
                    <a:p>
                      <a:r>
                        <a:rPr lang="en-GB" sz="1200" dirty="0" smtClean="0"/>
                        <a:t>We can show someone or something is important to us by what we do. </a:t>
                      </a:r>
                    </a:p>
                    <a:p>
                      <a:r>
                        <a:rPr lang="en-GB" sz="1200" dirty="0" smtClean="0"/>
                        <a:t>For example, we might take care of our toys if they are important, or be kind to our friends and family if they are special to us.</a:t>
                      </a:r>
                    </a:p>
                  </a:txBody>
                  <a:tcPr/>
                </a:tc>
                <a:extLst>
                  <a:ext uri="{0D108BD9-81ED-4DB2-BD59-A6C34878D82A}">
                    <a16:rowId xmlns:a16="http://schemas.microsoft.com/office/drawing/2014/main" val="1192595194"/>
                  </a:ext>
                </a:extLst>
              </a:tr>
            </a:tbl>
          </a:graphicData>
        </a:graphic>
      </p:graphicFrame>
      <p:pic>
        <p:nvPicPr>
          <p:cNvPr id="1026" name="Picture 2" descr="The Truth About Islam | Islam | Lamb and Lion Ministri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20398" y="6416760"/>
            <a:ext cx="1826235" cy="102725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e History and Development of Islam - Chronicle Fanack.co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42202" y="6561929"/>
            <a:ext cx="1325542" cy="88208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Muslim praying in Sujud posture | Free photo - 42564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96602" y="6220208"/>
            <a:ext cx="1371339" cy="914227"/>
          </a:xfrm>
          <a:prstGeom prst="rect">
            <a:avLst/>
          </a:prstGeom>
        </p:spPr>
      </p:pic>
      <p:pic>
        <p:nvPicPr>
          <p:cNvPr id="4" name="Picture 3"/>
          <p:cNvPicPr>
            <a:picLocks noChangeAspect="1"/>
          </p:cNvPicPr>
          <p:nvPr/>
        </p:nvPicPr>
        <p:blipFill>
          <a:blip r:embed="rId7"/>
          <a:stretch>
            <a:fillRect/>
          </a:stretch>
        </p:blipFill>
        <p:spPr>
          <a:xfrm>
            <a:off x="174796" y="1104361"/>
            <a:ext cx="1248891" cy="1303454"/>
          </a:xfrm>
          <a:prstGeom prst="rect">
            <a:avLst/>
          </a:prstGeom>
        </p:spPr>
      </p:pic>
    </p:spTree>
    <p:extLst>
      <p:ext uri="{BB962C8B-B14F-4D97-AF65-F5344CB8AC3E}">
        <p14:creationId xmlns:p14="http://schemas.microsoft.com/office/powerpoint/2010/main" val="188071304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208</TotalTime>
  <Words>655</Words>
  <Application>Microsoft Office PowerPoint</Application>
  <PresentationFormat>Custom</PresentationFormat>
  <Paragraphs>32</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Aptos</vt:lpstr>
      <vt:lpstr>Arial</vt:lpstr>
      <vt:lpstr>Calibri</vt:lpstr>
      <vt:lpstr>Calibri Light</vt:lpstr>
      <vt:lpstr>Times New Roman</vt:lpstr>
      <vt:lpstr>Office Theme</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28</cp:revision>
  <dcterms:created xsi:type="dcterms:W3CDTF">2023-11-14T15:55:26Z</dcterms:created>
  <dcterms:modified xsi:type="dcterms:W3CDTF">2024-12-10T09:54:59Z</dcterms:modified>
</cp:coreProperties>
</file>