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71AD47"/>
    <a:srgbClr val="ADDC83"/>
    <a:srgbClr val="D6E3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p:scale>
          <a:sx n="75" d="100"/>
          <a:sy n="75" d="100"/>
        </p:scale>
        <p:origin x="1195"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07/10/2024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07/10/2024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07/10/2024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07/10/2024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07/10/2024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07/10/2024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07/10/2024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6.png"/><Relationship Id="rId7"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png"/><Relationship Id="rId11" Type="http://schemas.openxmlformats.org/officeDocument/2006/relationships/image" Target="../media/image12.png"/><Relationship Id="rId5" Type="http://schemas.openxmlformats.org/officeDocument/2006/relationships/image" Target="../media/image8.png"/><Relationship Id="rId10" Type="http://schemas.openxmlformats.org/officeDocument/2006/relationships/image" Target="../media/image11.png"/><Relationship Id="rId4" Type="http://schemas.openxmlformats.org/officeDocument/2006/relationships/image" Target="../media/image7.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563985226"/>
              </p:ext>
            </p:extLst>
          </p:nvPr>
        </p:nvGraphicFramePr>
        <p:xfrm>
          <a:off x="6726344" y="637884"/>
          <a:ext cx="3905250" cy="6671361"/>
        </p:xfrm>
        <a:graphic>
          <a:graphicData uri="http://schemas.openxmlformats.org/drawingml/2006/table">
            <a:tbl>
              <a:tblPr firstRow="1" bandRow="1">
                <a:tableStyleId>{93296810-A885-4BE3-A3E7-6D5BEEA58F35}</a:tableStyleId>
              </a:tblPr>
              <a:tblGrid>
                <a:gridCol w="893656">
                  <a:extLst>
                    <a:ext uri="{9D8B030D-6E8A-4147-A177-3AD203B41FA5}">
                      <a16:colId xmlns:a16="http://schemas.microsoft.com/office/drawing/2014/main" val="1630223619"/>
                    </a:ext>
                  </a:extLst>
                </a:gridCol>
                <a:gridCol w="3011594">
                  <a:extLst>
                    <a:ext uri="{9D8B030D-6E8A-4147-A177-3AD203B41FA5}">
                      <a16:colId xmlns:a16="http://schemas.microsoft.com/office/drawing/2014/main" val="1922709769"/>
                    </a:ext>
                  </a:extLst>
                </a:gridCol>
              </a:tblGrid>
              <a:tr h="255019">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368360">
                <a:tc>
                  <a:txBody>
                    <a:bodyPr/>
                    <a:lstStyle/>
                    <a:p>
                      <a:r>
                        <a:rPr lang="en-GB" sz="1050" dirty="0" smtClean="0"/>
                        <a:t>Camera</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a device for recording visual images in the form of photographs, film, or video signals</a:t>
                      </a:r>
                      <a:r>
                        <a:rPr lang="en-GB" sz="1050" i="1" kern="1200" dirty="0" smtClean="0">
                          <a:solidFill>
                            <a:schemeClr val="dk1"/>
                          </a:solidFill>
                          <a:latin typeface="+mn-lt"/>
                          <a:ea typeface="+mn-ea"/>
                          <a:cs typeface="+mn-cs"/>
                        </a:rPr>
                        <a:t>. </a:t>
                      </a:r>
                      <a:endParaRPr lang="en-GB" sz="1050" i="1"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382539">
                <a:tc>
                  <a:txBody>
                    <a:bodyPr/>
                    <a:lstStyle/>
                    <a:p>
                      <a:r>
                        <a:rPr lang="en-GB" sz="1050" dirty="0" smtClean="0"/>
                        <a:t>Chimney sweep</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a person whose job is cleaning out the soot from chimneys.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3537629"/>
                  </a:ext>
                </a:extLst>
              </a:tr>
              <a:tr h="382539">
                <a:tc>
                  <a:txBody>
                    <a:bodyPr/>
                    <a:lstStyle/>
                    <a:p>
                      <a:r>
                        <a:rPr lang="en-GB" sz="1050" dirty="0" smtClean="0"/>
                        <a:t>Industrial Revolution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baseline="0" dirty="0" smtClean="0">
                          <a:solidFill>
                            <a:schemeClr val="dk1"/>
                          </a:solidFill>
                          <a:latin typeface="+mn-lt"/>
                          <a:ea typeface="+mn-ea"/>
                          <a:cs typeface="+mn-cs"/>
                        </a:rPr>
                        <a:t>a </a:t>
                      </a:r>
                      <a:r>
                        <a:rPr lang="en-GB" sz="1050" i="0" kern="1200" dirty="0" smtClean="0">
                          <a:solidFill>
                            <a:schemeClr val="dk1"/>
                          </a:solidFill>
                          <a:latin typeface="+mn-lt"/>
                          <a:ea typeface="+mn-ea"/>
                          <a:cs typeface="+mn-cs"/>
                        </a:rPr>
                        <a:t>time of major change in the way products were made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34464389"/>
                  </a:ext>
                </a:extLst>
              </a:tr>
              <a:tr h="382540">
                <a:tc>
                  <a:txBody>
                    <a:bodyPr/>
                    <a:lstStyle/>
                    <a:p>
                      <a:r>
                        <a:rPr lang="en-GB" sz="1050" dirty="0" smtClean="0"/>
                        <a:t>Industry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A group of companies that all produce the same thing.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62324938"/>
                  </a:ext>
                </a:extLst>
              </a:tr>
              <a:tr h="0">
                <a:tc>
                  <a:txBody>
                    <a:bodyPr/>
                    <a:lstStyle/>
                    <a:p>
                      <a:r>
                        <a:rPr lang="en-GB" sz="1050" dirty="0" smtClean="0"/>
                        <a:t>Inventions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A new thing that someone has made.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18619427"/>
                  </a:ext>
                </a:extLst>
              </a:tr>
              <a:tr h="510038">
                <a:tc>
                  <a:txBody>
                    <a:bodyPr/>
                    <a:lstStyle/>
                    <a:p>
                      <a:r>
                        <a:rPr lang="en-GB" sz="1050" dirty="0" smtClean="0"/>
                        <a:t>Iron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 </a:t>
                      </a:r>
                      <a:r>
                        <a:rPr lang="en-GB" sz="1050" i="0" kern="1200" dirty="0" smtClean="0">
                          <a:solidFill>
                            <a:schemeClr val="dk1"/>
                          </a:solidFill>
                          <a:latin typeface="+mn-lt"/>
                          <a:ea typeface="+mn-ea"/>
                          <a:cs typeface="+mn-cs"/>
                        </a:rPr>
                        <a:t>strong, hard magnetic silvery-grey metal </a:t>
                      </a:r>
                      <a:r>
                        <a:rPr lang="en-GB" sz="1050" i="0" kern="1200" baseline="0" dirty="0" smtClean="0">
                          <a:solidFill>
                            <a:schemeClr val="dk1"/>
                          </a:solidFill>
                          <a:latin typeface="+mn-lt"/>
                          <a:ea typeface="+mn-ea"/>
                          <a:cs typeface="+mn-cs"/>
                        </a:rPr>
                        <a:t> which is</a:t>
                      </a:r>
                      <a:r>
                        <a:rPr lang="en-GB" sz="1050" i="0" kern="1200" dirty="0" smtClean="0">
                          <a:solidFill>
                            <a:schemeClr val="dk1"/>
                          </a:solidFill>
                          <a:latin typeface="+mn-lt"/>
                          <a:ea typeface="+mn-ea"/>
                          <a:cs typeface="+mn-cs"/>
                        </a:rPr>
                        <a:t> much used as a material for construction and manufacturing, especially in the form of steel.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16791005"/>
                  </a:ext>
                </a:extLst>
              </a:tr>
              <a:tr h="382540">
                <a:tc>
                  <a:txBody>
                    <a:bodyPr/>
                    <a:lstStyle/>
                    <a:p>
                      <a:r>
                        <a:rPr lang="en-GB" sz="1050" dirty="0" smtClean="0"/>
                        <a:t>Migrate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move </a:t>
                      </a:r>
                      <a:r>
                        <a:rPr lang="en-GB" sz="1050" i="0" kern="1200" dirty="0" smtClean="0">
                          <a:solidFill>
                            <a:schemeClr val="dk1"/>
                          </a:solidFill>
                          <a:latin typeface="+mn-lt"/>
                          <a:ea typeface="+mn-ea"/>
                          <a:cs typeface="+mn-cs"/>
                        </a:rPr>
                        <a:t>to a different area to find work or better living conditions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66074071"/>
                  </a:ext>
                </a:extLst>
              </a:tr>
              <a:tr h="382539">
                <a:tc>
                  <a:txBody>
                    <a:bodyPr/>
                    <a:lstStyle/>
                    <a:p>
                      <a:r>
                        <a:rPr lang="en-GB" sz="1050" dirty="0" smtClean="0"/>
                        <a:t>Mining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the process or industry of obtaining coal or other minerals from a mine.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6379143"/>
                  </a:ext>
                </a:extLst>
              </a:tr>
              <a:tr h="0">
                <a:tc>
                  <a:txBody>
                    <a:bodyPr/>
                    <a:lstStyle/>
                    <a:p>
                      <a:r>
                        <a:rPr lang="en-GB" sz="1050" dirty="0" smtClean="0"/>
                        <a:t>Poverty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the state of being extremely poor.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56298192"/>
                  </a:ext>
                </a:extLst>
              </a:tr>
              <a:tr h="793392">
                <a:tc>
                  <a:txBody>
                    <a:bodyPr/>
                    <a:lstStyle/>
                    <a:p>
                      <a:r>
                        <a:rPr lang="en-GB" sz="1050" dirty="0" smtClean="0"/>
                        <a:t>Social</a:t>
                      </a:r>
                      <a:r>
                        <a:rPr lang="en-GB" sz="1050" baseline="0" dirty="0" smtClean="0"/>
                        <a:t> class</a:t>
                      </a:r>
                      <a:endParaRPr lang="en-GB" sz="105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a</a:t>
                      </a:r>
                      <a:r>
                        <a:rPr lang="en-GB" sz="1050" i="0" kern="1200" baseline="0" dirty="0" smtClean="0">
                          <a:solidFill>
                            <a:schemeClr val="dk1"/>
                          </a:solidFill>
                          <a:latin typeface="+mn-lt"/>
                          <a:ea typeface="+mn-ea"/>
                          <a:cs typeface="+mn-cs"/>
                        </a:rPr>
                        <a:t> </a:t>
                      </a:r>
                      <a:r>
                        <a:rPr lang="en-GB" sz="1050" i="0" kern="1200" dirty="0" smtClean="0">
                          <a:solidFill>
                            <a:schemeClr val="dk1"/>
                          </a:solidFill>
                          <a:latin typeface="+mn-lt"/>
                          <a:ea typeface="+mn-ea"/>
                          <a:cs typeface="+mn-cs"/>
                        </a:rPr>
                        <a:t>social </a:t>
                      </a:r>
                      <a:r>
                        <a:rPr lang="en-GB" sz="1050" i="0" kern="1200" dirty="0" smtClean="0">
                          <a:solidFill>
                            <a:schemeClr val="dk1"/>
                          </a:solidFill>
                          <a:latin typeface="+mn-lt"/>
                          <a:ea typeface="+mn-ea"/>
                          <a:cs typeface="+mn-cs"/>
                        </a:rPr>
                        <a:t>class is a group of people who are similar in terms of their income, the kind of job they do, and their level of education, among other factors. Social class is mainly about wealth, but it's also connected to status within society.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51394284"/>
                  </a:ext>
                </a:extLst>
              </a:tr>
              <a:tr h="382539">
                <a:tc>
                  <a:txBody>
                    <a:bodyPr/>
                    <a:lstStyle/>
                    <a:p>
                      <a:r>
                        <a:rPr lang="en-GB" sz="1050" dirty="0" smtClean="0"/>
                        <a:t>Steam train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a:t>
                      </a:r>
                      <a:r>
                        <a:rPr lang="en-GB" sz="1050" i="0" kern="1200" dirty="0" smtClean="0">
                          <a:solidFill>
                            <a:schemeClr val="dk1"/>
                          </a:solidFill>
                          <a:latin typeface="+mn-lt"/>
                          <a:ea typeface="+mn-ea"/>
                          <a:cs typeface="+mn-cs"/>
                        </a:rPr>
                        <a:t>. a train pulled by an engine powered by steam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66735574"/>
                  </a:ext>
                </a:extLst>
              </a:tr>
              <a:tr h="226683">
                <a:tc>
                  <a:txBody>
                    <a:bodyPr/>
                    <a:lstStyle/>
                    <a:p>
                      <a:r>
                        <a:rPr lang="en-GB" sz="1050" dirty="0" smtClean="0"/>
                        <a:t>Reign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the authority or rule of a monarch</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38307228"/>
                  </a:ext>
                </a:extLst>
              </a:tr>
              <a:tr h="226683">
                <a:tc>
                  <a:txBody>
                    <a:bodyPr/>
                    <a:lstStyle/>
                    <a:p>
                      <a:r>
                        <a:rPr lang="en-GB" sz="1050" dirty="0" smtClean="0"/>
                        <a:t>Rural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the </a:t>
                      </a:r>
                      <a:r>
                        <a:rPr lang="en-GB" sz="1050" i="0" kern="1200" dirty="0" smtClean="0">
                          <a:solidFill>
                            <a:schemeClr val="dk1"/>
                          </a:solidFill>
                          <a:latin typeface="+mn-lt"/>
                          <a:ea typeface="+mn-ea"/>
                          <a:cs typeface="+mn-cs"/>
                        </a:rPr>
                        <a:t>countryside.</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31869324"/>
                  </a:ext>
                </a:extLst>
              </a:tr>
              <a:tr h="36836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50" kern="1200" dirty="0" smtClean="0">
                          <a:solidFill>
                            <a:schemeClr val="dk1"/>
                          </a:solidFill>
                          <a:effectLst/>
                          <a:latin typeface="+mn-lt"/>
                          <a:ea typeface="+mn-ea"/>
                          <a:cs typeface="+mn-cs"/>
                        </a:rPr>
                        <a:t>typhoid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50" i="1" kern="1200" dirty="0" smtClean="0">
                          <a:solidFill>
                            <a:schemeClr val="dk1"/>
                          </a:solidFill>
                          <a:latin typeface="+mn-lt"/>
                          <a:ea typeface="+mn-ea"/>
                          <a:cs typeface="+mn-cs"/>
                        </a:rPr>
                        <a:t>noun.  </a:t>
                      </a:r>
                      <a:r>
                        <a:rPr lang="en-GB" sz="1050" i="0" kern="1200" dirty="0" smtClean="0">
                          <a:solidFill>
                            <a:schemeClr val="dk1"/>
                          </a:solidFill>
                          <a:latin typeface="+mn-lt"/>
                          <a:ea typeface="+mn-ea"/>
                          <a:cs typeface="+mn-cs"/>
                        </a:rPr>
                        <a:t>a</a:t>
                      </a:r>
                      <a:r>
                        <a:rPr lang="en-GB" sz="1050" i="0" kern="1200" baseline="0" dirty="0" smtClean="0">
                          <a:solidFill>
                            <a:schemeClr val="dk1"/>
                          </a:solidFill>
                          <a:latin typeface="+mn-lt"/>
                          <a:ea typeface="+mn-ea"/>
                          <a:cs typeface="+mn-cs"/>
                        </a:rPr>
                        <a:t> </a:t>
                      </a:r>
                      <a:r>
                        <a:rPr lang="en-GB" sz="1050" i="0" kern="1200" baseline="0" dirty="0" smtClean="0">
                          <a:solidFill>
                            <a:schemeClr val="dk1"/>
                          </a:solidFill>
                          <a:latin typeface="+mn-lt"/>
                          <a:ea typeface="+mn-ea"/>
                          <a:cs typeface="+mn-cs"/>
                        </a:rPr>
                        <a:t>bacterial infection that can spread through the body.</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665262">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50" kern="1200" dirty="0" smtClean="0">
                          <a:solidFill>
                            <a:schemeClr val="dk1"/>
                          </a:solidFill>
                          <a:effectLst/>
                          <a:latin typeface="+mn-lt"/>
                          <a:ea typeface="+mn-ea"/>
                          <a:cs typeface="+mn-cs"/>
                        </a:rPr>
                        <a:t>workhouse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1" kern="1200" dirty="0" smtClean="0">
                          <a:solidFill>
                            <a:schemeClr val="dk1"/>
                          </a:solidFill>
                          <a:latin typeface="+mn-lt"/>
                          <a:ea typeface="+mn-ea"/>
                          <a:cs typeface="+mn-cs"/>
                        </a:rPr>
                        <a:t>noun.</a:t>
                      </a:r>
                      <a:r>
                        <a:rPr lang="en-GB" sz="1050" i="1" kern="1200" baseline="0" dirty="0" smtClean="0">
                          <a:solidFill>
                            <a:schemeClr val="dk1"/>
                          </a:solidFill>
                          <a:latin typeface="+mn-lt"/>
                          <a:ea typeface="+mn-ea"/>
                          <a:cs typeface="+mn-cs"/>
                        </a:rPr>
                        <a:t> </a:t>
                      </a:r>
                      <a:r>
                        <a:rPr lang="en-GB" sz="1050" i="0" kern="1200" baseline="0" dirty="0" smtClean="0">
                          <a:solidFill>
                            <a:schemeClr val="dk1"/>
                          </a:solidFill>
                          <a:latin typeface="+mn-lt"/>
                          <a:ea typeface="+mn-ea"/>
                          <a:cs typeface="+mn-cs"/>
                        </a:rPr>
                        <a:t>t</a:t>
                      </a:r>
                      <a:r>
                        <a:rPr lang="en-GB" sz="1050" i="0" kern="1200" dirty="0" smtClean="0">
                          <a:solidFill>
                            <a:schemeClr val="dk1"/>
                          </a:solidFill>
                          <a:latin typeface="+mn-lt"/>
                          <a:ea typeface="+mn-ea"/>
                          <a:cs typeface="+mn-cs"/>
                        </a:rPr>
                        <a:t>he </a:t>
                      </a:r>
                      <a:r>
                        <a:rPr lang="en-GB" sz="1050" i="0" kern="1200" dirty="0" smtClean="0">
                          <a:solidFill>
                            <a:schemeClr val="dk1"/>
                          </a:solidFill>
                          <a:latin typeface="+mn-lt"/>
                          <a:ea typeface="+mn-ea"/>
                          <a:cs typeface="+mn-cs"/>
                        </a:rPr>
                        <a:t>workhouse was a place which offered housing and work to people who did not have any.</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8770442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415716098"/>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 Y6 – The Victorians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4" name="Table 3"/>
          <p:cNvGraphicFramePr>
            <a:graphicFrameLocks noGrp="1"/>
          </p:cNvGraphicFramePr>
          <p:nvPr>
            <p:extLst>
              <p:ext uri="{D42A27DB-BD31-4B8C-83A1-F6EECF244321}">
                <p14:modId xmlns:p14="http://schemas.microsoft.com/office/powerpoint/2010/main" val="2421292443"/>
              </p:ext>
            </p:extLst>
          </p:nvPr>
        </p:nvGraphicFramePr>
        <p:xfrm>
          <a:off x="2" y="1118150"/>
          <a:ext cx="6648450" cy="1097280"/>
        </p:xfrm>
        <a:graphic>
          <a:graphicData uri="http://schemas.openxmlformats.org/drawingml/2006/table">
            <a:tbl>
              <a:tblPr firstRow="1" bandRow="1">
                <a:tableStyleId>{93296810-A885-4BE3-A3E7-6D5BEEA58F35}</a:tableStyleId>
              </a:tblPr>
              <a:tblGrid>
                <a:gridCol w="6648450">
                  <a:extLst>
                    <a:ext uri="{9D8B030D-6E8A-4147-A177-3AD203B41FA5}">
                      <a16:colId xmlns:a16="http://schemas.microsoft.com/office/drawing/2014/main" val="3311960266"/>
                    </a:ext>
                  </a:extLst>
                </a:gridCol>
              </a:tblGrid>
              <a:tr h="184826">
                <a:tc>
                  <a:txBody>
                    <a:bodyPr/>
                    <a:lstStyle/>
                    <a:p>
                      <a:r>
                        <a:rPr lang="en-GB" sz="1200" dirty="0" smtClean="0"/>
                        <a:t>The Victorian</a:t>
                      </a:r>
                      <a:r>
                        <a:rPr lang="en-GB" sz="1200" baseline="0" dirty="0" smtClean="0"/>
                        <a:t> Era</a:t>
                      </a:r>
                      <a:endParaRPr lang="en-GB" sz="1200" dirty="0"/>
                    </a:p>
                  </a:txBody>
                  <a:tcPr/>
                </a:tc>
                <a:extLst>
                  <a:ext uri="{0D108BD9-81ED-4DB2-BD59-A6C34878D82A}">
                    <a16:rowId xmlns:a16="http://schemas.microsoft.com/office/drawing/2014/main" val="4271592591"/>
                  </a:ext>
                </a:extLst>
              </a:tr>
              <a:tr h="370840">
                <a:tc>
                  <a:txBody>
                    <a:bodyPr/>
                    <a:lstStyle/>
                    <a:p>
                      <a:r>
                        <a:rPr lang="en-GB" sz="1200" dirty="0" smtClean="0"/>
                        <a:t>The period of time between 1837 to 1901 when Queen Victoria reigned over Britain. During her 63 year reign, there was a huge contrast between how the rich and poor Victorians lived. Queen Victoria led the expansion of the British empire and saw major changes to all aspects of Britain due to exciting discoveries and inventions.</a:t>
                      </a:r>
                      <a:endParaRPr lang="en-GB" sz="1200" dirty="0"/>
                    </a:p>
                  </a:txBody>
                  <a:tcPr/>
                </a:tc>
                <a:extLst>
                  <a:ext uri="{0D108BD9-81ED-4DB2-BD59-A6C34878D82A}">
                    <a16:rowId xmlns:a16="http://schemas.microsoft.com/office/drawing/2014/main" val="464900562"/>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125229617"/>
              </p:ext>
            </p:extLst>
          </p:nvPr>
        </p:nvGraphicFramePr>
        <p:xfrm>
          <a:off x="2" y="2267003"/>
          <a:ext cx="6648450" cy="3291840"/>
        </p:xfrm>
        <a:graphic>
          <a:graphicData uri="http://schemas.openxmlformats.org/drawingml/2006/table">
            <a:tbl>
              <a:tblPr firstRow="1" bandRow="1">
                <a:tableStyleId>{912C8C85-51F0-491E-9774-3900AFEF0FD7}</a:tableStyleId>
              </a:tblPr>
              <a:tblGrid>
                <a:gridCol w="685799">
                  <a:extLst>
                    <a:ext uri="{9D8B030D-6E8A-4147-A177-3AD203B41FA5}">
                      <a16:colId xmlns:a16="http://schemas.microsoft.com/office/drawing/2014/main" val="1509642512"/>
                    </a:ext>
                  </a:extLst>
                </a:gridCol>
                <a:gridCol w="5962651">
                  <a:extLst>
                    <a:ext uri="{9D8B030D-6E8A-4147-A177-3AD203B41FA5}">
                      <a16:colId xmlns:a16="http://schemas.microsoft.com/office/drawing/2014/main" val="1163012184"/>
                    </a:ext>
                  </a:extLst>
                </a:gridCol>
              </a:tblGrid>
              <a:tr h="132184">
                <a:tc gridSpan="2">
                  <a:txBody>
                    <a:bodyPr/>
                    <a:lstStyle/>
                    <a:p>
                      <a:r>
                        <a:rPr lang="en-GB" sz="1200" dirty="0" smtClean="0"/>
                        <a:t>Key Dates</a:t>
                      </a:r>
                      <a:endParaRPr lang="en-GB" sz="1200" dirty="0"/>
                    </a:p>
                  </a:txBody>
                  <a:tcPr/>
                </a:tc>
                <a:tc hMerge="1">
                  <a:txBody>
                    <a:bodyPr/>
                    <a:lstStyle/>
                    <a:p>
                      <a:endParaRPr lang="en-GB" dirty="0"/>
                    </a:p>
                  </a:txBody>
                  <a:tcPr/>
                </a:tc>
                <a:extLst>
                  <a:ext uri="{0D108BD9-81ED-4DB2-BD59-A6C34878D82A}">
                    <a16:rowId xmlns:a16="http://schemas.microsoft.com/office/drawing/2014/main" val="858348998"/>
                  </a:ext>
                </a:extLst>
              </a:tr>
              <a:tr h="0">
                <a:tc>
                  <a:txBody>
                    <a:bodyPr/>
                    <a:lstStyle/>
                    <a:p>
                      <a:r>
                        <a:rPr lang="en-GB" sz="1200" dirty="0" smtClean="0"/>
                        <a:t>1838</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Queen Victoria crowned aged 18.</a:t>
                      </a:r>
                    </a:p>
                  </a:txBody>
                  <a:tcPr marL="68580" marR="68580" marT="0" marB="0"/>
                </a:tc>
                <a:extLst>
                  <a:ext uri="{0D108BD9-81ED-4DB2-BD59-A6C34878D82A}">
                    <a16:rowId xmlns:a16="http://schemas.microsoft.com/office/drawing/2014/main" val="1575350463"/>
                  </a:ext>
                </a:extLst>
              </a:tr>
              <a:tr h="132184">
                <a:tc>
                  <a:txBody>
                    <a:bodyPr/>
                    <a:lstStyle/>
                    <a:p>
                      <a:r>
                        <a:rPr lang="en-GB" sz="1200" dirty="0" smtClean="0"/>
                        <a:t>1840</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Queen Victoria married Prince Albert.</a:t>
                      </a:r>
                    </a:p>
                  </a:txBody>
                  <a:tcPr marL="68580" marR="68580" marT="0" marB="0"/>
                </a:tc>
                <a:extLst>
                  <a:ext uri="{0D108BD9-81ED-4DB2-BD59-A6C34878D82A}">
                    <a16:rowId xmlns:a16="http://schemas.microsoft.com/office/drawing/2014/main" val="1120100498"/>
                  </a:ext>
                </a:extLst>
              </a:tr>
              <a:tr h="220307">
                <a:tc>
                  <a:txBody>
                    <a:bodyPr/>
                    <a:lstStyle/>
                    <a:p>
                      <a:r>
                        <a:rPr lang="en-GB" sz="1200" dirty="0" smtClean="0"/>
                        <a:t>1842</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Children under 10 can no longer work in underground mines.</a:t>
                      </a:r>
                    </a:p>
                  </a:txBody>
                  <a:tcPr marL="68580" marR="68580" marT="0" marB="0"/>
                </a:tc>
                <a:extLst>
                  <a:ext uri="{0D108BD9-81ED-4DB2-BD59-A6C34878D82A}">
                    <a16:rowId xmlns:a16="http://schemas.microsoft.com/office/drawing/2014/main" val="179473430"/>
                  </a:ext>
                </a:extLst>
              </a:tr>
              <a:tr h="220307">
                <a:tc>
                  <a:txBody>
                    <a:bodyPr/>
                    <a:lstStyle/>
                    <a:p>
                      <a:r>
                        <a:rPr lang="en-GB" sz="1200" dirty="0" smtClean="0"/>
                        <a:t>1844</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Children aged 8-13 can no longer work for more than 6.5 hours per day.</a:t>
                      </a:r>
                    </a:p>
                  </a:txBody>
                  <a:tcPr marL="68580" marR="68580" marT="0" marB="0"/>
                </a:tc>
                <a:extLst>
                  <a:ext uri="{0D108BD9-81ED-4DB2-BD59-A6C34878D82A}">
                    <a16:rowId xmlns:a16="http://schemas.microsoft.com/office/drawing/2014/main" val="4011849455"/>
                  </a:ext>
                </a:extLst>
              </a:tr>
              <a:tr h="132184">
                <a:tc>
                  <a:txBody>
                    <a:bodyPr/>
                    <a:lstStyle/>
                    <a:p>
                      <a:r>
                        <a:rPr lang="en-GB" sz="1200" dirty="0" smtClean="0"/>
                        <a:t>1856</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Each county has to have its own police force.</a:t>
                      </a:r>
                    </a:p>
                  </a:txBody>
                  <a:tcPr marL="68580" marR="68580" marT="0" marB="0"/>
                </a:tc>
                <a:extLst>
                  <a:ext uri="{0D108BD9-81ED-4DB2-BD59-A6C34878D82A}">
                    <a16:rowId xmlns:a16="http://schemas.microsoft.com/office/drawing/2014/main" val="3412625247"/>
                  </a:ext>
                </a:extLst>
              </a:tr>
              <a:tr h="132184">
                <a:tc>
                  <a:txBody>
                    <a:bodyPr/>
                    <a:lstStyle/>
                    <a:p>
                      <a:r>
                        <a:rPr lang="en-GB" sz="1200" dirty="0" smtClean="0"/>
                        <a:t>1861</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Prince Albert died of typhoid.</a:t>
                      </a:r>
                    </a:p>
                  </a:txBody>
                  <a:tcPr marL="68580" marR="68580" marT="0" marB="0"/>
                </a:tc>
                <a:extLst>
                  <a:ext uri="{0D108BD9-81ED-4DB2-BD59-A6C34878D82A}">
                    <a16:rowId xmlns:a16="http://schemas.microsoft.com/office/drawing/2014/main" val="3018110446"/>
                  </a:ext>
                </a:extLst>
              </a:tr>
              <a:tr h="220307">
                <a:tc>
                  <a:txBody>
                    <a:bodyPr/>
                    <a:lstStyle/>
                    <a:p>
                      <a:r>
                        <a:rPr lang="en-GB" sz="1200" dirty="0" smtClean="0"/>
                        <a:t>1864</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Children under 10 can no longer work as chimney sweeps.</a:t>
                      </a:r>
                    </a:p>
                  </a:txBody>
                  <a:tcPr marL="68580" marR="68580" marT="0" marB="0"/>
                </a:tc>
                <a:extLst>
                  <a:ext uri="{0D108BD9-81ED-4DB2-BD59-A6C34878D82A}">
                    <a16:rowId xmlns:a16="http://schemas.microsoft.com/office/drawing/2014/main" val="2273780651"/>
                  </a:ext>
                </a:extLst>
              </a:tr>
              <a:tr h="132184">
                <a:tc>
                  <a:txBody>
                    <a:bodyPr/>
                    <a:lstStyle/>
                    <a:p>
                      <a:r>
                        <a:rPr lang="en-GB" sz="1200" dirty="0" smtClean="0"/>
                        <a:t>1870</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Schools are built for children aged 5-10.</a:t>
                      </a:r>
                    </a:p>
                  </a:txBody>
                  <a:tcPr marL="68580" marR="68580" marT="0" marB="0"/>
                </a:tc>
                <a:extLst>
                  <a:ext uri="{0D108BD9-81ED-4DB2-BD59-A6C34878D82A}">
                    <a16:rowId xmlns:a16="http://schemas.microsoft.com/office/drawing/2014/main" val="2515085366"/>
                  </a:ext>
                </a:extLst>
              </a:tr>
              <a:tr h="132184">
                <a:tc>
                  <a:txBody>
                    <a:bodyPr/>
                    <a:lstStyle/>
                    <a:p>
                      <a:r>
                        <a:rPr lang="en-GB" sz="1200" dirty="0" smtClean="0"/>
                        <a:t>1872</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The first FA Cup Final takes place.</a:t>
                      </a:r>
                    </a:p>
                  </a:txBody>
                  <a:tcPr marL="68580" marR="68580" marT="0" marB="0"/>
                </a:tc>
                <a:extLst>
                  <a:ext uri="{0D108BD9-81ED-4DB2-BD59-A6C34878D82A}">
                    <a16:rowId xmlns:a16="http://schemas.microsoft.com/office/drawing/2014/main" val="3444173529"/>
                  </a:ext>
                </a:extLst>
              </a:tr>
              <a:tr h="220307">
                <a:tc>
                  <a:txBody>
                    <a:bodyPr/>
                    <a:lstStyle/>
                    <a:p>
                      <a:r>
                        <a:rPr lang="en-GB" sz="1200" dirty="0" smtClean="0"/>
                        <a:t>1880</a:t>
                      </a:r>
                      <a:endParaRPr lang="en-GB" sz="1200" dirty="0"/>
                    </a:p>
                  </a:txBody>
                  <a:tcPr/>
                </a:tc>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The Education Act makes schooling compulsory for all children aged 5-10.</a:t>
                      </a:r>
                    </a:p>
                  </a:txBody>
                  <a:tcPr marL="68580" marR="68580" marT="0" marB="0"/>
                </a:tc>
                <a:extLst>
                  <a:ext uri="{0D108BD9-81ED-4DB2-BD59-A6C34878D82A}">
                    <a16:rowId xmlns:a16="http://schemas.microsoft.com/office/drawing/2014/main" val="3544261757"/>
                  </a:ext>
                </a:extLst>
              </a:tr>
              <a:tr h="220307">
                <a:tc>
                  <a:txBody>
                    <a:bodyPr/>
                    <a:lstStyle/>
                    <a:p>
                      <a:r>
                        <a:rPr lang="en-GB" sz="1200" dirty="0" smtClean="0"/>
                        <a:t>1901</a:t>
                      </a:r>
                      <a:endParaRPr lang="en-GB" sz="1200" dirty="0"/>
                    </a:p>
                  </a:txBody>
                  <a:tcPr/>
                </a:tc>
                <a:tc>
                  <a:txBody>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Queen Victoria dies and Edward VII becomes King.</a:t>
                      </a:r>
                    </a:p>
                  </a:txBody>
                  <a:tcPr marL="68580" marR="68580" marT="0" marB="0"/>
                </a:tc>
                <a:extLst>
                  <a:ext uri="{0D108BD9-81ED-4DB2-BD59-A6C34878D82A}">
                    <a16:rowId xmlns:a16="http://schemas.microsoft.com/office/drawing/2014/main" val="457572025"/>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3081168859"/>
              </p:ext>
            </p:extLst>
          </p:nvPr>
        </p:nvGraphicFramePr>
        <p:xfrm>
          <a:off x="0" y="5610415"/>
          <a:ext cx="6648452" cy="1828800"/>
        </p:xfrm>
        <a:graphic>
          <a:graphicData uri="http://schemas.openxmlformats.org/drawingml/2006/table">
            <a:tbl>
              <a:tblPr firstRow="1" bandRow="1">
                <a:tableStyleId>{93296810-A885-4BE3-A3E7-6D5BEEA58F35}</a:tableStyleId>
              </a:tblPr>
              <a:tblGrid>
                <a:gridCol w="1859280">
                  <a:extLst>
                    <a:ext uri="{9D8B030D-6E8A-4147-A177-3AD203B41FA5}">
                      <a16:colId xmlns:a16="http://schemas.microsoft.com/office/drawing/2014/main" val="3311960266"/>
                    </a:ext>
                  </a:extLst>
                </a:gridCol>
                <a:gridCol w="762000">
                  <a:extLst>
                    <a:ext uri="{9D8B030D-6E8A-4147-A177-3AD203B41FA5}">
                      <a16:colId xmlns:a16="http://schemas.microsoft.com/office/drawing/2014/main" val="4046213690"/>
                    </a:ext>
                  </a:extLst>
                </a:gridCol>
                <a:gridCol w="1920240">
                  <a:extLst>
                    <a:ext uri="{9D8B030D-6E8A-4147-A177-3AD203B41FA5}">
                      <a16:colId xmlns:a16="http://schemas.microsoft.com/office/drawing/2014/main" val="2278190255"/>
                    </a:ext>
                  </a:extLst>
                </a:gridCol>
                <a:gridCol w="2106932">
                  <a:extLst>
                    <a:ext uri="{9D8B030D-6E8A-4147-A177-3AD203B41FA5}">
                      <a16:colId xmlns:a16="http://schemas.microsoft.com/office/drawing/2014/main" val="3731179248"/>
                    </a:ext>
                  </a:extLst>
                </a:gridCol>
              </a:tblGrid>
              <a:tr h="222080">
                <a:tc gridSpan="4">
                  <a:txBody>
                    <a:bodyPr/>
                    <a:lstStyle/>
                    <a:p>
                      <a:r>
                        <a:rPr lang="en-GB" sz="1200" dirty="0" smtClean="0"/>
                        <a:t>Key</a:t>
                      </a:r>
                      <a:r>
                        <a:rPr lang="en-GB" sz="1200" baseline="0" dirty="0" smtClean="0"/>
                        <a:t> Victorians</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71592591"/>
                  </a:ext>
                </a:extLst>
              </a:tr>
              <a:tr h="140650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effectLst/>
                          <a:latin typeface="+mn-lt"/>
                          <a:ea typeface="+mn-ea"/>
                          <a:cs typeface="+mn-cs"/>
                        </a:rPr>
                        <a:t>Queen Victoria</a:t>
                      </a:r>
                    </a:p>
                    <a:p>
                      <a:r>
                        <a:rPr lang="en-GB" sz="1200" b="0" dirty="0" smtClean="0"/>
                        <a:t>Queen Victoria was born on 24 May 1819 in Kensington Palace in London, England. Her full name was Alexandrina Victoria.</a:t>
                      </a:r>
                      <a:endParaRPr lang="en-GB" sz="1200" b="0" dirty="0"/>
                    </a:p>
                  </a:txBody>
                  <a:tcPr/>
                </a:tc>
                <a:tc>
                  <a:txBody>
                    <a:bodyPr/>
                    <a:lstStyle/>
                    <a:p>
                      <a:endParaRPr lang="en-GB" sz="1200" b="0" dirty="0"/>
                    </a:p>
                  </a:txBody>
                  <a:tcPr/>
                </a:tc>
                <a:tc>
                  <a:txBody>
                    <a:bodyPr/>
                    <a:lstStyle/>
                    <a:p>
                      <a:r>
                        <a:rPr lang="en-GB" sz="1200" b="1" dirty="0" smtClean="0"/>
                        <a:t>Prince Albert</a:t>
                      </a:r>
                    </a:p>
                    <a:p>
                      <a:r>
                        <a:rPr lang="en-GB" sz="1200" b="0" kern="1200" dirty="0" smtClean="0">
                          <a:solidFill>
                            <a:schemeClr val="dk1"/>
                          </a:solidFill>
                          <a:latin typeface="+mn-lt"/>
                          <a:ea typeface="+mn-ea"/>
                          <a:cs typeface="+mn-cs"/>
                        </a:rPr>
                        <a:t>On August 26, 1819, Prince Albert of Saxe-Coburg and Gotha was born near Coburg, Germany. In 1840, when Albert was just 20 years old, he married Queen Victoria.</a:t>
                      </a:r>
                      <a:endParaRPr lang="en-GB" sz="1200" b="0" kern="1200" dirty="0">
                        <a:solidFill>
                          <a:schemeClr val="dk1"/>
                        </a:solidFill>
                        <a:latin typeface="+mn-lt"/>
                        <a:ea typeface="+mn-ea"/>
                        <a:cs typeface="+mn-cs"/>
                      </a:endParaRPr>
                    </a:p>
                  </a:txBody>
                  <a:tcPr/>
                </a:tc>
                <a:tc>
                  <a:txBody>
                    <a:bodyPr/>
                    <a:lstStyle/>
                    <a:p>
                      <a:r>
                        <a:rPr lang="en-GB" sz="1200" b="1" dirty="0" smtClean="0"/>
                        <a:t>Dr </a:t>
                      </a:r>
                      <a:r>
                        <a:rPr lang="en-GB" sz="1200" b="1" dirty="0" err="1" smtClean="0"/>
                        <a:t>Barnardo</a:t>
                      </a:r>
                      <a:r>
                        <a:rPr lang="en-GB" sz="1200" b="1" dirty="0" smtClean="0"/>
                        <a:t> </a:t>
                      </a:r>
                      <a:endParaRPr lang="en-GB" sz="1200" b="1" dirty="0" smtClean="0"/>
                    </a:p>
                    <a:p>
                      <a:pPr marL="0" algn="l" defTabSz="1007943" rtl="0" eaLnBrk="1" latinLnBrk="0" hangingPunct="1"/>
                      <a:r>
                        <a:rPr lang="en-GB" sz="1200" b="0" kern="1200" dirty="0" smtClean="0">
                          <a:solidFill>
                            <a:schemeClr val="dk1"/>
                          </a:solidFill>
                          <a:latin typeface="+mn-lt"/>
                          <a:ea typeface="+mn-ea"/>
                          <a:cs typeface="+mn-cs"/>
                        </a:rPr>
                        <a:t>Dr </a:t>
                      </a:r>
                      <a:r>
                        <a:rPr lang="en-GB" sz="1200" b="0" kern="1200" dirty="0" err="1" smtClean="0">
                          <a:solidFill>
                            <a:schemeClr val="dk1"/>
                          </a:solidFill>
                          <a:latin typeface="+mn-lt"/>
                          <a:ea typeface="+mn-ea"/>
                          <a:cs typeface="+mn-cs"/>
                        </a:rPr>
                        <a:t>Bernado</a:t>
                      </a:r>
                      <a:r>
                        <a:rPr lang="en-GB" sz="1200" b="0" kern="1200" dirty="0" smtClean="0">
                          <a:solidFill>
                            <a:schemeClr val="dk1"/>
                          </a:solidFill>
                          <a:latin typeface="+mn-lt"/>
                          <a:ea typeface="+mn-ea"/>
                          <a:cs typeface="+mn-cs"/>
                        </a:rPr>
                        <a:t> was a 19th century philanthropist who helped over 60,000 children to find home and education. He founded numerous homes for poor, orphan or sick children.</a:t>
                      </a:r>
                      <a:endParaRPr lang="en-GB" sz="1200" b="0" kern="1200" dirty="0">
                        <a:solidFill>
                          <a:schemeClr val="dk1"/>
                        </a:solidFill>
                        <a:latin typeface="+mn-lt"/>
                        <a:ea typeface="+mn-ea"/>
                        <a:cs typeface="+mn-cs"/>
                      </a:endParaRPr>
                    </a:p>
                  </a:txBody>
                  <a:tcPr/>
                </a:tc>
                <a:extLst>
                  <a:ext uri="{0D108BD9-81ED-4DB2-BD59-A6C34878D82A}">
                    <a16:rowId xmlns:a16="http://schemas.microsoft.com/office/drawing/2014/main" val="464900562"/>
                  </a:ext>
                </a:extLst>
              </a:tr>
            </a:tbl>
          </a:graphicData>
        </a:graphic>
      </p:graphicFrame>
      <p:pic>
        <p:nvPicPr>
          <p:cNvPr id="8" name="Picture 7"/>
          <p:cNvPicPr>
            <a:picLocks noChangeAspect="1"/>
          </p:cNvPicPr>
          <p:nvPr/>
        </p:nvPicPr>
        <p:blipFill>
          <a:blip r:embed="rId4"/>
          <a:stretch>
            <a:fillRect/>
          </a:stretch>
        </p:blipFill>
        <p:spPr>
          <a:xfrm>
            <a:off x="0" y="634323"/>
            <a:ext cx="6648451" cy="483827"/>
          </a:xfrm>
          <a:prstGeom prst="rect">
            <a:avLst/>
          </a:prstGeom>
        </p:spPr>
      </p:pic>
      <p:pic>
        <p:nvPicPr>
          <p:cNvPr id="9" name="Picture 8" descr="Hand Readings of famous people: The shy Queen Victori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552183" y="6085148"/>
            <a:ext cx="1171117" cy="1245093"/>
          </a:xfrm>
          <a:prstGeom prst="rect">
            <a:avLst/>
          </a:prstGeom>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92270" y="2886937"/>
            <a:ext cx="1515210" cy="207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59874120"/>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 Y6 – The Victorians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43" name="Table 42"/>
          <p:cNvGraphicFramePr>
            <a:graphicFrameLocks noGrp="1"/>
          </p:cNvGraphicFramePr>
          <p:nvPr>
            <p:extLst>
              <p:ext uri="{D42A27DB-BD31-4B8C-83A1-F6EECF244321}">
                <p14:modId xmlns:p14="http://schemas.microsoft.com/office/powerpoint/2010/main" val="4014242920"/>
              </p:ext>
            </p:extLst>
          </p:nvPr>
        </p:nvGraphicFramePr>
        <p:xfrm>
          <a:off x="0" y="624082"/>
          <a:ext cx="5781040" cy="4017103"/>
        </p:xfrm>
        <a:graphic>
          <a:graphicData uri="http://schemas.openxmlformats.org/drawingml/2006/table">
            <a:tbl>
              <a:tblPr firstRow="1" bandRow="1">
                <a:tableStyleId>{93296810-A885-4BE3-A3E7-6D5BEEA58F35}</a:tableStyleId>
              </a:tblPr>
              <a:tblGrid>
                <a:gridCol w="650240">
                  <a:extLst>
                    <a:ext uri="{9D8B030D-6E8A-4147-A177-3AD203B41FA5}">
                      <a16:colId xmlns:a16="http://schemas.microsoft.com/office/drawing/2014/main" val="3311960266"/>
                    </a:ext>
                  </a:extLst>
                </a:gridCol>
                <a:gridCol w="2479040">
                  <a:extLst>
                    <a:ext uri="{9D8B030D-6E8A-4147-A177-3AD203B41FA5}">
                      <a16:colId xmlns:a16="http://schemas.microsoft.com/office/drawing/2014/main" val="1987433513"/>
                    </a:ext>
                  </a:extLst>
                </a:gridCol>
                <a:gridCol w="2651760">
                  <a:extLst>
                    <a:ext uri="{9D8B030D-6E8A-4147-A177-3AD203B41FA5}">
                      <a16:colId xmlns:a16="http://schemas.microsoft.com/office/drawing/2014/main" val="2331077997"/>
                    </a:ext>
                  </a:extLst>
                </a:gridCol>
              </a:tblGrid>
              <a:tr h="248407">
                <a:tc gridSpan="3">
                  <a:txBody>
                    <a:bodyPr/>
                    <a:lstStyle/>
                    <a:p>
                      <a:r>
                        <a:rPr lang="en-GB" sz="1000" dirty="0" smtClean="0"/>
                        <a:t>What was life like during the Victorian period (social classes</a:t>
                      </a:r>
                      <a:r>
                        <a:rPr lang="en-GB" sz="1000" dirty="0" smtClean="0"/>
                        <a:t>)?</a:t>
                      </a:r>
                      <a:endParaRPr lang="en-GB" sz="10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71592591"/>
                  </a:ext>
                </a:extLst>
              </a:tr>
              <a:tr h="691655">
                <a:tc>
                  <a:txBody>
                    <a:bodyPr/>
                    <a:lstStyle/>
                    <a:p>
                      <a:endParaRPr lang="en-GB" sz="1000" dirty="0"/>
                    </a:p>
                  </a:txBody>
                  <a:tcPr/>
                </a:tc>
                <a:tc>
                  <a:txBody>
                    <a:bodyPr/>
                    <a:lstStyle/>
                    <a:p>
                      <a:r>
                        <a:rPr lang="en-GB" sz="1000" dirty="0" smtClean="0"/>
                        <a:t>Wealthier families</a:t>
                      </a:r>
                      <a:endParaRPr lang="en-GB" sz="1000" dirty="0"/>
                    </a:p>
                  </a:txBody>
                  <a:tcPr/>
                </a:tc>
                <a:tc>
                  <a:txBody>
                    <a:bodyPr/>
                    <a:lstStyle/>
                    <a:p>
                      <a:r>
                        <a:rPr lang="en-GB" sz="1000" dirty="0" smtClean="0"/>
                        <a:t>Poorer</a:t>
                      </a:r>
                      <a:r>
                        <a:rPr lang="en-GB" sz="1000" baseline="0" dirty="0" smtClean="0"/>
                        <a:t> families</a:t>
                      </a:r>
                      <a:endParaRPr lang="en-GB" sz="1000" dirty="0"/>
                    </a:p>
                  </a:txBody>
                  <a:tcPr/>
                </a:tc>
                <a:extLst>
                  <a:ext uri="{0D108BD9-81ED-4DB2-BD59-A6C34878D82A}">
                    <a16:rowId xmlns:a16="http://schemas.microsoft.com/office/drawing/2014/main" val="464900562"/>
                  </a:ext>
                </a:extLst>
              </a:tr>
              <a:tr h="1581392">
                <a:tc>
                  <a:txBody>
                    <a:bodyPr/>
                    <a:lstStyle/>
                    <a:p>
                      <a:r>
                        <a:rPr lang="en-GB" sz="1000" dirty="0" smtClean="0"/>
                        <a:t>Homes</a:t>
                      </a:r>
                      <a:endParaRPr lang="en-GB" sz="1000" dirty="0"/>
                    </a:p>
                  </a:txBody>
                  <a:tcPr/>
                </a:tc>
                <a:tc>
                  <a:txBody>
                    <a:bodyPr/>
                    <a:lstStyle/>
                    <a:p>
                      <a:pPr marL="0" marR="0" lvl="0" indent="0" algn="l" defTabSz="1007943" rtl="0" eaLnBrk="1" latinLnBrk="0" hangingPunct="1">
                        <a:spcBef>
                          <a:spcPts val="0"/>
                        </a:spcBef>
                        <a:spcAft>
                          <a:spcPts val="0"/>
                        </a:spcAft>
                        <a:buClr>
                          <a:schemeClr val="dk1"/>
                        </a:buClr>
                        <a:buSzPts val="1800"/>
                        <a:buFont typeface="Arial"/>
                        <a:buNone/>
                      </a:pPr>
                      <a:r>
                        <a:rPr lang="en-GB" sz="1000" kern="1200" dirty="0" smtClean="0">
                          <a:solidFill>
                            <a:schemeClr val="dk1"/>
                          </a:solidFill>
                          <a:latin typeface="+mn-lt"/>
                          <a:ea typeface="+mn-ea"/>
                          <a:cs typeface="+mn-cs"/>
                          <a:sym typeface="Arial"/>
                        </a:rPr>
                        <a:t>Victorian homes were filled with beautiful furniture and ornate decoration. They might have large grounds or a garden. </a:t>
                      </a:r>
                    </a:p>
                    <a:p>
                      <a:pPr marL="0" marR="0" lvl="0" indent="0" algn="l" defTabSz="1007943" rtl="0" eaLnBrk="1" latinLnBrk="0" hangingPunct="1">
                        <a:spcBef>
                          <a:spcPts val="0"/>
                        </a:spcBef>
                        <a:spcAft>
                          <a:spcPts val="0"/>
                        </a:spcAft>
                        <a:buClr>
                          <a:schemeClr val="dk1"/>
                        </a:buClr>
                        <a:buSzPts val="1800"/>
                        <a:buFont typeface="Arial"/>
                        <a:buNone/>
                      </a:pPr>
                      <a:r>
                        <a:rPr lang="en-GB" sz="1000" kern="1200" dirty="0" smtClean="0">
                          <a:solidFill>
                            <a:schemeClr val="dk1"/>
                          </a:solidFill>
                          <a:latin typeface="+mn-lt"/>
                          <a:ea typeface="+mn-ea"/>
                          <a:cs typeface="+mn-cs"/>
                          <a:sym typeface="Arial"/>
                        </a:rPr>
                        <a:t>They had flushing toilets, inside bathrooms and running water. They could even have gas lighting!</a:t>
                      </a:r>
                    </a:p>
                    <a:p>
                      <a:pPr marL="0" marR="0" lvl="0" indent="0" algn="l" defTabSz="1007943" rtl="0" eaLnBrk="1" latinLnBrk="0" hangingPunct="1">
                        <a:spcBef>
                          <a:spcPts val="0"/>
                        </a:spcBef>
                        <a:spcAft>
                          <a:spcPts val="0"/>
                        </a:spcAft>
                        <a:buClr>
                          <a:schemeClr val="dk1"/>
                        </a:buClr>
                        <a:buSzPts val="1800"/>
                        <a:buFont typeface="Arial"/>
                        <a:buNone/>
                      </a:pPr>
                      <a:r>
                        <a:rPr lang="en-GB" sz="1000" kern="1200" dirty="0" smtClean="0">
                          <a:solidFill>
                            <a:schemeClr val="dk1"/>
                          </a:solidFill>
                          <a:latin typeface="+mn-lt"/>
                          <a:ea typeface="+mn-ea"/>
                          <a:cs typeface="+mn-cs"/>
                          <a:sym typeface="Arial"/>
                        </a:rPr>
                        <a:t>Wealthy families might have had servants or staff to cook and clean for them. Servant quarters might be in the attic or top floor with much less luxury. </a:t>
                      </a:r>
                      <a:endParaRPr lang="en-GB" sz="100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latin typeface="+mn-lt"/>
                          <a:ea typeface="+mn-ea"/>
                          <a:cs typeface="+mn-cs"/>
                        </a:rPr>
                        <a:t>Poorer families lived in much smaller houses (rows of back-to-back terraced houses). </a:t>
                      </a:r>
                      <a:r>
                        <a:rPr lang="en-GB" sz="1000" kern="1200" dirty="0" smtClean="0">
                          <a:solidFill>
                            <a:schemeClr val="dk1"/>
                          </a:solidFill>
                          <a:latin typeface="+mn-lt"/>
                          <a:ea typeface="+mn-ea"/>
                          <a:cs typeface="+mn-cs"/>
                        </a:rPr>
                        <a:t>Inside</a:t>
                      </a:r>
                      <a:r>
                        <a:rPr lang="en-GB" sz="1000" kern="1200" dirty="0" smtClean="0">
                          <a:solidFill>
                            <a:schemeClr val="dk1"/>
                          </a:solidFill>
                          <a:latin typeface="+mn-lt"/>
                          <a:ea typeface="+mn-ea"/>
                          <a:cs typeface="+mn-cs"/>
                        </a:rPr>
                        <a:t>, the conditions would have been basic. They didn’t have gardens (some had small yards).</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latin typeface="+mn-lt"/>
                          <a:ea typeface="+mn-ea"/>
                          <a:cs typeface="+mn-cs"/>
                        </a:rPr>
                        <a:t>In </a:t>
                      </a:r>
                      <a:r>
                        <a:rPr lang="en-GB" sz="1000" kern="1200" dirty="0" smtClean="0">
                          <a:solidFill>
                            <a:schemeClr val="dk1"/>
                          </a:solidFill>
                          <a:latin typeface="+mn-lt"/>
                          <a:ea typeface="+mn-ea"/>
                          <a:cs typeface="+mn-cs"/>
                        </a:rPr>
                        <a:t>the yards, there would have been a shared outdoor toilet.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latin typeface="+mn-lt"/>
                          <a:ea typeface="+mn-ea"/>
                          <a:cs typeface="+mn-cs"/>
                          <a:sym typeface="Arial"/>
                        </a:rPr>
                        <a:t>Some houses</a:t>
                      </a:r>
                      <a:r>
                        <a:rPr lang="en-GB" sz="1000" kern="1200" baseline="0" dirty="0" smtClean="0">
                          <a:solidFill>
                            <a:schemeClr val="dk1"/>
                          </a:solidFill>
                          <a:latin typeface="+mn-lt"/>
                          <a:ea typeface="+mn-ea"/>
                          <a:cs typeface="+mn-cs"/>
                          <a:sym typeface="Arial"/>
                        </a:rPr>
                        <a:t> had more than one family. </a:t>
                      </a:r>
                      <a:r>
                        <a:rPr lang="en-GB" sz="1000" kern="1200" dirty="0" smtClean="0">
                          <a:solidFill>
                            <a:schemeClr val="dk1"/>
                          </a:solidFill>
                          <a:latin typeface="+mn-lt"/>
                          <a:ea typeface="+mn-ea"/>
                          <a:cs typeface="+mn-cs"/>
                          <a:sym typeface="Arial"/>
                        </a:rPr>
                        <a:t>Streets were dirty and contained sewage </a:t>
                      </a:r>
                      <a:r>
                        <a:rPr lang="en-GB" sz="1000" kern="1200" dirty="0" smtClean="0">
                          <a:solidFill>
                            <a:schemeClr val="dk1"/>
                          </a:solidFill>
                          <a:latin typeface="+mn-lt"/>
                          <a:ea typeface="+mn-ea"/>
                          <a:cs typeface="+mn-cs"/>
                          <a:sym typeface="Arial"/>
                        </a:rPr>
                        <a:t>because </a:t>
                      </a:r>
                      <a:r>
                        <a:rPr lang="en-GB" sz="1000" kern="1200" dirty="0" smtClean="0">
                          <a:solidFill>
                            <a:schemeClr val="dk1"/>
                          </a:solidFill>
                          <a:latin typeface="+mn-lt"/>
                          <a:ea typeface="+mn-ea"/>
                          <a:cs typeface="+mn-cs"/>
                          <a:sym typeface="Arial"/>
                        </a:rPr>
                        <a:t>there were no underground sewers.</a:t>
                      </a:r>
                      <a:endParaRPr lang="en-GB" sz="1000" kern="1200" dirty="0" smtClean="0">
                        <a:solidFill>
                          <a:schemeClr val="dk1"/>
                        </a:solidFill>
                        <a:latin typeface="+mn-lt"/>
                        <a:ea typeface="+mn-ea"/>
                        <a:cs typeface="+mn-cs"/>
                      </a:endParaRPr>
                    </a:p>
                  </a:txBody>
                  <a:tcPr/>
                </a:tc>
                <a:extLst>
                  <a:ext uri="{0D108BD9-81ED-4DB2-BD59-A6C34878D82A}">
                    <a16:rowId xmlns:a16="http://schemas.microsoft.com/office/drawing/2014/main" val="3187976749"/>
                  </a:ext>
                </a:extLst>
              </a:tr>
              <a:tr h="869426">
                <a:tc>
                  <a:txBody>
                    <a:bodyPr/>
                    <a:lstStyle/>
                    <a:p>
                      <a:r>
                        <a:rPr lang="en-GB" sz="1000" dirty="0" smtClean="0"/>
                        <a:t>Clothes</a:t>
                      </a:r>
                      <a:endParaRPr lang="en-GB" sz="1000" dirty="0"/>
                    </a:p>
                  </a:txBody>
                  <a:tcPr/>
                </a:tc>
                <a:tc>
                  <a:txBody>
                    <a:bodyPr/>
                    <a:lstStyle/>
                    <a:p>
                      <a:pPr marL="0" marR="0" lvl="0" indent="0" algn="l" defTabSz="1007943" rtl="0" eaLnBrk="1" latinLnBrk="0" hangingPunct="1">
                        <a:spcBef>
                          <a:spcPts val="0"/>
                        </a:spcBef>
                        <a:spcAft>
                          <a:spcPts val="0"/>
                        </a:spcAft>
                        <a:buClr>
                          <a:schemeClr val="dk1"/>
                        </a:buClr>
                        <a:buSzPts val="1800"/>
                        <a:buFont typeface="Arial"/>
                        <a:buNone/>
                      </a:pPr>
                      <a:r>
                        <a:rPr lang="en-GB" sz="1000" kern="1200" dirty="0" smtClean="0">
                          <a:solidFill>
                            <a:schemeClr val="dk1"/>
                          </a:solidFill>
                          <a:latin typeface="+mn-lt"/>
                          <a:ea typeface="+mn-ea"/>
                          <a:cs typeface="+mn-cs"/>
                          <a:sym typeface="Arial"/>
                        </a:rPr>
                        <a:t>Wealthy Victorian women would have worn long dresses or skirts with hoops and petticoats, while the men would have worn suits, waistcoats and bowler hats.</a:t>
                      </a:r>
                      <a:endParaRPr lang="en-GB" sz="100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
                          <a:schemeClr val="dk1"/>
                        </a:buClr>
                        <a:buSzPts val="1800"/>
                        <a:buFont typeface="Arial"/>
                        <a:buNone/>
                        <a:tabLst/>
                        <a:defRPr/>
                      </a:pPr>
                      <a:r>
                        <a:rPr lang="en-GB" sz="1000" kern="1200" dirty="0" smtClean="0">
                          <a:solidFill>
                            <a:schemeClr val="dk1"/>
                          </a:solidFill>
                          <a:latin typeface="+mn-lt"/>
                          <a:ea typeface="+mn-ea"/>
                          <a:cs typeface="+mn-cs"/>
                          <a:sym typeface="Arial"/>
                        </a:rPr>
                        <a:t>Poor families did not have the luxury of new clothes </a:t>
                      </a:r>
                      <a:r>
                        <a:rPr lang="en-GB" sz="1000" kern="1200" baseline="0" dirty="0" smtClean="0">
                          <a:solidFill>
                            <a:schemeClr val="dk1"/>
                          </a:solidFill>
                          <a:latin typeface="+mn-lt"/>
                          <a:ea typeface="+mn-ea"/>
                          <a:cs typeface="+mn-cs"/>
                          <a:sym typeface="Arial"/>
                        </a:rPr>
                        <a:t> </a:t>
                      </a:r>
                      <a:r>
                        <a:rPr lang="en-GB" sz="1000" kern="1200" dirty="0" smtClean="0">
                          <a:solidFill>
                            <a:schemeClr val="dk1"/>
                          </a:solidFill>
                          <a:latin typeface="+mn-lt"/>
                          <a:ea typeface="+mn-ea"/>
                          <a:cs typeface="+mn-cs"/>
                          <a:sym typeface="Arial"/>
                        </a:rPr>
                        <a:t>and would often wear practical, hard-wearing items</a:t>
                      </a:r>
                      <a:r>
                        <a:rPr lang="en-GB" sz="1000" kern="1200" baseline="0" dirty="0" smtClean="0">
                          <a:solidFill>
                            <a:schemeClr val="dk1"/>
                          </a:solidFill>
                          <a:latin typeface="+mn-lt"/>
                          <a:ea typeface="+mn-ea"/>
                          <a:cs typeface="+mn-cs"/>
                          <a:sym typeface="Arial"/>
                        </a:rPr>
                        <a:t> </a:t>
                      </a:r>
                      <a:r>
                        <a:rPr lang="en-GB" sz="1000" kern="1200" dirty="0" smtClean="0">
                          <a:solidFill>
                            <a:schemeClr val="dk1"/>
                          </a:solidFill>
                          <a:latin typeface="+mn-lt"/>
                          <a:ea typeface="+mn-ea"/>
                          <a:cs typeface="+mn-cs"/>
                          <a:sym typeface="Arial"/>
                        </a:rPr>
                        <a:t>that would last for a long time. </a:t>
                      </a:r>
                      <a:endParaRPr lang="en-GB" sz="10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
                          <a:schemeClr val="dk1"/>
                        </a:buClr>
                        <a:buSzPts val="1800"/>
                        <a:buFont typeface="Arial"/>
                        <a:buNone/>
                        <a:tabLst/>
                        <a:defRPr/>
                      </a:pPr>
                      <a:r>
                        <a:rPr lang="en-GB" sz="1000" kern="1200" dirty="0" smtClean="0">
                          <a:solidFill>
                            <a:schemeClr val="dk1"/>
                          </a:solidFill>
                          <a:latin typeface="+mn-lt"/>
                          <a:ea typeface="+mn-ea"/>
                          <a:cs typeface="+mn-cs"/>
                          <a:sym typeface="Arial"/>
                        </a:rPr>
                        <a:t>Some children in the slums might not have been able to afford shoes. </a:t>
                      </a:r>
                      <a:endParaRPr lang="en-GB" sz="1000" kern="1200" dirty="0" smtClean="0">
                        <a:solidFill>
                          <a:schemeClr val="dk1"/>
                        </a:solidFill>
                        <a:latin typeface="+mn-lt"/>
                        <a:ea typeface="+mn-ea"/>
                        <a:cs typeface="+mn-cs"/>
                      </a:endParaRPr>
                    </a:p>
                  </a:txBody>
                  <a:tcPr/>
                </a:tc>
                <a:extLst>
                  <a:ext uri="{0D108BD9-81ED-4DB2-BD59-A6C34878D82A}">
                    <a16:rowId xmlns:a16="http://schemas.microsoft.com/office/drawing/2014/main" val="2495315956"/>
                  </a:ext>
                </a:extLst>
              </a:tr>
              <a:tr h="592175">
                <a:tc>
                  <a:txBody>
                    <a:bodyPr/>
                    <a:lstStyle/>
                    <a:p>
                      <a:r>
                        <a:rPr lang="en-GB" sz="1000" dirty="0" smtClean="0"/>
                        <a:t>Toys</a:t>
                      </a:r>
                      <a:endParaRPr lang="en-GB" sz="1000" dirty="0"/>
                    </a:p>
                  </a:txBody>
                  <a:tcPr/>
                </a:tc>
                <a:tc>
                  <a:txBody>
                    <a:bodyPr/>
                    <a:lstStyle/>
                    <a:p>
                      <a:pPr marL="0" marR="0" lvl="0" indent="0" algn="l" defTabSz="1007943" rtl="0" eaLnBrk="1" latinLnBrk="0" hangingPunct="1">
                        <a:spcBef>
                          <a:spcPts val="0"/>
                        </a:spcBef>
                        <a:spcAft>
                          <a:spcPts val="0"/>
                        </a:spcAft>
                        <a:buClr>
                          <a:schemeClr val="dk1"/>
                        </a:buClr>
                        <a:buSzPts val="1800"/>
                        <a:buFont typeface="Arial"/>
                        <a:buNone/>
                      </a:pPr>
                      <a:r>
                        <a:rPr lang="en-GB" sz="1000" kern="1200" dirty="0" smtClean="0">
                          <a:solidFill>
                            <a:schemeClr val="dk1"/>
                          </a:solidFill>
                          <a:latin typeface="+mn-lt"/>
                          <a:ea typeface="+mn-ea"/>
                          <a:cs typeface="+mn-cs"/>
                          <a:sym typeface="Arial"/>
                        </a:rPr>
                        <a:t>Children from wealthy families would have toys such as rocking horses, dolls’ houses or train sets.</a:t>
                      </a:r>
                      <a:endParaRPr lang="en-GB" sz="100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
                          <a:schemeClr val="dk1"/>
                        </a:buClr>
                        <a:buSzPts val="1800"/>
                        <a:buFont typeface="Arial"/>
                        <a:buNone/>
                        <a:tabLst/>
                        <a:defRPr/>
                      </a:pPr>
                      <a:r>
                        <a:rPr lang="en-GB" sz="1000" kern="1200" dirty="0" smtClean="0">
                          <a:solidFill>
                            <a:schemeClr val="dk1"/>
                          </a:solidFill>
                          <a:latin typeface="+mn-lt"/>
                          <a:ea typeface="+mn-ea"/>
                          <a:cs typeface="+mn-cs"/>
                          <a:sym typeface="Arial"/>
                        </a:rPr>
                        <a:t>Children from poorer families would often make their own toys, such as peg dolls. </a:t>
                      </a:r>
                      <a:endParaRPr lang="en-GB" sz="1000" kern="1200" dirty="0" smtClean="0">
                        <a:solidFill>
                          <a:schemeClr val="dk1"/>
                        </a:solidFill>
                        <a:latin typeface="+mn-lt"/>
                        <a:ea typeface="+mn-ea"/>
                        <a:cs typeface="+mn-cs"/>
                      </a:endParaRPr>
                    </a:p>
                  </a:txBody>
                  <a:tcPr/>
                </a:tc>
                <a:extLst>
                  <a:ext uri="{0D108BD9-81ED-4DB2-BD59-A6C34878D82A}">
                    <a16:rowId xmlns:a16="http://schemas.microsoft.com/office/drawing/2014/main" val="1244923331"/>
                  </a:ext>
                </a:extLst>
              </a:tr>
            </a:tbl>
          </a:graphicData>
        </a:graphic>
      </p:graphicFrame>
      <p:graphicFrame>
        <p:nvGraphicFramePr>
          <p:cNvPr id="44" name="Table 43"/>
          <p:cNvGraphicFramePr>
            <a:graphicFrameLocks noGrp="1"/>
          </p:cNvGraphicFramePr>
          <p:nvPr>
            <p:extLst>
              <p:ext uri="{D42A27DB-BD31-4B8C-83A1-F6EECF244321}">
                <p14:modId xmlns:p14="http://schemas.microsoft.com/office/powerpoint/2010/main" val="4031096249"/>
              </p:ext>
            </p:extLst>
          </p:nvPr>
        </p:nvGraphicFramePr>
        <p:xfrm>
          <a:off x="5821680" y="625059"/>
          <a:ext cx="4870133" cy="2164080"/>
        </p:xfrm>
        <a:graphic>
          <a:graphicData uri="http://schemas.openxmlformats.org/drawingml/2006/table">
            <a:tbl>
              <a:tblPr firstRow="1" bandRow="1">
                <a:tableStyleId>{93296810-A885-4BE3-A3E7-6D5BEEA58F35}</a:tableStyleId>
              </a:tblPr>
              <a:tblGrid>
                <a:gridCol w="4870133">
                  <a:extLst>
                    <a:ext uri="{9D8B030D-6E8A-4147-A177-3AD203B41FA5}">
                      <a16:colId xmlns:a16="http://schemas.microsoft.com/office/drawing/2014/main" val="3311960266"/>
                    </a:ext>
                  </a:extLst>
                </a:gridCol>
              </a:tblGrid>
              <a:tr h="231079">
                <a:tc>
                  <a:txBody>
                    <a:bodyPr/>
                    <a:lstStyle/>
                    <a:p>
                      <a:r>
                        <a:rPr lang="en-GB" sz="1000" dirty="0" smtClean="0"/>
                        <a:t>Life in the</a:t>
                      </a:r>
                      <a:r>
                        <a:rPr lang="en-GB" sz="1000" baseline="0" dirty="0" smtClean="0"/>
                        <a:t> workhouses</a:t>
                      </a:r>
                      <a:endParaRPr lang="en-GB" sz="1000" dirty="0"/>
                    </a:p>
                  </a:txBody>
                  <a:tcPr/>
                </a:tc>
                <a:extLst>
                  <a:ext uri="{0D108BD9-81ED-4DB2-BD59-A6C34878D82A}">
                    <a16:rowId xmlns:a16="http://schemas.microsoft.com/office/drawing/2014/main" val="4271592591"/>
                  </a:ext>
                </a:extLst>
              </a:tr>
              <a:tr h="1768667">
                <a:tc>
                  <a:txBody>
                    <a:bodyPr/>
                    <a:lstStyle/>
                    <a:p>
                      <a:r>
                        <a:rPr lang="en-GB" sz="1000" dirty="0" smtClean="0"/>
                        <a:t>Huge buildings built for very poor people to live and work. </a:t>
                      </a:r>
                    </a:p>
                    <a:p>
                      <a:r>
                        <a:rPr lang="en-GB" sz="1000" dirty="0" smtClean="0"/>
                        <a:t>Whole families would move in together but men, women and </a:t>
                      </a:r>
                    </a:p>
                    <a:p>
                      <a:r>
                        <a:rPr lang="en-GB" sz="1000" dirty="0" smtClean="0"/>
                        <a:t>children were all kept separate. </a:t>
                      </a:r>
                    </a:p>
                    <a:p>
                      <a:r>
                        <a:rPr lang="en-GB" sz="1000" dirty="0" smtClean="0"/>
                        <a:t>Jobs for men included working the field, breaking stones and </a:t>
                      </a:r>
                    </a:p>
                    <a:p>
                      <a:r>
                        <a:rPr lang="en-GB" sz="1000" dirty="0" smtClean="0"/>
                        <a:t>chopping wood. </a:t>
                      </a:r>
                    </a:p>
                    <a:p>
                      <a:r>
                        <a:rPr lang="en-GB" sz="1000" dirty="0" smtClean="0"/>
                        <a:t>Jobs for women included laundry, sewing and scrubbing the floors. </a:t>
                      </a:r>
                    </a:p>
                    <a:p>
                      <a:r>
                        <a:rPr lang="en-GB" sz="1000" dirty="0" smtClean="0"/>
                        <a:t>Food was very basic including bread, porridge (gruel), watered down </a:t>
                      </a:r>
                    </a:p>
                    <a:p>
                      <a:r>
                        <a:rPr lang="en-GB" sz="1000" dirty="0" smtClean="0"/>
                        <a:t>milk and occasionally meat and potatoes. </a:t>
                      </a:r>
                    </a:p>
                    <a:p>
                      <a:r>
                        <a:rPr lang="en-GB" sz="1000" dirty="0" smtClean="0"/>
                        <a:t>Children had to have 3 hours of reading, writing, arithmetic and Christian religion lessons. </a:t>
                      </a:r>
                    </a:p>
                    <a:p>
                      <a:r>
                        <a:rPr lang="en-GB" sz="1000" dirty="0" smtClean="0"/>
                        <a:t>Girls’ education was learning to sew, knit and how to be a servant. In 1930, workhouses were closed for good. </a:t>
                      </a:r>
                    </a:p>
                    <a:p>
                      <a:r>
                        <a:rPr lang="en-GB" sz="1000" dirty="0" smtClean="0"/>
                        <a:t>Some of the buildings were used as part of the National Health Service.</a:t>
                      </a:r>
                      <a:endParaRPr lang="en-GB" sz="1000" dirty="0"/>
                    </a:p>
                  </a:txBody>
                  <a:tcPr/>
                </a:tc>
                <a:extLst>
                  <a:ext uri="{0D108BD9-81ED-4DB2-BD59-A6C34878D82A}">
                    <a16:rowId xmlns:a16="http://schemas.microsoft.com/office/drawing/2014/main" val="464900562"/>
                  </a:ext>
                </a:extLst>
              </a:tr>
            </a:tbl>
          </a:graphicData>
        </a:graphic>
      </p:graphicFrame>
      <p:graphicFrame>
        <p:nvGraphicFramePr>
          <p:cNvPr id="45" name="Table 44"/>
          <p:cNvGraphicFramePr>
            <a:graphicFrameLocks noGrp="1"/>
          </p:cNvGraphicFramePr>
          <p:nvPr>
            <p:extLst>
              <p:ext uri="{D42A27DB-BD31-4B8C-83A1-F6EECF244321}">
                <p14:modId xmlns:p14="http://schemas.microsoft.com/office/powerpoint/2010/main" val="1234220146"/>
              </p:ext>
            </p:extLst>
          </p:nvPr>
        </p:nvGraphicFramePr>
        <p:xfrm>
          <a:off x="40640" y="4696888"/>
          <a:ext cx="5740400" cy="2845125"/>
        </p:xfrm>
        <a:graphic>
          <a:graphicData uri="http://schemas.openxmlformats.org/drawingml/2006/table">
            <a:tbl>
              <a:tblPr firstRow="1" bandRow="1">
                <a:tableStyleId>{93296810-A885-4BE3-A3E7-6D5BEEA58F35}</a:tableStyleId>
              </a:tblPr>
              <a:tblGrid>
                <a:gridCol w="847440">
                  <a:extLst>
                    <a:ext uri="{9D8B030D-6E8A-4147-A177-3AD203B41FA5}">
                      <a16:colId xmlns:a16="http://schemas.microsoft.com/office/drawing/2014/main" val="3311960266"/>
                    </a:ext>
                  </a:extLst>
                </a:gridCol>
                <a:gridCol w="4892960">
                  <a:extLst>
                    <a:ext uri="{9D8B030D-6E8A-4147-A177-3AD203B41FA5}">
                      <a16:colId xmlns:a16="http://schemas.microsoft.com/office/drawing/2014/main" val="2202867010"/>
                    </a:ext>
                  </a:extLst>
                </a:gridCol>
              </a:tblGrid>
              <a:tr h="284512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1" kern="1200" dirty="0" smtClean="0">
                          <a:solidFill>
                            <a:schemeClr val="lt1"/>
                          </a:solidFill>
                          <a:latin typeface="+mn-lt"/>
                          <a:ea typeface="+mn-ea"/>
                          <a:cs typeface="+mn-cs"/>
                        </a:rPr>
                        <a:t>Key Inventions</a:t>
                      </a:r>
                    </a:p>
                    <a:p>
                      <a:endParaRPr lang="en-GB" sz="1200" dirty="0"/>
                    </a:p>
                  </a:txBody>
                  <a:tcPr>
                    <a:solidFill>
                      <a:srgbClr val="71AD47"/>
                    </a:solidFill>
                  </a:tcPr>
                </a:tc>
                <a:tc>
                  <a:txBody>
                    <a:bodyPr/>
                    <a:lstStyle/>
                    <a:p>
                      <a:endParaRPr lang="en-GB" sz="1200" dirty="0"/>
                    </a:p>
                  </a:txBody>
                  <a:tcPr>
                    <a:solidFill>
                      <a:srgbClr val="EBF2EA"/>
                    </a:solidFill>
                  </a:tcPr>
                </a:tc>
                <a:extLst>
                  <a:ext uri="{0D108BD9-81ED-4DB2-BD59-A6C34878D82A}">
                    <a16:rowId xmlns:a16="http://schemas.microsoft.com/office/drawing/2014/main" val="464900562"/>
                  </a:ext>
                </a:extLst>
              </a:tr>
            </a:tbl>
          </a:graphicData>
        </a:graphic>
      </p:graphicFrame>
      <p:graphicFrame>
        <p:nvGraphicFramePr>
          <p:cNvPr id="46" name="Table 45"/>
          <p:cNvGraphicFramePr>
            <a:graphicFrameLocks noGrp="1"/>
          </p:cNvGraphicFramePr>
          <p:nvPr>
            <p:extLst>
              <p:ext uri="{D42A27DB-BD31-4B8C-83A1-F6EECF244321}">
                <p14:modId xmlns:p14="http://schemas.microsoft.com/office/powerpoint/2010/main" val="1072052508"/>
              </p:ext>
            </p:extLst>
          </p:nvPr>
        </p:nvGraphicFramePr>
        <p:xfrm>
          <a:off x="5821680" y="5336614"/>
          <a:ext cx="4870133" cy="2192078"/>
        </p:xfrm>
        <a:graphic>
          <a:graphicData uri="http://schemas.openxmlformats.org/drawingml/2006/table">
            <a:tbl>
              <a:tblPr firstRow="1" bandRow="1">
                <a:tableStyleId>{93296810-A885-4BE3-A3E7-6D5BEEA58F35}</a:tableStyleId>
              </a:tblPr>
              <a:tblGrid>
                <a:gridCol w="4870133">
                  <a:extLst>
                    <a:ext uri="{9D8B030D-6E8A-4147-A177-3AD203B41FA5}">
                      <a16:colId xmlns:a16="http://schemas.microsoft.com/office/drawing/2014/main" val="3311960266"/>
                    </a:ext>
                  </a:extLst>
                </a:gridCol>
              </a:tblGrid>
              <a:tr h="231716">
                <a:tc>
                  <a:txBody>
                    <a:bodyPr/>
                    <a:lstStyle/>
                    <a:p>
                      <a:r>
                        <a:rPr lang="en-GB" sz="1000" dirty="0" smtClean="0"/>
                        <a:t>The Industrial revolution</a:t>
                      </a:r>
                      <a:endParaRPr lang="en-GB" sz="1000" dirty="0"/>
                    </a:p>
                  </a:txBody>
                  <a:tcPr/>
                </a:tc>
                <a:extLst>
                  <a:ext uri="{0D108BD9-81ED-4DB2-BD59-A6C34878D82A}">
                    <a16:rowId xmlns:a16="http://schemas.microsoft.com/office/drawing/2014/main" val="4271592591"/>
                  </a:ext>
                </a:extLst>
              </a:tr>
              <a:tr h="1948238">
                <a:tc>
                  <a:txBody>
                    <a:bodyPr/>
                    <a:lstStyle/>
                    <a:p>
                      <a:r>
                        <a:rPr lang="en-GB" sz="1000" dirty="0" smtClean="0"/>
                        <a:t>•A period of huge change in Britain between 1750 and 1900. </a:t>
                      </a:r>
                    </a:p>
                    <a:p>
                      <a:r>
                        <a:rPr lang="en-GB" sz="1000" dirty="0" smtClean="0"/>
                        <a:t>• Before the Industrial Revolution, Britain was a rural </a:t>
                      </a:r>
                      <a:r>
                        <a:rPr lang="en-GB" sz="1000" dirty="0" smtClean="0"/>
                        <a:t>country</a:t>
                      </a:r>
                      <a:r>
                        <a:rPr lang="en-GB" sz="1000" baseline="0" dirty="0" smtClean="0"/>
                        <a:t> where </a:t>
                      </a:r>
                      <a:r>
                        <a:rPr lang="en-GB" sz="1000" dirty="0" smtClean="0"/>
                        <a:t>most </a:t>
                      </a:r>
                      <a:r>
                        <a:rPr lang="en-GB" sz="1000" dirty="0" smtClean="0"/>
                        <a:t>people lived off the land with livestock. </a:t>
                      </a:r>
                    </a:p>
                    <a:p>
                      <a:r>
                        <a:rPr lang="en-GB" sz="1000" dirty="0" smtClean="0"/>
                        <a:t>• People began to realise that coal and steam could be used to power factories, large machines, flour and cotton mills. This reduced the time it took to make something and increased the amount that could be made and so the Industrial Revolution began. </a:t>
                      </a:r>
                    </a:p>
                    <a:p>
                      <a:r>
                        <a:rPr lang="en-GB" sz="1000" dirty="0" smtClean="0"/>
                        <a:t>• Huge factories were built and towns expanded. </a:t>
                      </a:r>
                    </a:p>
                    <a:p>
                      <a:r>
                        <a:rPr lang="en-GB" sz="1000" dirty="0" smtClean="0"/>
                        <a:t>• People would migrate to the towns attracted by reliable work and pay from the factories. </a:t>
                      </a:r>
                    </a:p>
                    <a:p>
                      <a:r>
                        <a:rPr lang="en-GB" sz="1000" dirty="0" smtClean="0"/>
                        <a:t>• Houses for workers were built closer to the factories. </a:t>
                      </a:r>
                    </a:p>
                    <a:p>
                      <a:r>
                        <a:rPr lang="en-GB" sz="1000" dirty="0" smtClean="0"/>
                        <a:t>• Better transport links helped boost trade by transporting people and goods quickly and cheaply all across the country.</a:t>
                      </a:r>
                      <a:endParaRPr lang="en-GB" sz="1000" dirty="0"/>
                    </a:p>
                  </a:txBody>
                  <a:tcPr/>
                </a:tc>
                <a:extLst>
                  <a:ext uri="{0D108BD9-81ED-4DB2-BD59-A6C34878D82A}">
                    <a16:rowId xmlns:a16="http://schemas.microsoft.com/office/drawing/2014/main" val="464900562"/>
                  </a:ext>
                </a:extLst>
              </a:tr>
            </a:tbl>
          </a:graphicData>
        </a:graphic>
      </p:graphicFrame>
      <p:pic>
        <p:nvPicPr>
          <p:cNvPr id="6" name="Picture 5"/>
          <p:cNvPicPr>
            <a:picLocks noChangeAspect="1"/>
          </p:cNvPicPr>
          <p:nvPr/>
        </p:nvPicPr>
        <p:blipFill>
          <a:blip r:embed="rId2"/>
          <a:stretch>
            <a:fillRect/>
          </a:stretch>
        </p:blipFill>
        <p:spPr>
          <a:xfrm>
            <a:off x="954479" y="4709785"/>
            <a:ext cx="4755441" cy="2806783"/>
          </a:xfrm>
          <a:prstGeom prst="rect">
            <a:avLst/>
          </a:prstGeom>
        </p:spPr>
      </p:pic>
      <p:graphicFrame>
        <p:nvGraphicFramePr>
          <p:cNvPr id="48" name="Table 47"/>
          <p:cNvGraphicFramePr>
            <a:graphicFrameLocks noGrp="1"/>
          </p:cNvGraphicFramePr>
          <p:nvPr>
            <p:extLst>
              <p:ext uri="{D42A27DB-BD31-4B8C-83A1-F6EECF244321}">
                <p14:modId xmlns:p14="http://schemas.microsoft.com/office/powerpoint/2010/main" val="2568426306"/>
              </p:ext>
            </p:extLst>
          </p:nvPr>
        </p:nvGraphicFramePr>
        <p:xfrm>
          <a:off x="5821680" y="2808166"/>
          <a:ext cx="4843303" cy="2468880"/>
        </p:xfrm>
        <a:graphic>
          <a:graphicData uri="http://schemas.openxmlformats.org/drawingml/2006/table">
            <a:tbl>
              <a:tblPr firstRow="1" bandRow="1">
                <a:tableStyleId>{93296810-A885-4BE3-A3E7-6D5BEEA58F35}</a:tableStyleId>
              </a:tblPr>
              <a:tblGrid>
                <a:gridCol w="4843303">
                  <a:extLst>
                    <a:ext uri="{9D8B030D-6E8A-4147-A177-3AD203B41FA5}">
                      <a16:colId xmlns:a16="http://schemas.microsoft.com/office/drawing/2014/main" val="3311960266"/>
                    </a:ext>
                  </a:extLst>
                </a:gridCol>
              </a:tblGrid>
              <a:tr h="233636">
                <a:tc>
                  <a:txBody>
                    <a:bodyPr/>
                    <a:lstStyle/>
                    <a:p>
                      <a:r>
                        <a:rPr lang="en-GB" sz="1000" dirty="0" smtClean="0"/>
                        <a:t>Life in schools</a:t>
                      </a:r>
                      <a:endParaRPr lang="en-GB" sz="1000" dirty="0"/>
                    </a:p>
                  </a:txBody>
                  <a:tcPr/>
                </a:tc>
                <a:extLst>
                  <a:ext uri="{0D108BD9-81ED-4DB2-BD59-A6C34878D82A}">
                    <a16:rowId xmlns:a16="http://schemas.microsoft.com/office/drawing/2014/main" val="4271592591"/>
                  </a:ext>
                </a:extLst>
              </a:tr>
              <a:tr h="2131932">
                <a:tc>
                  <a:txBody>
                    <a:bodyPr/>
                    <a:lstStyle/>
                    <a:p>
                      <a:pPr lvl="1" defTabSz="1007943">
                        <a:buClr>
                          <a:schemeClr val="dk1"/>
                        </a:buClr>
                        <a:buSzPts val="1800"/>
                      </a:pPr>
                      <a:r>
                        <a:rPr lang="en-GB" sz="1000" dirty="0" smtClean="0">
                          <a:solidFill>
                            <a:schemeClr val="dk1"/>
                          </a:solidFill>
                          <a:sym typeface="Arial"/>
                        </a:rPr>
                        <a:t>In the early Victorian period, only rich boys went to school.</a:t>
                      </a:r>
                      <a:endParaRPr lang="en-GB" sz="1000" dirty="0" smtClean="0">
                        <a:solidFill>
                          <a:schemeClr val="dk1"/>
                        </a:solidFill>
                      </a:endParaRPr>
                    </a:p>
                    <a:p>
                      <a:pPr lvl="1" defTabSz="1007943">
                        <a:buClr>
                          <a:schemeClr val="dk1"/>
                        </a:buClr>
                        <a:buSzPts val="1800"/>
                      </a:pPr>
                      <a:r>
                        <a:rPr lang="en-GB" sz="1000" dirty="0" smtClean="0">
                          <a:solidFill>
                            <a:schemeClr val="dk1"/>
                          </a:solidFill>
                          <a:sym typeface="Arial"/>
                        </a:rPr>
                        <a:t>Poorer boys would be expected to begin working to support the family from a very early age. Girls were not educated but learned to look after the home or serve richer families.</a:t>
                      </a:r>
                      <a:endParaRPr lang="en-GB" sz="1000" dirty="0" smtClean="0">
                        <a:solidFill>
                          <a:schemeClr val="dk1"/>
                        </a:solidFill>
                      </a:endParaRPr>
                    </a:p>
                    <a:p>
                      <a:pPr lvl="1" defTabSz="1007943">
                        <a:buClr>
                          <a:schemeClr val="dk1"/>
                        </a:buClr>
                        <a:buSzPts val="1800"/>
                      </a:pPr>
                      <a:r>
                        <a:rPr lang="en-GB" sz="1000" dirty="0" smtClean="0">
                          <a:solidFill>
                            <a:schemeClr val="dk1"/>
                          </a:solidFill>
                          <a:sym typeface="Arial"/>
                        </a:rPr>
                        <a:t>Both the teachers and children wrote with chalk or slate pencils onto a blackboard or slate.</a:t>
                      </a:r>
                      <a:endParaRPr lang="en-GB" sz="1000" dirty="0" smtClean="0">
                        <a:solidFill>
                          <a:schemeClr val="dk1"/>
                        </a:solidFill>
                      </a:endParaRPr>
                    </a:p>
                    <a:p>
                      <a:pPr lvl="0" defTabSz="1007943">
                        <a:buClr>
                          <a:schemeClr val="dk1"/>
                        </a:buClr>
                        <a:buSzPts val="1800"/>
                      </a:pPr>
                      <a:r>
                        <a:rPr lang="en-GB" sz="1000" dirty="0" smtClean="0">
                          <a:solidFill>
                            <a:schemeClr val="dk1"/>
                          </a:solidFill>
                          <a:sym typeface="Arial"/>
                        </a:rPr>
                        <a:t>School punishments were very harsh and could include </a:t>
                      </a:r>
                      <a:r>
                        <a:rPr lang="en-GB" sz="1000" baseline="0" dirty="0" smtClean="0">
                          <a:solidFill>
                            <a:schemeClr val="dk1"/>
                          </a:solidFill>
                          <a:sym typeface="Arial"/>
                        </a:rPr>
                        <a:t> </a:t>
                      </a:r>
                      <a:r>
                        <a:rPr lang="en-GB" sz="1000" dirty="0" smtClean="0">
                          <a:solidFill>
                            <a:schemeClr val="dk1"/>
                          </a:solidFill>
                          <a:sym typeface="Arial"/>
                        </a:rPr>
                        <a:t>being struck with a cane </a:t>
                      </a:r>
                    </a:p>
                    <a:p>
                      <a:pPr lvl="0" defTabSz="1007943">
                        <a:buClr>
                          <a:schemeClr val="dk1"/>
                        </a:buClr>
                        <a:buSzPts val="1800"/>
                      </a:pPr>
                      <a:r>
                        <a:rPr lang="en-GB" sz="1000" dirty="0" smtClean="0">
                          <a:solidFill>
                            <a:schemeClr val="dk1"/>
                          </a:solidFill>
                          <a:sym typeface="Arial"/>
                        </a:rPr>
                        <a:t>or made to stand wearing a ‘dunce’ hat. </a:t>
                      </a:r>
                      <a:r>
                        <a:rPr lang="en-GB" sz="1000" baseline="0" dirty="0" smtClean="0">
                          <a:solidFill>
                            <a:schemeClr val="dk1"/>
                          </a:solidFill>
                          <a:sym typeface="Arial"/>
                        </a:rPr>
                        <a:t> </a:t>
                      </a:r>
                    </a:p>
                    <a:p>
                      <a:pPr lvl="0" defTabSz="1007943">
                        <a:buClr>
                          <a:schemeClr val="dk1"/>
                        </a:buClr>
                        <a:buSzPts val="1800"/>
                      </a:pPr>
                      <a:r>
                        <a:rPr lang="en-GB" sz="1000" dirty="0" smtClean="0">
                          <a:solidFill>
                            <a:schemeClr val="dk1"/>
                          </a:solidFill>
                          <a:sym typeface="Arial"/>
                        </a:rPr>
                        <a:t>Learning was done by chanting or copying out facts many times until they had been remembered.</a:t>
                      </a:r>
                      <a:endParaRPr lang="en-GB" sz="1000" dirty="0" smtClean="0">
                        <a:solidFill>
                          <a:schemeClr val="dk1"/>
                        </a:solidFill>
                      </a:endParaRPr>
                    </a:p>
                    <a:p>
                      <a:pPr lvl="0" defTabSz="1007943">
                        <a:buClr>
                          <a:schemeClr val="dk1"/>
                        </a:buClr>
                        <a:buSzPts val="1800"/>
                      </a:pPr>
                      <a:r>
                        <a:rPr lang="en-GB" sz="1000" dirty="0" smtClean="0">
                          <a:solidFill>
                            <a:schemeClr val="dk1"/>
                          </a:solidFill>
                          <a:sym typeface="Arial"/>
                        </a:rPr>
                        <a:t>The most important lessons were the three </a:t>
                      </a:r>
                      <a:r>
                        <a:rPr lang="en-GB" sz="1000" dirty="0" err="1" smtClean="0">
                          <a:solidFill>
                            <a:schemeClr val="dk1"/>
                          </a:solidFill>
                          <a:sym typeface="Arial"/>
                        </a:rPr>
                        <a:t>Rs</a:t>
                      </a:r>
                      <a:r>
                        <a:rPr lang="en-GB" sz="1000" dirty="0" smtClean="0">
                          <a:solidFill>
                            <a:schemeClr val="dk1"/>
                          </a:solidFill>
                          <a:sym typeface="Arial"/>
                        </a:rPr>
                        <a:t>: reading, writing and arithmetic. Lessons such as music, art or PE were not taught like they are today. </a:t>
                      </a:r>
                    </a:p>
                    <a:p>
                      <a:pPr lvl="0" defTabSz="1007943">
                        <a:buClr>
                          <a:schemeClr val="dk1"/>
                        </a:buClr>
                        <a:buSzPts val="1800"/>
                      </a:pPr>
                      <a:r>
                        <a:rPr lang="en-GB" sz="1000" dirty="0" smtClean="0">
                          <a:solidFill>
                            <a:schemeClr val="dk1"/>
                          </a:solidFill>
                          <a:sym typeface="Arial"/>
                        </a:rPr>
                        <a:t>Drill was physical exercise performed in the classroom or outside and involved activities such as marching.</a:t>
                      </a:r>
                      <a:endParaRPr lang="en-GB" sz="1000" dirty="0">
                        <a:solidFill>
                          <a:schemeClr val="dk1"/>
                        </a:solidFill>
                      </a:endParaRPr>
                    </a:p>
                  </a:txBody>
                  <a:tcPr/>
                </a:tc>
                <a:extLst>
                  <a:ext uri="{0D108BD9-81ED-4DB2-BD59-A6C34878D82A}">
                    <a16:rowId xmlns:a16="http://schemas.microsoft.com/office/drawing/2014/main" val="464900562"/>
                  </a:ext>
                </a:extLst>
              </a:tr>
            </a:tbl>
          </a:graphicData>
        </a:graphic>
      </p:graphicFrame>
      <p:pic>
        <p:nvPicPr>
          <p:cNvPr id="52" name="Google Shape;116;p10"/>
          <p:cNvPicPr preferRelativeResize="0"/>
          <p:nvPr/>
        </p:nvPicPr>
        <p:blipFill rotWithShape="1">
          <a:blip r:embed="rId3">
            <a:alphaModFix/>
          </a:blip>
          <a:srcRect/>
          <a:stretch/>
        </p:blipFill>
        <p:spPr>
          <a:xfrm>
            <a:off x="4492625" y="866814"/>
            <a:ext cx="1308735" cy="734113"/>
          </a:xfrm>
          <a:prstGeom prst="rect">
            <a:avLst/>
          </a:prstGeom>
          <a:noFill/>
          <a:ln>
            <a:noFill/>
          </a:ln>
        </p:spPr>
      </p:pic>
      <p:pic>
        <p:nvPicPr>
          <p:cNvPr id="53" name="Google Shape;57;p4"/>
          <p:cNvPicPr preferRelativeResize="0"/>
          <p:nvPr/>
        </p:nvPicPr>
        <p:blipFill rotWithShape="1">
          <a:blip r:embed="rId4">
            <a:alphaModFix/>
          </a:blip>
          <a:srcRect/>
          <a:stretch/>
        </p:blipFill>
        <p:spPr>
          <a:xfrm>
            <a:off x="1945005" y="873139"/>
            <a:ext cx="1143000" cy="727788"/>
          </a:xfrm>
          <a:prstGeom prst="rect">
            <a:avLst/>
          </a:prstGeom>
          <a:noFill/>
          <a:ln>
            <a:noFill/>
          </a:ln>
        </p:spPr>
      </p:pic>
      <p:pic>
        <p:nvPicPr>
          <p:cNvPr id="54" name="Google Shape;161;p14"/>
          <p:cNvPicPr preferRelativeResize="0"/>
          <p:nvPr/>
        </p:nvPicPr>
        <p:blipFill rotWithShape="1">
          <a:blip r:embed="rId5">
            <a:alphaModFix/>
          </a:blip>
          <a:srcRect/>
          <a:stretch/>
        </p:blipFill>
        <p:spPr>
          <a:xfrm>
            <a:off x="40640" y="4231652"/>
            <a:ext cx="619760" cy="486022"/>
          </a:xfrm>
          <a:prstGeom prst="rect">
            <a:avLst/>
          </a:prstGeom>
          <a:noFill/>
          <a:ln>
            <a:noFill/>
          </a:ln>
        </p:spPr>
      </p:pic>
      <p:pic>
        <p:nvPicPr>
          <p:cNvPr id="20" name="Picture 19">
            <a:extLst>
              <a:ext uri="{FF2B5EF4-FFF2-40B4-BE49-F238E27FC236}">
                <a16:creationId xmlns:a16="http://schemas.microsoft.com/office/drawing/2014/main" id="{DB855478-94E8-B24A-5C7C-E678E34A369D}"/>
              </a:ext>
            </a:extLst>
          </p:cNvPr>
          <p:cNvPicPr/>
          <p:nvPr/>
        </p:nvPicPr>
        <p:blipFill>
          <a:blip r:embed="rId6" cstate="print">
            <a:extLst>
              <a:ext uri="{BEBA8EAE-BF5A-486C-A8C5-ECC9F3942E4B}">
                <a14:imgProps xmlns:a14="http://schemas.microsoft.com/office/drawing/2010/main">
                  <a14:imgLayer r:embed="rId7">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78" name="Picture 77">
            <a:extLst>
              <a:ext uri="{FF2B5EF4-FFF2-40B4-BE49-F238E27FC236}">
                <a16:creationId xmlns:a16="http://schemas.microsoft.com/office/drawing/2014/main" id="{F3CC723D-013F-C0C8-61D0-83E7BC543A47}"/>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9539822" y="905196"/>
            <a:ext cx="1125161" cy="1228801"/>
          </a:xfrm>
          <a:prstGeom prst="rect">
            <a:avLst/>
          </a:prstGeom>
        </p:spPr>
      </p:pic>
      <p:pic>
        <p:nvPicPr>
          <p:cNvPr id="79" name="Picture 78"/>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16049" y="3130226"/>
            <a:ext cx="331252" cy="912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Picture 79"/>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80877" y="3070548"/>
            <a:ext cx="411353" cy="972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Picture 84"/>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263382" y="3556577"/>
            <a:ext cx="401601" cy="107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52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4476</TotalTime>
  <Words>1245</Words>
  <Application>Microsoft Office PowerPoint</Application>
  <PresentationFormat>Custom</PresentationFormat>
  <Paragraphs>112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104</cp:revision>
  <cp:lastPrinted>2024-10-07T12:11:15Z</cp:lastPrinted>
  <dcterms:created xsi:type="dcterms:W3CDTF">2023-11-14T15:55:26Z</dcterms:created>
  <dcterms:modified xsi:type="dcterms:W3CDTF">2024-10-07T12:12:00Z</dcterms:modified>
</cp:coreProperties>
</file>