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
  </p:notesMasterIdLst>
  <p:sldIdLst>
    <p:sldId id="260" r:id="rId2"/>
    <p:sldId id="261" r:id="rId3"/>
  </p:sldIdLst>
  <p:sldSz cx="10691813" cy="7559675"/>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BF2EA"/>
    <a:srgbClr val="D6E3D0"/>
    <a:srgbClr val="71AD4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652" autoAdjust="0"/>
    <p:restoredTop sz="95165" autoAdjust="0"/>
  </p:normalViewPr>
  <p:slideViewPr>
    <p:cSldViewPr snapToGrid="0">
      <p:cViewPr>
        <p:scale>
          <a:sx n="100" d="100"/>
          <a:sy n="100" d="100"/>
        </p:scale>
        <p:origin x="734"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51175F2-E731-4109-8121-1332611CFAEE}" type="datetimeFigureOut">
              <a:rPr lang="en-GB" smtClean="0"/>
              <a:t>06/02/2025</a:t>
            </a:fld>
            <a:endParaRPr lang="en-GB"/>
          </a:p>
        </p:txBody>
      </p:sp>
      <p:sp>
        <p:nvSpPr>
          <p:cNvPr id="4" name="Slide Image Placeholder 3"/>
          <p:cNvSpPr>
            <a:spLocks noGrp="1" noRot="1" noChangeAspect="1"/>
          </p:cNvSpPr>
          <p:nvPr>
            <p:ph type="sldImg" idx="2"/>
          </p:nvPr>
        </p:nvSpPr>
        <p:spPr>
          <a:xfrm>
            <a:off x="1246188" y="1143000"/>
            <a:ext cx="436562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4E1ADDA-4D86-439A-ADC7-C7927B28A5CF}" type="slidenum">
              <a:rPr lang="en-GB" smtClean="0"/>
              <a:t>‹#›</a:t>
            </a:fld>
            <a:endParaRPr lang="en-GB"/>
          </a:p>
        </p:txBody>
      </p:sp>
    </p:spTree>
    <p:extLst>
      <p:ext uri="{BB962C8B-B14F-4D97-AF65-F5344CB8AC3E}">
        <p14:creationId xmlns:p14="http://schemas.microsoft.com/office/powerpoint/2010/main" val="19933293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4E1ADDA-4D86-439A-ADC7-C7927B28A5CF}" type="slidenum">
              <a:rPr lang="en-GB" smtClean="0"/>
              <a:t>2</a:t>
            </a:fld>
            <a:endParaRPr lang="en-GB"/>
          </a:p>
        </p:txBody>
      </p:sp>
    </p:spTree>
    <p:extLst>
      <p:ext uri="{BB962C8B-B14F-4D97-AF65-F5344CB8AC3E}">
        <p14:creationId xmlns:p14="http://schemas.microsoft.com/office/powerpoint/2010/main" val="2176850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886" y="1237197"/>
            <a:ext cx="9088041" cy="2631887"/>
          </a:xfrm>
        </p:spPr>
        <p:txBody>
          <a:bodyPr anchor="b"/>
          <a:lstStyle>
            <a:lvl1pPr algn="ctr">
              <a:defRPr sz="6614"/>
            </a:lvl1pPr>
          </a:lstStyle>
          <a:p>
            <a:r>
              <a:rPr lang="en-US"/>
              <a:t>Click to edit Master title style</a:t>
            </a:r>
            <a:endParaRPr lang="en-US" dirty="0"/>
          </a:p>
        </p:txBody>
      </p:sp>
      <p:sp>
        <p:nvSpPr>
          <p:cNvPr id="3" name="Subtitle 2"/>
          <p:cNvSpPr>
            <a:spLocks noGrp="1"/>
          </p:cNvSpPr>
          <p:nvPr>
            <p:ph type="subTitle" idx="1"/>
          </p:nvPr>
        </p:nvSpPr>
        <p:spPr>
          <a:xfrm>
            <a:off x="1336477" y="3970580"/>
            <a:ext cx="8018860" cy="1825171"/>
          </a:xfrm>
        </p:spPr>
        <p:txBody>
          <a:bodyPr/>
          <a:lstStyle>
            <a:lvl1pPr marL="0" indent="0" algn="ctr">
              <a:buNone/>
              <a:defRPr sz="2646"/>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06/02/2025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854937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06/02/2025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9320882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9494" y="1884671"/>
            <a:ext cx="9221689" cy="3144614"/>
          </a:xfrm>
        </p:spPr>
        <p:txBody>
          <a:bodyPr anchor="b"/>
          <a:lstStyle>
            <a:lvl1pPr>
              <a:defRPr sz="6614"/>
            </a:lvl1pPr>
          </a:lstStyle>
          <a:p>
            <a:r>
              <a:rPr lang="en-US"/>
              <a:t>Click to edit Master title style</a:t>
            </a:r>
            <a:endParaRPr lang="en-US" dirty="0"/>
          </a:p>
        </p:txBody>
      </p:sp>
      <p:sp>
        <p:nvSpPr>
          <p:cNvPr id="3" name="Text Placeholder 2"/>
          <p:cNvSpPr>
            <a:spLocks noGrp="1"/>
          </p:cNvSpPr>
          <p:nvPr>
            <p:ph type="body" idx="1"/>
          </p:nvPr>
        </p:nvSpPr>
        <p:spPr>
          <a:xfrm>
            <a:off x="729494" y="5059035"/>
            <a:ext cx="9221689" cy="1653678"/>
          </a:xfrm>
        </p:spPr>
        <p:txBody>
          <a:bodyPr/>
          <a:lstStyle>
            <a:lvl1pPr marL="0" indent="0">
              <a:buNone/>
              <a:defRPr sz="2646">
                <a:solidFill>
                  <a:schemeClr val="tx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27EDFDB-0701-4A33-9029-D098F58747C5}" type="datetimeFigureOut">
              <a:rPr lang="en-GB" smtClean="0"/>
              <a:t>06/02/2025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42421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35062"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412730"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27EDFDB-0701-4A33-9029-D098F58747C5}" type="datetimeFigureOut">
              <a:rPr lang="en-GB" smtClean="0"/>
              <a:t>06/02/2025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219111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4"/>
            <a:ext cx="9221689" cy="14611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736456" y="1853171"/>
            <a:ext cx="4523137"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4" name="Content Placeholder 3"/>
          <p:cNvSpPr>
            <a:spLocks noGrp="1"/>
          </p:cNvSpPr>
          <p:nvPr>
            <p:ph sz="half" idx="2"/>
          </p:nvPr>
        </p:nvSpPr>
        <p:spPr>
          <a:xfrm>
            <a:off x="736456" y="2761381"/>
            <a:ext cx="4523137"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412731"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6" name="Content Placeholder 5"/>
          <p:cNvSpPr>
            <a:spLocks noGrp="1"/>
          </p:cNvSpPr>
          <p:nvPr>
            <p:ph sz="quarter" idx="4"/>
          </p:nvPr>
        </p:nvSpPr>
        <p:spPr>
          <a:xfrm>
            <a:off x="5412731" y="2761381"/>
            <a:ext cx="4545413"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27EDFDB-0701-4A33-9029-D098F58747C5}" type="datetimeFigureOut">
              <a:rPr lang="en-GB" smtClean="0"/>
              <a:t>06/02/2025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614213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27EDFDB-0701-4A33-9029-D098F58747C5}" type="datetimeFigureOut">
              <a:rPr lang="en-GB" smtClean="0"/>
              <a:t>06/02/2025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581688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7EDFDB-0701-4A33-9029-D098F58747C5}" type="datetimeFigureOut">
              <a:rPr lang="en-GB" smtClean="0"/>
              <a:t>06/02/2025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643369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Content Placeholder 2"/>
          <p:cNvSpPr>
            <a:spLocks noGrp="1"/>
          </p:cNvSpPr>
          <p:nvPr>
            <p:ph idx="1"/>
          </p:nvPr>
        </p:nvSpPr>
        <p:spPr>
          <a:xfrm>
            <a:off x="4545413" y="1088455"/>
            <a:ext cx="5412730" cy="5372269"/>
          </a:xfrm>
        </p:spPr>
        <p:txBody>
          <a:bodyPr/>
          <a:lstStyle>
            <a:lvl1pPr>
              <a:defRPr sz="3527"/>
            </a:lvl1pPr>
            <a:lvl2pPr>
              <a:defRPr sz="3086"/>
            </a:lvl2pPr>
            <a:lvl3pPr>
              <a:defRPr sz="2646"/>
            </a:lvl3pPr>
            <a:lvl4pPr>
              <a:defRPr sz="2205"/>
            </a:lvl4pPr>
            <a:lvl5pPr>
              <a:defRPr sz="2205"/>
            </a:lvl5pPr>
            <a:lvl6pPr>
              <a:defRPr sz="2205"/>
            </a:lvl6pPr>
            <a:lvl7pPr>
              <a:defRPr sz="2205"/>
            </a:lvl7pPr>
            <a:lvl8pPr>
              <a:defRPr sz="2205"/>
            </a:lvl8pPr>
            <a:lvl9pPr>
              <a:defRPr sz="2205"/>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06/02/2025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5524989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Picture Placeholder 2"/>
          <p:cNvSpPr>
            <a:spLocks noGrp="1" noChangeAspect="1"/>
          </p:cNvSpPr>
          <p:nvPr>
            <p:ph type="pic" idx="1"/>
          </p:nvPr>
        </p:nvSpPr>
        <p:spPr>
          <a:xfrm>
            <a:off x="4545413" y="1088455"/>
            <a:ext cx="5412730" cy="5372269"/>
          </a:xfrm>
        </p:spPr>
        <p:txBody>
          <a:bodyPr anchor="t"/>
          <a:lstStyle>
            <a:lvl1pPr marL="0" indent="0">
              <a:buNone/>
              <a:defRPr sz="3527"/>
            </a:lvl1pPr>
            <a:lvl2pPr marL="503972" indent="0">
              <a:buNone/>
              <a:defRPr sz="3086"/>
            </a:lvl2pPr>
            <a:lvl3pPr marL="1007943" indent="0">
              <a:buNone/>
              <a:defRPr sz="2646"/>
            </a:lvl3pPr>
            <a:lvl4pPr marL="1511915" indent="0">
              <a:buNone/>
              <a:defRPr sz="2205"/>
            </a:lvl4pPr>
            <a:lvl5pPr marL="2015886" indent="0">
              <a:buNone/>
              <a:defRPr sz="2205"/>
            </a:lvl5pPr>
            <a:lvl6pPr marL="2519858" indent="0">
              <a:buNone/>
              <a:defRPr sz="2205"/>
            </a:lvl6pPr>
            <a:lvl7pPr marL="3023829" indent="0">
              <a:buNone/>
              <a:defRPr sz="2205"/>
            </a:lvl7pPr>
            <a:lvl8pPr marL="3527801" indent="0">
              <a:buNone/>
              <a:defRPr sz="2205"/>
            </a:lvl8pPr>
            <a:lvl9pPr marL="4031772" indent="0">
              <a:buNone/>
              <a:defRPr sz="2205"/>
            </a:lvl9pPr>
          </a:lstStyle>
          <a:p>
            <a:r>
              <a:rPr lang="en-US"/>
              <a:t>Click icon to add picture</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06/02/2025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03890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06/02/2025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5454030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51329" y="402483"/>
            <a:ext cx="2305422" cy="640647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35063" y="402483"/>
            <a:ext cx="6782619" cy="64064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06/02/2025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010498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5062" y="402484"/>
            <a:ext cx="9221689" cy="14611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35062" y="2012414"/>
            <a:ext cx="9221689" cy="479654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35062" y="7006700"/>
            <a:ext cx="2405658" cy="402483"/>
          </a:xfrm>
          <a:prstGeom prst="rect">
            <a:avLst/>
          </a:prstGeom>
        </p:spPr>
        <p:txBody>
          <a:bodyPr vert="horz" lIns="91440" tIns="45720" rIns="91440" bIns="45720" rtlCol="0" anchor="ctr"/>
          <a:lstStyle>
            <a:lvl1pPr algn="l">
              <a:defRPr sz="1323">
                <a:solidFill>
                  <a:schemeClr val="tx1">
                    <a:tint val="75000"/>
                  </a:schemeClr>
                </a:solidFill>
              </a:defRPr>
            </a:lvl1pPr>
          </a:lstStyle>
          <a:p>
            <a:fld id="{927EDFDB-0701-4A33-9029-D098F58747C5}" type="datetimeFigureOut">
              <a:rPr lang="en-GB" smtClean="0"/>
              <a:t>06/02/2025</a:t>
            </a:fld>
            <a:endParaRPr lang="en-GB"/>
          </a:p>
        </p:txBody>
      </p:sp>
      <p:sp>
        <p:nvSpPr>
          <p:cNvPr id="5" name="Footer Placeholder 4"/>
          <p:cNvSpPr>
            <a:spLocks noGrp="1"/>
          </p:cNvSpPr>
          <p:nvPr>
            <p:ph type="ftr" sz="quarter" idx="3"/>
          </p:nvPr>
        </p:nvSpPr>
        <p:spPr>
          <a:xfrm>
            <a:off x="3541663" y="7006700"/>
            <a:ext cx="3608487" cy="402483"/>
          </a:xfrm>
          <a:prstGeom prst="rect">
            <a:avLst/>
          </a:prstGeom>
        </p:spPr>
        <p:txBody>
          <a:bodyPr vert="horz" lIns="91440" tIns="45720" rIns="91440" bIns="45720" rtlCol="0" anchor="ctr"/>
          <a:lstStyle>
            <a:lvl1pPr algn="ctr">
              <a:defRPr sz="1323">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551093" y="7006700"/>
            <a:ext cx="2405658" cy="402483"/>
          </a:xfrm>
          <a:prstGeom prst="rect">
            <a:avLst/>
          </a:prstGeom>
        </p:spPr>
        <p:txBody>
          <a:bodyPr vert="horz" lIns="91440" tIns="45720" rIns="91440" bIns="45720" rtlCol="0" anchor="ctr"/>
          <a:lstStyle>
            <a:lvl1pPr algn="r">
              <a:defRPr sz="1323">
                <a:solidFill>
                  <a:schemeClr val="tx1">
                    <a:tint val="75000"/>
                  </a:schemeClr>
                </a:solidFill>
              </a:defRPr>
            </a:lvl1pPr>
          </a:lstStyle>
          <a:p>
            <a:fld id="{E1DD2D32-775F-40A9-AEC5-4F2762A3335C}" type="slidenum">
              <a:rPr lang="en-GB" smtClean="0"/>
              <a:t>‹#›</a:t>
            </a:fld>
            <a:endParaRPr lang="en-GB"/>
          </a:p>
        </p:txBody>
      </p:sp>
    </p:spTree>
    <p:extLst>
      <p:ext uri="{BB962C8B-B14F-4D97-AF65-F5344CB8AC3E}">
        <p14:creationId xmlns:p14="http://schemas.microsoft.com/office/powerpoint/2010/main" val="30796518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7" Type="http://schemas.openxmlformats.org/officeDocument/2006/relationships/image" Target="../media/image5.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6.jpeg"/><Relationship Id="rId7"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7.png"/><Relationship Id="rId5" Type="http://schemas.microsoft.com/office/2007/relationships/hdphoto" Target="../media/hdphoto1.wdp"/><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117F9-99A7-7EA5-FD47-08F0D69DD002}"/>
            </a:ext>
          </a:extLst>
        </p:cNvPr>
        <p:cNvGrpSpPr/>
        <p:nvPr/>
      </p:nvGrpSpPr>
      <p:grpSpPr>
        <a:xfrm>
          <a:off x="0" y="0"/>
          <a:ext cx="0" cy="0"/>
          <a:chOff x="0" y="0"/>
          <a:chExt cx="0" cy="0"/>
        </a:xfrm>
      </p:grpSpPr>
      <p:graphicFrame>
        <p:nvGraphicFramePr>
          <p:cNvPr id="17" name="Table 16">
            <a:extLst>
              <a:ext uri="{FF2B5EF4-FFF2-40B4-BE49-F238E27FC236}">
                <a16:creationId xmlns:a16="http://schemas.microsoft.com/office/drawing/2014/main" id="{8184707E-5B95-45D0-BF96-395E11559E30}"/>
              </a:ext>
            </a:extLst>
          </p:cNvPr>
          <p:cNvGraphicFramePr>
            <a:graphicFrameLocks noGrp="1"/>
          </p:cNvGraphicFramePr>
          <p:nvPr>
            <p:extLst>
              <p:ext uri="{D42A27DB-BD31-4B8C-83A1-F6EECF244321}">
                <p14:modId xmlns:p14="http://schemas.microsoft.com/office/powerpoint/2010/main" val="196804378"/>
              </p:ext>
            </p:extLst>
          </p:nvPr>
        </p:nvGraphicFramePr>
        <p:xfrm>
          <a:off x="4270390" y="625936"/>
          <a:ext cx="6349984" cy="2682240"/>
        </p:xfrm>
        <a:graphic>
          <a:graphicData uri="http://schemas.openxmlformats.org/drawingml/2006/table">
            <a:tbl>
              <a:tblPr firstRow="1" bandRow="1">
                <a:tableStyleId>{93296810-A885-4BE3-A3E7-6D5BEEA58F35}</a:tableStyleId>
              </a:tblPr>
              <a:tblGrid>
                <a:gridCol w="925665">
                  <a:extLst>
                    <a:ext uri="{9D8B030D-6E8A-4147-A177-3AD203B41FA5}">
                      <a16:colId xmlns:a16="http://schemas.microsoft.com/office/drawing/2014/main" val="1630223619"/>
                    </a:ext>
                  </a:extLst>
                </a:gridCol>
                <a:gridCol w="5424319">
                  <a:extLst>
                    <a:ext uri="{9D8B030D-6E8A-4147-A177-3AD203B41FA5}">
                      <a16:colId xmlns:a16="http://schemas.microsoft.com/office/drawing/2014/main" val="2889531015"/>
                    </a:ext>
                  </a:extLst>
                </a:gridCol>
              </a:tblGrid>
              <a:tr h="270429">
                <a:tc gridSpan="2">
                  <a:txBody>
                    <a:bodyPr/>
                    <a:lstStyle/>
                    <a:p>
                      <a:r>
                        <a:rPr lang="en-GB" sz="1200" dirty="0"/>
                        <a:t>Key Vocabulary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3292632100"/>
                  </a:ext>
                </a:extLst>
              </a:tr>
              <a:tr h="390619">
                <a:tc>
                  <a:txBody>
                    <a:bodyPr/>
                    <a:lstStyle/>
                    <a:p>
                      <a:r>
                        <a:rPr lang="en-GB" sz="1000" kern="1200" dirty="0" err="1">
                          <a:solidFill>
                            <a:schemeClr val="dk1"/>
                          </a:solidFill>
                          <a:latin typeface="+mn-lt"/>
                          <a:ea typeface="+mn-ea"/>
                          <a:cs typeface="+mn-cs"/>
                        </a:rPr>
                        <a:t>Boudicaa</a:t>
                      </a:r>
                      <a:endParaRPr lang="en-GB" sz="10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000" i="1" kern="1200" dirty="0">
                          <a:solidFill>
                            <a:schemeClr val="dk1"/>
                          </a:solidFill>
                          <a:latin typeface="+mn-lt"/>
                          <a:ea typeface="+mn-ea"/>
                          <a:cs typeface="+mn-cs"/>
                        </a:rPr>
                        <a:t>noun</a:t>
                      </a:r>
                      <a:r>
                        <a:rPr lang="en-GB" sz="1000" kern="1200" dirty="0">
                          <a:solidFill>
                            <a:schemeClr val="dk1"/>
                          </a:solidFill>
                          <a:latin typeface="+mn-lt"/>
                          <a:ea typeface="+mn-ea"/>
                          <a:cs typeface="+mn-cs"/>
                        </a:rPr>
                        <a:t>. a queen of the ancient British Iceni tribe, who led a failed uprising against the conquering forces of the Roman Empire in AD 60-61.</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416931564"/>
                  </a:ext>
                </a:extLst>
              </a:tr>
              <a:tr h="240381">
                <a:tc>
                  <a:txBody>
                    <a:bodyPr/>
                    <a:lstStyle/>
                    <a:p>
                      <a:pPr marL="0" algn="l" defTabSz="1007943" rtl="0" eaLnBrk="1" latinLnBrk="0" hangingPunct="1"/>
                      <a:r>
                        <a:rPr lang="en-GB" sz="1000" kern="1200" dirty="0">
                          <a:solidFill>
                            <a:schemeClr val="dk1"/>
                          </a:solidFill>
                          <a:latin typeface="+mn-lt"/>
                          <a:ea typeface="+mn-ea"/>
                          <a:cs typeface="+mn-cs"/>
                        </a:rPr>
                        <a:t>Celts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000" i="1" kern="1200" dirty="0">
                          <a:solidFill>
                            <a:schemeClr val="dk1"/>
                          </a:solidFill>
                          <a:latin typeface="+mn-lt"/>
                          <a:ea typeface="+mn-ea"/>
                          <a:cs typeface="+mn-cs"/>
                        </a:rPr>
                        <a:t>noun</a:t>
                      </a:r>
                      <a:r>
                        <a:rPr lang="en-GB" sz="1000" kern="1200" dirty="0">
                          <a:solidFill>
                            <a:schemeClr val="dk1"/>
                          </a:solidFill>
                          <a:latin typeface="+mn-lt"/>
                          <a:ea typeface="+mn-ea"/>
                          <a:cs typeface="+mn-cs"/>
                        </a:rPr>
                        <a:t>. people living in Britain in tribes, including the Iceni, </a:t>
                      </a:r>
                      <a:r>
                        <a:rPr lang="en-GB" sz="1000" kern="1200" dirty="0" err="1">
                          <a:solidFill>
                            <a:schemeClr val="dk1"/>
                          </a:solidFill>
                          <a:latin typeface="+mn-lt"/>
                          <a:ea typeface="+mn-ea"/>
                          <a:cs typeface="+mn-cs"/>
                        </a:rPr>
                        <a:t>Brigantes</a:t>
                      </a:r>
                      <a:r>
                        <a:rPr lang="en-GB" sz="1000" kern="1200" dirty="0">
                          <a:solidFill>
                            <a:schemeClr val="dk1"/>
                          </a:solidFill>
                          <a:latin typeface="+mn-lt"/>
                          <a:ea typeface="+mn-ea"/>
                          <a:cs typeface="+mn-cs"/>
                        </a:rPr>
                        <a:t> and </a:t>
                      </a:r>
                      <a:r>
                        <a:rPr lang="en-GB" sz="1000" kern="1200" dirty="0" err="1">
                          <a:solidFill>
                            <a:schemeClr val="dk1"/>
                          </a:solidFill>
                          <a:latin typeface="+mn-lt"/>
                          <a:ea typeface="+mn-ea"/>
                          <a:cs typeface="+mn-cs"/>
                        </a:rPr>
                        <a:t>Catuvellauni</a:t>
                      </a:r>
                      <a:r>
                        <a:rPr lang="en-GB" sz="1000" kern="1200" dirty="0">
                          <a:solidFill>
                            <a:schemeClr val="dk1"/>
                          </a:solidFill>
                          <a:latin typeface="+mn-lt"/>
                          <a:ea typeface="+mn-ea"/>
                          <a:cs typeface="+mn-cs"/>
                        </a:rPr>
                        <a:t>.</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287290725"/>
                  </a:ext>
                </a:extLst>
              </a:tr>
              <a:tr h="0">
                <a:tc>
                  <a:txBody>
                    <a:bodyPr/>
                    <a:lstStyle/>
                    <a:p>
                      <a:r>
                        <a:rPr lang="en-GB" sz="1000" kern="1200" dirty="0">
                          <a:solidFill>
                            <a:schemeClr val="dk1"/>
                          </a:solidFill>
                          <a:latin typeface="+mn-lt"/>
                          <a:ea typeface="+mn-ea"/>
                          <a:cs typeface="+mn-cs"/>
                        </a:rPr>
                        <a:t>chariot</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000" i="1" kern="1200" dirty="0">
                          <a:solidFill>
                            <a:schemeClr val="dk1"/>
                          </a:solidFill>
                          <a:latin typeface="+mn-lt"/>
                          <a:ea typeface="+mn-ea"/>
                          <a:cs typeface="+mn-cs"/>
                        </a:rPr>
                        <a:t>noun</a:t>
                      </a:r>
                      <a:r>
                        <a:rPr lang="en-GB" sz="1000" kern="1200" dirty="0">
                          <a:solidFill>
                            <a:schemeClr val="dk1"/>
                          </a:solidFill>
                          <a:latin typeface="+mn-lt"/>
                          <a:ea typeface="+mn-ea"/>
                          <a:cs typeface="+mn-cs"/>
                        </a:rPr>
                        <a:t>. a two-wheeled vehicle drawn by horses, used in ancient racing and warfare.</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026343761"/>
                  </a:ext>
                </a:extLst>
              </a:tr>
              <a:tr h="240381">
                <a:tc>
                  <a:txBody>
                    <a:bodyPr/>
                    <a:lstStyle/>
                    <a:p>
                      <a:r>
                        <a:rPr lang="en-GB" sz="1000" kern="1200" dirty="0">
                          <a:solidFill>
                            <a:schemeClr val="dk1"/>
                          </a:solidFill>
                          <a:latin typeface="+mn-lt"/>
                          <a:ea typeface="+mn-ea"/>
                          <a:cs typeface="+mn-cs"/>
                        </a:rPr>
                        <a:t>emperor</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000" i="1" kern="1200" dirty="0">
                          <a:solidFill>
                            <a:schemeClr val="dk1"/>
                          </a:solidFill>
                          <a:latin typeface="+mn-lt"/>
                          <a:ea typeface="+mn-ea"/>
                          <a:cs typeface="+mn-cs"/>
                        </a:rPr>
                        <a:t>noun</a:t>
                      </a:r>
                      <a:r>
                        <a:rPr lang="en-GB" sz="1000" kern="1200" dirty="0">
                          <a:solidFill>
                            <a:schemeClr val="dk1"/>
                          </a:solidFill>
                          <a:latin typeface="+mn-lt"/>
                          <a:ea typeface="+mn-ea"/>
                          <a:cs typeface="+mn-cs"/>
                        </a:rPr>
                        <a:t>. the ruler of an empire. </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982437740"/>
                  </a:ext>
                </a:extLst>
              </a:tr>
              <a:tr h="240381">
                <a:tc>
                  <a:txBody>
                    <a:bodyPr/>
                    <a:lstStyle/>
                    <a:p>
                      <a:r>
                        <a:rPr lang="en-GB" sz="1000" kern="1200" dirty="0">
                          <a:solidFill>
                            <a:schemeClr val="dk1"/>
                          </a:solidFill>
                          <a:latin typeface="+mn-lt"/>
                          <a:ea typeface="+mn-ea"/>
                          <a:cs typeface="+mn-cs"/>
                        </a:rPr>
                        <a:t>empire</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000" i="1" kern="1200" dirty="0">
                          <a:solidFill>
                            <a:schemeClr val="dk1"/>
                          </a:solidFill>
                          <a:latin typeface="+mn-lt"/>
                          <a:ea typeface="+mn-ea"/>
                          <a:cs typeface="+mn-cs"/>
                        </a:rPr>
                        <a:t>noun.</a:t>
                      </a:r>
                      <a:r>
                        <a:rPr lang="en-GB" sz="1000" i="1" kern="1200" baseline="0" dirty="0">
                          <a:solidFill>
                            <a:schemeClr val="dk1"/>
                          </a:solidFill>
                          <a:latin typeface="+mn-lt"/>
                          <a:ea typeface="+mn-ea"/>
                          <a:cs typeface="+mn-cs"/>
                        </a:rPr>
                        <a:t> </a:t>
                      </a:r>
                      <a:r>
                        <a:rPr lang="en-GB" sz="1000" i="0" kern="1200" baseline="0" dirty="0">
                          <a:solidFill>
                            <a:schemeClr val="dk1"/>
                          </a:solidFill>
                          <a:latin typeface="+mn-lt"/>
                          <a:ea typeface="+mn-ea"/>
                          <a:cs typeface="+mn-cs"/>
                        </a:rPr>
                        <a:t>a</a:t>
                      </a:r>
                      <a:r>
                        <a:rPr lang="en-GB" sz="1000" kern="1200" dirty="0">
                          <a:solidFill>
                            <a:schemeClr val="dk1"/>
                          </a:solidFill>
                          <a:latin typeface="+mn-lt"/>
                          <a:ea typeface="+mn-ea"/>
                          <a:cs typeface="+mn-cs"/>
                        </a:rPr>
                        <a:t> group of countries controlled by one ruler (emperor or empress) or government. </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16915439"/>
                  </a:ext>
                </a:extLst>
              </a:tr>
              <a:tr h="240381">
                <a:tc>
                  <a:txBody>
                    <a:bodyPr/>
                    <a:lstStyle/>
                    <a:p>
                      <a:r>
                        <a:rPr lang="en-GB" sz="1000" kern="1200" dirty="0">
                          <a:solidFill>
                            <a:schemeClr val="dk1"/>
                          </a:solidFill>
                          <a:latin typeface="+mn-lt"/>
                          <a:ea typeface="+mn-ea"/>
                          <a:cs typeface="+mn-cs"/>
                        </a:rPr>
                        <a:t>raids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000" i="1" kern="1200" dirty="0">
                          <a:solidFill>
                            <a:schemeClr val="dk1"/>
                          </a:solidFill>
                          <a:latin typeface="+mn-lt"/>
                          <a:ea typeface="+mn-ea"/>
                          <a:cs typeface="+mn-cs"/>
                        </a:rPr>
                        <a:t>noun</a:t>
                      </a:r>
                      <a:r>
                        <a:rPr lang="en-GB" sz="1000" kern="1200" dirty="0">
                          <a:solidFill>
                            <a:schemeClr val="dk1"/>
                          </a:solidFill>
                          <a:latin typeface="+mn-lt"/>
                          <a:ea typeface="+mn-ea"/>
                          <a:cs typeface="+mn-cs"/>
                        </a:rPr>
                        <a:t>. a rapid surprise attack on an enemy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725145996"/>
                  </a:ext>
                </a:extLst>
              </a:tr>
              <a:tr h="390619">
                <a:tc>
                  <a:txBody>
                    <a:bodyPr/>
                    <a:lstStyle/>
                    <a:p>
                      <a:r>
                        <a:rPr lang="en-GB" sz="1000" kern="1200" dirty="0">
                          <a:solidFill>
                            <a:schemeClr val="dk1"/>
                          </a:solidFill>
                          <a:latin typeface="+mn-lt"/>
                          <a:ea typeface="+mn-ea"/>
                          <a:cs typeface="+mn-cs"/>
                        </a:rPr>
                        <a:t>religion</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000" i="1" kern="1200" dirty="0">
                          <a:solidFill>
                            <a:schemeClr val="dk1"/>
                          </a:solidFill>
                          <a:latin typeface="+mn-lt"/>
                          <a:ea typeface="+mn-ea"/>
                          <a:cs typeface="+mn-cs"/>
                        </a:rPr>
                        <a:t>noun</a:t>
                      </a:r>
                      <a:r>
                        <a:rPr lang="en-GB" sz="1000" kern="1200" dirty="0">
                          <a:solidFill>
                            <a:schemeClr val="dk1"/>
                          </a:solidFill>
                          <a:latin typeface="+mn-lt"/>
                          <a:ea typeface="+mn-ea"/>
                          <a:cs typeface="+mn-cs"/>
                        </a:rPr>
                        <a:t>. the belief in and/or worship of a superhuman controlling power, especially a personal God or gods.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036240738"/>
                  </a:ext>
                </a:extLst>
              </a:tr>
              <a:tr h="390619">
                <a:tc>
                  <a:txBody>
                    <a:bodyPr/>
                    <a:lstStyle/>
                    <a:p>
                      <a:r>
                        <a:rPr lang="en-GB" sz="1000" kern="1200" dirty="0">
                          <a:solidFill>
                            <a:schemeClr val="dk1"/>
                          </a:solidFill>
                          <a:latin typeface="+mn-lt"/>
                          <a:ea typeface="+mn-ea"/>
                          <a:cs typeface="+mn-cs"/>
                        </a:rPr>
                        <a:t>Settlement</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000" kern="1200" dirty="0">
                          <a:solidFill>
                            <a:schemeClr val="dk1"/>
                          </a:solidFill>
                          <a:latin typeface="+mn-lt"/>
                          <a:ea typeface="+mn-ea"/>
                          <a:cs typeface="+mn-cs"/>
                        </a:rPr>
                        <a:t>noun. a place, typically one which has previously been uninhabited, where people establish a community.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881612636"/>
                  </a:ext>
                </a:extLst>
              </a:tr>
            </a:tbl>
          </a:graphicData>
        </a:graphic>
      </p:graphicFrame>
      <p:graphicFrame>
        <p:nvGraphicFramePr>
          <p:cNvPr id="19" name="Table 18">
            <a:extLst>
              <a:ext uri="{FF2B5EF4-FFF2-40B4-BE49-F238E27FC236}">
                <a16:creationId xmlns:a16="http://schemas.microsoft.com/office/drawing/2014/main" id="{BF3C4A02-4363-176B-66FA-ED2A2109274A}"/>
              </a:ext>
            </a:extLst>
          </p:cNvPr>
          <p:cNvGraphicFramePr>
            <a:graphicFrameLocks noGrp="1"/>
          </p:cNvGraphicFramePr>
          <p:nvPr>
            <p:extLst>
              <p:ext uri="{D42A27DB-BD31-4B8C-83A1-F6EECF244321}">
                <p14:modId xmlns:p14="http://schemas.microsoft.com/office/powerpoint/2010/main" val="1218506974"/>
              </p:ext>
            </p:extLst>
          </p:nvPr>
        </p:nvGraphicFramePr>
        <p:xfrm>
          <a:off x="0" y="211911"/>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a:solidFill>
                            <a:srgbClr val="000000"/>
                          </a:solidFill>
                          <a:latin typeface="Aptos" panose="020B0004020202020204" pitchFamily="34" charset="0"/>
                          <a:ea typeface="Calibri" panose="020F0502020204030204" pitchFamily="34" charset="0"/>
                          <a:cs typeface="Times New Roman" panose="02020603050405020304" pitchFamily="18" charset="0"/>
                        </a:rPr>
                        <a:t>History – Year 4 – The</a:t>
                      </a:r>
                      <a:r>
                        <a:rPr lang="en-GB" sz="1800" b="0" baseline="0" dirty="0">
                          <a:solidFill>
                            <a:srgbClr val="000000"/>
                          </a:solidFill>
                          <a:latin typeface="Aptos" panose="020B0004020202020204" pitchFamily="34" charset="0"/>
                          <a:ea typeface="Calibri" panose="020F0502020204030204" pitchFamily="34" charset="0"/>
                          <a:cs typeface="Times New Roman" panose="02020603050405020304" pitchFamily="18" charset="0"/>
                        </a:rPr>
                        <a:t> Romans</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pic>
        <p:nvPicPr>
          <p:cNvPr id="20" name="Picture 19">
            <a:extLst>
              <a:ext uri="{FF2B5EF4-FFF2-40B4-BE49-F238E27FC236}">
                <a16:creationId xmlns:a16="http://schemas.microsoft.com/office/drawing/2014/main" id="{DB855478-94E8-B24A-5C7C-E678E34A369D}"/>
              </a:ext>
            </a:extLst>
          </p:cNvPr>
          <p:cNvPicPr/>
          <p:nvPr/>
        </p:nvPicPr>
        <p:blipFill>
          <a:blip r:embed="rId2" cstate="print">
            <a:extLst>
              <a:ext uri="{BEBA8EAE-BF5A-486C-A8C5-ECC9F3942E4B}">
                <a14:imgProps xmlns:a14="http://schemas.microsoft.com/office/drawing/2010/main">
                  <a14:imgLayer r:embed="rId3">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25050" y="59308"/>
            <a:ext cx="628650" cy="604678"/>
          </a:xfrm>
          <a:prstGeom prst="rect">
            <a:avLst/>
          </a:prstGeom>
        </p:spPr>
      </p:pic>
      <p:graphicFrame>
        <p:nvGraphicFramePr>
          <p:cNvPr id="12" name="Table 11">
            <a:extLst>
              <a:ext uri="{FF2B5EF4-FFF2-40B4-BE49-F238E27FC236}">
                <a16:creationId xmlns:a16="http://schemas.microsoft.com/office/drawing/2014/main" id="{723D94DC-4C29-451E-7C9D-384BCC825E85}"/>
              </a:ext>
            </a:extLst>
          </p:cNvPr>
          <p:cNvGraphicFramePr>
            <a:graphicFrameLocks noGrp="1"/>
          </p:cNvGraphicFramePr>
          <p:nvPr>
            <p:extLst>
              <p:ext uri="{D42A27DB-BD31-4B8C-83A1-F6EECF244321}">
                <p14:modId xmlns:p14="http://schemas.microsoft.com/office/powerpoint/2010/main" val="2022649414"/>
              </p:ext>
            </p:extLst>
          </p:nvPr>
        </p:nvGraphicFramePr>
        <p:xfrm>
          <a:off x="-1" y="606210"/>
          <a:ext cx="4241261" cy="2484120"/>
        </p:xfrm>
        <a:graphic>
          <a:graphicData uri="http://schemas.openxmlformats.org/drawingml/2006/table">
            <a:tbl>
              <a:tblPr firstRow="1" bandRow="1">
                <a:tableStyleId>{93296810-A885-4BE3-A3E7-6D5BEEA58F35}</a:tableStyleId>
              </a:tblPr>
              <a:tblGrid>
                <a:gridCol w="4241261">
                  <a:extLst>
                    <a:ext uri="{9D8B030D-6E8A-4147-A177-3AD203B41FA5}">
                      <a16:colId xmlns:a16="http://schemas.microsoft.com/office/drawing/2014/main" val="489748474"/>
                    </a:ext>
                  </a:extLst>
                </a:gridCol>
              </a:tblGrid>
              <a:tr h="228084">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a:t>Timeline:</a:t>
                      </a:r>
                    </a:p>
                  </a:txBody>
                  <a:tcPr/>
                </a:tc>
                <a:extLst>
                  <a:ext uri="{0D108BD9-81ED-4DB2-BD59-A6C34878D82A}">
                    <a16:rowId xmlns:a16="http://schemas.microsoft.com/office/drawing/2014/main" val="1676012475"/>
                  </a:ext>
                </a:extLst>
              </a:tr>
              <a:tr h="1140421">
                <a:tc>
                  <a:txBody>
                    <a:bodyPr/>
                    <a:lstStyle/>
                    <a:p>
                      <a:pPr marL="4031772" marR="0" lvl="8"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dirty="0"/>
                    </a:p>
                    <a:p>
                      <a:pPr marL="4031772" marR="0" lvl="8"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dirty="0"/>
                    </a:p>
                    <a:p>
                      <a:pPr marL="4031772" marR="0" lvl="8"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dirty="0"/>
                    </a:p>
                    <a:p>
                      <a:pPr marL="4031772" marR="0" lvl="8"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dirty="0"/>
                    </a:p>
                    <a:p>
                      <a:pPr marL="4031772" marR="0" lvl="8"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dirty="0"/>
                    </a:p>
                    <a:p>
                      <a:pPr marL="4031772" marR="0" lvl="8"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dirty="0"/>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dirty="0"/>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100" b="0" dirty="0"/>
                        <a:t>AD stands for Anno Domini, which is Latin for in the year of the Lord. </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100" b="0" dirty="0"/>
                        <a:t>BC stands for Before Christ, and it’s a way of counting years before the estimated birth of Jesus Christ. </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100" dirty="0"/>
                        <a:t>AD starts with year 1 and counts forwards whilst BC starts with the year before Christ’s birth, 1 BC, and counts backwards.</a:t>
                      </a:r>
                    </a:p>
                  </a:txBody>
                  <a:tcPr/>
                </a:tc>
                <a:extLst>
                  <a:ext uri="{0D108BD9-81ED-4DB2-BD59-A6C34878D82A}">
                    <a16:rowId xmlns:a16="http://schemas.microsoft.com/office/drawing/2014/main" val="160365821"/>
                  </a:ext>
                </a:extLst>
              </a:tr>
            </a:tbl>
          </a:graphicData>
        </a:graphic>
      </p:graphicFrame>
      <p:pic>
        <p:nvPicPr>
          <p:cNvPr id="5" name="Picture 4"/>
          <p:cNvPicPr>
            <a:picLocks noChangeAspect="1"/>
          </p:cNvPicPr>
          <p:nvPr/>
        </p:nvPicPr>
        <p:blipFill>
          <a:blip r:embed="rId4"/>
          <a:stretch>
            <a:fillRect/>
          </a:stretch>
        </p:blipFill>
        <p:spPr>
          <a:xfrm>
            <a:off x="77879" y="901789"/>
            <a:ext cx="4085499" cy="1214493"/>
          </a:xfrm>
          <a:prstGeom prst="rect">
            <a:avLst/>
          </a:prstGeom>
        </p:spPr>
      </p:pic>
      <p:graphicFrame>
        <p:nvGraphicFramePr>
          <p:cNvPr id="22" name="Table 21">
            <a:extLst>
              <a:ext uri="{FF2B5EF4-FFF2-40B4-BE49-F238E27FC236}">
                <a16:creationId xmlns:a16="http://schemas.microsoft.com/office/drawing/2014/main" id="{723D94DC-4C29-451E-7C9D-384BCC825E85}"/>
              </a:ext>
            </a:extLst>
          </p:cNvPr>
          <p:cNvGraphicFramePr>
            <a:graphicFrameLocks noGrp="1"/>
          </p:cNvGraphicFramePr>
          <p:nvPr>
            <p:extLst>
              <p:ext uri="{D42A27DB-BD31-4B8C-83A1-F6EECF244321}">
                <p14:modId xmlns:p14="http://schemas.microsoft.com/office/powerpoint/2010/main" val="329113619"/>
              </p:ext>
            </p:extLst>
          </p:nvPr>
        </p:nvGraphicFramePr>
        <p:xfrm>
          <a:off x="0" y="3114439"/>
          <a:ext cx="4241260" cy="4395263"/>
        </p:xfrm>
        <a:graphic>
          <a:graphicData uri="http://schemas.openxmlformats.org/drawingml/2006/table">
            <a:tbl>
              <a:tblPr firstRow="1" bandRow="1">
                <a:tableStyleId>{93296810-A885-4BE3-A3E7-6D5BEEA58F35}</a:tableStyleId>
              </a:tblPr>
              <a:tblGrid>
                <a:gridCol w="4241260">
                  <a:extLst>
                    <a:ext uri="{9D8B030D-6E8A-4147-A177-3AD203B41FA5}">
                      <a16:colId xmlns:a16="http://schemas.microsoft.com/office/drawing/2014/main" val="489748474"/>
                    </a:ext>
                  </a:extLst>
                </a:gridCol>
              </a:tblGrid>
              <a:tr h="250232">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100" dirty="0"/>
                        <a:t>Invasion and conquest of </a:t>
                      </a:r>
                      <a:r>
                        <a:rPr lang="en-GB" sz="1100" dirty="0" err="1"/>
                        <a:t>Britian</a:t>
                      </a:r>
                      <a:r>
                        <a:rPr lang="en-GB" sz="1100" dirty="0"/>
                        <a:t>:</a:t>
                      </a:r>
                    </a:p>
                  </a:txBody>
                  <a:tcPr/>
                </a:tc>
                <a:extLst>
                  <a:ext uri="{0D108BD9-81ED-4DB2-BD59-A6C34878D82A}">
                    <a16:rowId xmlns:a16="http://schemas.microsoft.com/office/drawing/2014/main" val="1676012475"/>
                  </a:ext>
                </a:extLst>
              </a:tr>
              <a:tr h="4136183">
                <a:tc>
                  <a:txBody>
                    <a:bodyPr/>
                    <a:lstStyle/>
                    <a:p>
                      <a:pPr marL="2015886" marR="0" lvl="4"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100" dirty="0"/>
                        <a:t>The first Romans lived in Italy nearly 3000 years ago. They founded the city of Rome in 753 BC and, over the centuries, conquered many lands to create a huge empire.</a:t>
                      </a:r>
                    </a:p>
                    <a:p>
                      <a:pPr marL="2015886" marR="0" lvl="4"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100" b="0" dirty="0"/>
                        <a:t>As</a:t>
                      </a:r>
                      <a:r>
                        <a:rPr lang="en-GB" sz="1100" b="0" baseline="0" dirty="0"/>
                        <a:t> the empire expanded, t</a:t>
                      </a:r>
                      <a:r>
                        <a:rPr lang="en-GB" sz="1100" b="0" dirty="0"/>
                        <a:t>here were</a:t>
                      </a:r>
                      <a:r>
                        <a:rPr lang="en-GB" sz="1100" b="0" baseline="0" dirty="0"/>
                        <a:t> several attempts to invade and conquer Britain.</a:t>
                      </a:r>
                      <a:endParaRPr lang="en-GB" sz="1100" b="0" dirty="0"/>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a:t>The Roman General, Julius Caesar, made two attempts to conquer Britain. He wanted to add the rich land to the Roman Empire and punish the Celts for helping his enemies. His legions weren’t able to overcome the Celts in 55 BC or 54 BC, but some leaders did pay tributes (a tax) so the Romans would leave. This meant the Celts could continue to live as they were.</a:t>
                      </a: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a:t>In AD 43, Emperor Claudius launched a third attack on Britain. He sent a powerful and well-organised army of around 40,000 men (that landed in southern England) to conquer the Celtic tribes. This time, much of Britain (or Britannia as the Romans called it) did become another province of Rome. </a:t>
                      </a: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err="1"/>
                        <a:t>Londinium</a:t>
                      </a:r>
                      <a:r>
                        <a:rPr lang="en-GB" sz="1100" dirty="0"/>
                        <a:t> (London) was founded and became an important centre for international trade. Later, it became the largest Roman city in Britannia.</a:t>
                      </a:r>
                      <a:endParaRPr lang="en-GB" sz="1100" b="0" dirty="0"/>
                    </a:p>
                  </a:txBody>
                  <a:tcPr/>
                </a:tc>
                <a:extLst>
                  <a:ext uri="{0D108BD9-81ED-4DB2-BD59-A6C34878D82A}">
                    <a16:rowId xmlns:a16="http://schemas.microsoft.com/office/drawing/2014/main" val="160365821"/>
                  </a:ext>
                </a:extLst>
              </a:tr>
            </a:tbl>
          </a:graphicData>
        </a:graphic>
      </p:graphicFrame>
      <p:pic>
        <p:nvPicPr>
          <p:cNvPr id="18" name="Picture 17" descr="Roman Empire (27 BC – 476 AD) - History of Rome"/>
          <p:cNvPicPr/>
          <p:nvPr/>
        </p:nvPicPr>
        <p:blipFill>
          <a:blip r:embed="rId5">
            <a:extLst>
              <a:ext uri="{28A0092B-C50C-407E-A947-70E740481C1C}">
                <a14:useLocalDpi xmlns:a14="http://schemas.microsoft.com/office/drawing/2010/main" val="0"/>
              </a:ext>
            </a:extLst>
          </a:blip>
          <a:srcRect/>
          <a:stretch>
            <a:fillRect/>
          </a:stretch>
        </p:blipFill>
        <p:spPr bwMode="auto">
          <a:xfrm>
            <a:off x="134112" y="3406629"/>
            <a:ext cx="1915668" cy="1409212"/>
          </a:xfrm>
          <a:prstGeom prst="rect">
            <a:avLst/>
          </a:prstGeom>
          <a:noFill/>
          <a:ln>
            <a:noFill/>
          </a:ln>
        </p:spPr>
      </p:pic>
      <p:graphicFrame>
        <p:nvGraphicFramePr>
          <p:cNvPr id="23" name="Table 22">
            <a:extLst>
              <a:ext uri="{FF2B5EF4-FFF2-40B4-BE49-F238E27FC236}">
                <a16:creationId xmlns:a16="http://schemas.microsoft.com/office/drawing/2014/main" id="{723D94DC-4C29-451E-7C9D-384BCC825E85}"/>
              </a:ext>
            </a:extLst>
          </p:cNvPr>
          <p:cNvGraphicFramePr>
            <a:graphicFrameLocks noGrp="1"/>
          </p:cNvGraphicFramePr>
          <p:nvPr>
            <p:extLst>
              <p:ext uri="{D42A27DB-BD31-4B8C-83A1-F6EECF244321}">
                <p14:modId xmlns:p14="http://schemas.microsoft.com/office/powerpoint/2010/main" val="2136214538"/>
              </p:ext>
            </p:extLst>
          </p:nvPr>
        </p:nvGraphicFramePr>
        <p:xfrm>
          <a:off x="4241260" y="3351361"/>
          <a:ext cx="6379114" cy="1021080"/>
        </p:xfrm>
        <a:graphic>
          <a:graphicData uri="http://schemas.openxmlformats.org/drawingml/2006/table">
            <a:tbl>
              <a:tblPr firstRow="1" bandRow="1">
                <a:tableStyleId>{93296810-A885-4BE3-A3E7-6D5BEEA58F35}</a:tableStyleId>
              </a:tblPr>
              <a:tblGrid>
                <a:gridCol w="6379114">
                  <a:extLst>
                    <a:ext uri="{9D8B030D-6E8A-4147-A177-3AD203B41FA5}">
                      <a16:colId xmlns:a16="http://schemas.microsoft.com/office/drawing/2014/main" val="489748474"/>
                    </a:ext>
                  </a:extLst>
                </a:gridCol>
              </a:tblGrid>
              <a:tr h="228048">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altLang="en-US" sz="1100" b="1" kern="1200" dirty="0">
                          <a:solidFill>
                            <a:schemeClr val="lt1"/>
                          </a:solidFill>
                          <a:latin typeface="+mn-lt"/>
                          <a:ea typeface="+mn-ea"/>
                          <a:cs typeface="+mn-cs"/>
                        </a:rPr>
                        <a:t>Boudicca</a:t>
                      </a:r>
                    </a:p>
                  </a:txBody>
                  <a:tcPr/>
                </a:tc>
                <a:extLst>
                  <a:ext uri="{0D108BD9-81ED-4DB2-BD59-A6C34878D82A}">
                    <a16:rowId xmlns:a16="http://schemas.microsoft.com/office/drawing/2014/main" val="1676012475"/>
                  </a:ext>
                </a:extLst>
              </a:tr>
              <a:tr h="720217">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100" dirty="0"/>
                        <a:t>The Romans seized the land and wealth of the Iceni tribe after King </a:t>
                      </a:r>
                      <a:r>
                        <a:rPr lang="en-GB" sz="1100" dirty="0" err="1"/>
                        <a:t>Prasutagus</a:t>
                      </a:r>
                      <a:r>
                        <a:rPr lang="en-GB" sz="1100" dirty="0"/>
                        <a:t> died. </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100" dirty="0"/>
                        <a:t>Queen Boudicca objected and she led a rebellion against the Romans. </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100" dirty="0"/>
                        <a:t>At first, her army was very successful, but in the Battle of Watling Street, the Roman army </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100" dirty="0"/>
                        <a:t>finally defeated Boudicca and the Celts in AD 61. Many people were killed in the rebellion. </a:t>
                      </a:r>
                    </a:p>
                  </a:txBody>
                  <a:tcPr/>
                </a:tc>
                <a:extLst>
                  <a:ext uri="{0D108BD9-81ED-4DB2-BD59-A6C34878D82A}">
                    <a16:rowId xmlns:a16="http://schemas.microsoft.com/office/drawing/2014/main" val="160365821"/>
                  </a:ext>
                </a:extLst>
              </a:tr>
            </a:tbl>
          </a:graphicData>
        </a:graphic>
      </p:graphicFrame>
      <p:graphicFrame>
        <p:nvGraphicFramePr>
          <p:cNvPr id="24" name="Table 23">
            <a:extLst>
              <a:ext uri="{FF2B5EF4-FFF2-40B4-BE49-F238E27FC236}">
                <a16:creationId xmlns:a16="http://schemas.microsoft.com/office/drawing/2014/main" id="{723D94DC-4C29-451E-7C9D-384BCC825E85}"/>
              </a:ext>
            </a:extLst>
          </p:cNvPr>
          <p:cNvGraphicFramePr>
            <a:graphicFrameLocks noGrp="1"/>
          </p:cNvGraphicFramePr>
          <p:nvPr>
            <p:extLst>
              <p:ext uri="{D42A27DB-BD31-4B8C-83A1-F6EECF244321}">
                <p14:modId xmlns:p14="http://schemas.microsoft.com/office/powerpoint/2010/main" val="2670079475"/>
              </p:ext>
            </p:extLst>
          </p:nvPr>
        </p:nvGraphicFramePr>
        <p:xfrm>
          <a:off x="4241260" y="4394034"/>
          <a:ext cx="6379114" cy="1366686"/>
        </p:xfrm>
        <a:graphic>
          <a:graphicData uri="http://schemas.openxmlformats.org/drawingml/2006/table">
            <a:tbl>
              <a:tblPr firstRow="1" bandRow="1">
                <a:tableStyleId>{93296810-A885-4BE3-A3E7-6D5BEEA58F35}</a:tableStyleId>
              </a:tblPr>
              <a:tblGrid>
                <a:gridCol w="6379114">
                  <a:extLst>
                    <a:ext uri="{9D8B030D-6E8A-4147-A177-3AD203B41FA5}">
                      <a16:colId xmlns:a16="http://schemas.microsoft.com/office/drawing/2014/main" val="489748474"/>
                    </a:ext>
                  </a:extLst>
                </a:gridCol>
              </a:tblGrid>
              <a:tr h="261052">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altLang="en-US" sz="1100" b="1" kern="1200" dirty="0">
                          <a:solidFill>
                            <a:schemeClr val="lt1"/>
                          </a:solidFill>
                          <a:latin typeface="+mn-lt"/>
                          <a:ea typeface="+mn-ea"/>
                          <a:cs typeface="+mn-cs"/>
                        </a:rPr>
                        <a:t>Hadrian’s Wall</a:t>
                      </a:r>
                    </a:p>
                  </a:txBody>
                  <a:tcPr/>
                </a:tc>
                <a:extLst>
                  <a:ext uri="{0D108BD9-81ED-4DB2-BD59-A6C34878D82A}">
                    <a16:rowId xmlns:a16="http://schemas.microsoft.com/office/drawing/2014/main" val="1676012475"/>
                  </a:ext>
                </a:extLst>
              </a:tr>
              <a:tr h="1105634">
                <a:tc>
                  <a:txBody>
                    <a:bodyPr/>
                    <a:lstStyle/>
                    <a:p>
                      <a:pPr marL="1511915" marR="0" lvl="3"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100" dirty="0"/>
                        <a:t>In AD 122, Emperor Hadrian gave an order to build a wall in the north of the country. Roman legions had tried to conquer Caledonia (Scotland), but the Picts would not give up their lands and they also raided land that the Romans controlled. Hadrian’s Wall took around six years to build and it was 73 miles long. Around 15,000 troops lived at Hadrian’s Wall so they could defend this northern border of the Roman Empire.</a:t>
                      </a:r>
                      <a:endParaRPr lang="en-GB" sz="1100" b="0" dirty="0"/>
                    </a:p>
                  </a:txBody>
                  <a:tcPr/>
                </a:tc>
                <a:extLst>
                  <a:ext uri="{0D108BD9-81ED-4DB2-BD59-A6C34878D82A}">
                    <a16:rowId xmlns:a16="http://schemas.microsoft.com/office/drawing/2014/main" val="160365821"/>
                  </a:ext>
                </a:extLst>
              </a:tr>
            </a:tbl>
          </a:graphicData>
        </a:graphic>
      </p:graphicFrame>
      <p:graphicFrame>
        <p:nvGraphicFramePr>
          <p:cNvPr id="25" name="Table 24">
            <a:extLst>
              <a:ext uri="{FF2B5EF4-FFF2-40B4-BE49-F238E27FC236}">
                <a16:creationId xmlns:a16="http://schemas.microsoft.com/office/drawing/2014/main" id="{723D94DC-4C29-451E-7C9D-384BCC825E85}"/>
              </a:ext>
            </a:extLst>
          </p:cNvPr>
          <p:cNvGraphicFramePr>
            <a:graphicFrameLocks noGrp="1"/>
          </p:cNvGraphicFramePr>
          <p:nvPr>
            <p:extLst>
              <p:ext uri="{D42A27DB-BD31-4B8C-83A1-F6EECF244321}">
                <p14:modId xmlns:p14="http://schemas.microsoft.com/office/powerpoint/2010/main" val="1272483616"/>
              </p:ext>
            </p:extLst>
          </p:nvPr>
        </p:nvGraphicFramePr>
        <p:xfrm>
          <a:off x="4241260" y="5809214"/>
          <a:ext cx="6379114" cy="1691640"/>
        </p:xfrm>
        <a:graphic>
          <a:graphicData uri="http://schemas.openxmlformats.org/drawingml/2006/table">
            <a:tbl>
              <a:tblPr firstRow="1" bandRow="1">
                <a:tableStyleId>{93296810-A885-4BE3-A3E7-6D5BEEA58F35}</a:tableStyleId>
              </a:tblPr>
              <a:tblGrid>
                <a:gridCol w="6379114">
                  <a:extLst>
                    <a:ext uri="{9D8B030D-6E8A-4147-A177-3AD203B41FA5}">
                      <a16:colId xmlns:a16="http://schemas.microsoft.com/office/drawing/2014/main" val="489748474"/>
                    </a:ext>
                  </a:extLst>
                </a:gridCol>
              </a:tblGrid>
              <a:tr h="0">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altLang="en-US" sz="1100" b="1" kern="1200" dirty="0">
                          <a:solidFill>
                            <a:schemeClr val="lt1"/>
                          </a:solidFill>
                          <a:latin typeface="+mn-lt"/>
                          <a:ea typeface="+mn-ea"/>
                          <a:cs typeface="+mn-cs"/>
                        </a:rPr>
                        <a:t>Religion</a:t>
                      </a:r>
                    </a:p>
                  </a:txBody>
                  <a:tcPr/>
                </a:tc>
                <a:extLst>
                  <a:ext uri="{0D108BD9-81ED-4DB2-BD59-A6C34878D82A}">
                    <a16:rowId xmlns:a16="http://schemas.microsoft.com/office/drawing/2014/main" val="1676012475"/>
                  </a:ext>
                </a:extLst>
              </a:tr>
              <a:tr h="1045590">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100" dirty="0"/>
                        <a:t>Native Britons were pagans (who believed in lots of different gods and </a:t>
                      </a:r>
                      <a:r>
                        <a:rPr lang="en-GB" sz="1100" baseline="0" dirty="0"/>
                        <a:t>spirits). </a:t>
                      </a:r>
                      <a:r>
                        <a:rPr lang="en-GB" sz="1100" dirty="0"/>
                        <a:t>The Romans were also pagans but they didn't believe in the same gods as the pagans from Britain. Pagans in Britain were allowed to worship their own gods as long as they remained respectful to the Roman gods too. </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100" dirty="0"/>
                        <a:t>Christianity arrived in Britain during the second century.</a:t>
                      </a:r>
                      <a:r>
                        <a:rPr lang="en-GB" sz="1100" baseline="0" dirty="0"/>
                        <a:t> When it got</a:t>
                      </a:r>
                      <a:r>
                        <a:rPr lang="en-GB" sz="1100" dirty="0"/>
                        <a:t> popular, the Romans banned it as</a:t>
                      </a:r>
                      <a:r>
                        <a:rPr lang="en-GB" sz="1100" baseline="0" dirty="0"/>
                        <a:t> </a:t>
                      </a:r>
                      <a:r>
                        <a:rPr lang="en-GB" sz="1100" dirty="0"/>
                        <a:t>Christians refused to worship the Roman emperor. Anyone who was caught following Christianity could be whipped or even executed by the Romans. </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100" dirty="0"/>
                        <a:t>By the start of the 4th century, more and more people were following Christianity and by AD 391, Christianity was the official Roman religion.</a:t>
                      </a:r>
                      <a:endParaRPr lang="en-GB" sz="1100" b="0" dirty="0"/>
                    </a:p>
                  </a:txBody>
                  <a:tcPr/>
                </a:tc>
                <a:extLst>
                  <a:ext uri="{0D108BD9-81ED-4DB2-BD59-A6C34878D82A}">
                    <a16:rowId xmlns:a16="http://schemas.microsoft.com/office/drawing/2014/main" val="160365821"/>
                  </a:ext>
                </a:extLst>
              </a:tr>
            </a:tbl>
          </a:graphicData>
        </a:graphic>
      </p:graphicFrame>
      <p:pic>
        <p:nvPicPr>
          <p:cNvPr id="1026" name="Picture 2" descr="Boudicca | History, Meaning, Statue, Facts, &amp; Death | Britannica"/>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552402" y="3387101"/>
            <a:ext cx="924287" cy="98920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encrypted-tbn3.gstatic.com/licensed-image?q=tbn:ANd9GcSY4K_skSlNSsGpEwpX1P5yE66wx_HczSSfYxhy4QGBfsdh8jSrnKiTlwPxQfP29T7uw1pcXMYvV_D8H57WR16tp17suEoXuWHLG7SFPA"/>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270390" y="4706204"/>
            <a:ext cx="1540251" cy="8899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29551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117F9-99A7-7EA5-FD47-08F0D69DD002}"/>
            </a:ext>
          </a:extLst>
        </p:cNvPr>
        <p:cNvGrpSpPr/>
        <p:nvPr/>
      </p:nvGrpSpPr>
      <p:grpSpPr>
        <a:xfrm>
          <a:off x="0" y="0"/>
          <a:ext cx="0" cy="0"/>
          <a:chOff x="0" y="0"/>
          <a:chExt cx="0" cy="0"/>
        </a:xfrm>
      </p:grpSpPr>
      <p:graphicFrame>
        <p:nvGraphicFramePr>
          <p:cNvPr id="19" name="Table 18">
            <a:extLst>
              <a:ext uri="{FF2B5EF4-FFF2-40B4-BE49-F238E27FC236}">
                <a16:creationId xmlns:a16="http://schemas.microsoft.com/office/drawing/2014/main" id="{BF3C4A02-4363-176B-66FA-ED2A2109274A}"/>
              </a:ext>
            </a:extLst>
          </p:cNvPr>
          <p:cNvGraphicFramePr>
            <a:graphicFrameLocks noGrp="1"/>
          </p:cNvGraphicFramePr>
          <p:nvPr>
            <p:extLst>
              <p:ext uri="{D42A27DB-BD31-4B8C-83A1-F6EECF244321}">
                <p14:modId xmlns:p14="http://schemas.microsoft.com/office/powerpoint/2010/main" val="1218506974"/>
              </p:ext>
            </p:extLst>
          </p:nvPr>
        </p:nvGraphicFramePr>
        <p:xfrm>
          <a:off x="0" y="211911"/>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a:solidFill>
                            <a:srgbClr val="000000"/>
                          </a:solidFill>
                          <a:latin typeface="Aptos" panose="020B0004020202020204" pitchFamily="34" charset="0"/>
                          <a:ea typeface="Calibri" panose="020F0502020204030204" pitchFamily="34" charset="0"/>
                          <a:cs typeface="Times New Roman" panose="02020603050405020304" pitchFamily="18" charset="0"/>
                        </a:rPr>
                        <a:t>History – Year 4 – The</a:t>
                      </a:r>
                      <a:r>
                        <a:rPr lang="en-GB" sz="1800" b="0" baseline="0" dirty="0">
                          <a:solidFill>
                            <a:srgbClr val="000000"/>
                          </a:solidFill>
                          <a:latin typeface="Aptos" panose="020B0004020202020204" pitchFamily="34" charset="0"/>
                          <a:ea typeface="Calibri" panose="020F0502020204030204" pitchFamily="34" charset="0"/>
                          <a:cs typeface="Times New Roman" panose="02020603050405020304" pitchFamily="18" charset="0"/>
                        </a:rPr>
                        <a:t> Romans</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graphicFrame>
        <p:nvGraphicFramePr>
          <p:cNvPr id="14" name="Table 13">
            <a:extLst>
              <a:ext uri="{FF2B5EF4-FFF2-40B4-BE49-F238E27FC236}">
                <a16:creationId xmlns:a16="http://schemas.microsoft.com/office/drawing/2014/main" id="{723D94DC-4C29-451E-7C9D-384BCC825E85}"/>
              </a:ext>
            </a:extLst>
          </p:cNvPr>
          <p:cNvGraphicFramePr>
            <a:graphicFrameLocks noGrp="1"/>
          </p:cNvGraphicFramePr>
          <p:nvPr>
            <p:extLst>
              <p:ext uri="{D42A27DB-BD31-4B8C-83A1-F6EECF244321}">
                <p14:modId xmlns:p14="http://schemas.microsoft.com/office/powerpoint/2010/main" val="3249252131"/>
              </p:ext>
            </p:extLst>
          </p:nvPr>
        </p:nvGraphicFramePr>
        <p:xfrm>
          <a:off x="4873557" y="623038"/>
          <a:ext cx="5717171" cy="3124200"/>
        </p:xfrm>
        <a:graphic>
          <a:graphicData uri="http://schemas.openxmlformats.org/drawingml/2006/table">
            <a:tbl>
              <a:tblPr firstRow="1" bandRow="1">
                <a:tableStyleId>{93296810-A885-4BE3-A3E7-6D5BEEA58F35}</a:tableStyleId>
              </a:tblPr>
              <a:tblGrid>
                <a:gridCol w="1595823">
                  <a:extLst>
                    <a:ext uri="{9D8B030D-6E8A-4147-A177-3AD203B41FA5}">
                      <a16:colId xmlns:a16="http://schemas.microsoft.com/office/drawing/2014/main" val="489748474"/>
                    </a:ext>
                  </a:extLst>
                </a:gridCol>
                <a:gridCol w="2215624">
                  <a:extLst>
                    <a:ext uri="{9D8B030D-6E8A-4147-A177-3AD203B41FA5}">
                      <a16:colId xmlns:a16="http://schemas.microsoft.com/office/drawing/2014/main" val="2457757855"/>
                    </a:ext>
                  </a:extLst>
                </a:gridCol>
                <a:gridCol w="1905724">
                  <a:extLst>
                    <a:ext uri="{9D8B030D-6E8A-4147-A177-3AD203B41FA5}">
                      <a16:colId xmlns:a16="http://schemas.microsoft.com/office/drawing/2014/main" val="789563123"/>
                    </a:ext>
                  </a:extLst>
                </a:gridCol>
              </a:tblGrid>
              <a:tr h="258006">
                <a:tc gridSpan="3">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altLang="en-US" sz="1100" b="1" kern="1200" dirty="0">
                          <a:solidFill>
                            <a:schemeClr val="lt1"/>
                          </a:solidFill>
                          <a:latin typeface="+mn-lt"/>
                          <a:ea typeface="+mn-ea"/>
                          <a:cs typeface="+mn-cs"/>
                        </a:rPr>
                        <a:t>Roads:</a:t>
                      </a: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676012475"/>
                  </a:ext>
                </a:extLst>
              </a:tr>
              <a:tr h="679982">
                <a:tc gridSpan="3">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100" dirty="0"/>
                        <a:t>The Roman army are famous for building long, straight roads. Special engineers planned these roads and they criss-crossed the whole Roman Empire. The roads helped trade and communication with the Emperor;</a:t>
                      </a:r>
                      <a:r>
                        <a:rPr lang="en-GB" sz="1100" baseline="0" dirty="0"/>
                        <a:t> they also helped </a:t>
                      </a:r>
                      <a:r>
                        <a:rPr lang="en-GB" sz="1100" dirty="0"/>
                        <a:t>the legions to keep control of all the different provinces. </a:t>
                      </a: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60365821"/>
                  </a:ext>
                </a:extLst>
              </a:tr>
              <a:tr h="1395156">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100" b="1" dirty="0"/>
                        <a:t>Before</a:t>
                      </a:r>
                      <a:r>
                        <a:rPr lang="en-GB" sz="1100" dirty="0"/>
                        <a:t>:</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100" dirty="0"/>
                        <a:t>When the Romans arrived in Britain, the roads were just muddy tracks used by horses and carts and people would walk alongside these tracks. The Romans built over 16,000km (10,000 miles) of new roads all over Britain. </a:t>
                      </a:r>
                    </a:p>
                  </a:txBody>
                  <a:tcPr/>
                </a:tc>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100" b="1" dirty="0"/>
                        <a:t>During</a:t>
                      </a:r>
                      <a:r>
                        <a:rPr lang="en-GB" sz="1100" dirty="0"/>
                        <a:t>:</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100" dirty="0"/>
                        <a:t>The Romans built straight roads so they could get around quickly and efficiently. Roman roads were built on foundations of clay and were designed so that water could drain away. Many Roman roads were paved for people to walk. </a:t>
                      </a:r>
                    </a:p>
                  </a:txBody>
                  <a:tcPr/>
                </a:tc>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100" b="1" dirty="0"/>
                        <a:t>Today</a:t>
                      </a:r>
                      <a:r>
                        <a:rPr lang="en-GB" sz="1100" dirty="0"/>
                        <a:t>:</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100" dirty="0"/>
                        <a:t>Roads today are built using the same basic design as the first Roman roads. In some places, there is still evidence of the original Roman roads</a:t>
                      </a:r>
                      <a:r>
                        <a:rPr lang="en-GB" sz="1100" baseline="0" dirty="0"/>
                        <a:t> and some </a:t>
                      </a:r>
                      <a:r>
                        <a:rPr lang="en-GB" sz="1100" dirty="0"/>
                        <a:t>of the main roads and motorways that we use today are converted Roman roads. This shows how well they were built.</a:t>
                      </a:r>
                    </a:p>
                  </a:txBody>
                  <a:tcPr/>
                </a:tc>
                <a:extLst>
                  <a:ext uri="{0D108BD9-81ED-4DB2-BD59-A6C34878D82A}">
                    <a16:rowId xmlns:a16="http://schemas.microsoft.com/office/drawing/2014/main" val="1216277848"/>
                  </a:ext>
                </a:extLst>
              </a:tr>
            </a:tbl>
          </a:graphicData>
        </a:graphic>
      </p:graphicFrame>
      <p:graphicFrame>
        <p:nvGraphicFramePr>
          <p:cNvPr id="21" name="Table 20">
            <a:extLst>
              <a:ext uri="{FF2B5EF4-FFF2-40B4-BE49-F238E27FC236}">
                <a16:creationId xmlns:a16="http://schemas.microsoft.com/office/drawing/2014/main" id="{723D94DC-4C29-451E-7C9D-384BCC825E85}"/>
              </a:ext>
            </a:extLst>
          </p:cNvPr>
          <p:cNvGraphicFramePr>
            <a:graphicFrameLocks noGrp="1"/>
          </p:cNvGraphicFramePr>
          <p:nvPr>
            <p:extLst>
              <p:ext uri="{D42A27DB-BD31-4B8C-83A1-F6EECF244321}">
                <p14:modId xmlns:p14="http://schemas.microsoft.com/office/powerpoint/2010/main" val="408790585"/>
              </p:ext>
            </p:extLst>
          </p:nvPr>
        </p:nvGraphicFramePr>
        <p:xfrm>
          <a:off x="7227651" y="3703834"/>
          <a:ext cx="3363075" cy="2552131"/>
        </p:xfrm>
        <a:graphic>
          <a:graphicData uri="http://schemas.openxmlformats.org/drawingml/2006/table">
            <a:tbl>
              <a:tblPr firstRow="1" bandRow="1">
                <a:tableStyleId>{93296810-A885-4BE3-A3E7-6D5BEEA58F35}</a:tableStyleId>
              </a:tblPr>
              <a:tblGrid>
                <a:gridCol w="3363075">
                  <a:extLst>
                    <a:ext uri="{9D8B030D-6E8A-4147-A177-3AD203B41FA5}">
                      <a16:colId xmlns:a16="http://schemas.microsoft.com/office/drawing/2014/main" val="489748474"/>
                    </a:ext>
                  </a:extLst>
                </a:gridCol>
              </a:tblGrid>
              <a:tr h="261363">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altLang="en-US" sz="1100" b="1" kern="1200" dirty="0">
                          <a:solidFill>
                            <a:schemeClr val="lt1"/>
                          </a:solidFill>
                          <a:latin typeface="+mn-lt"/>
                          <a:ea typeface="+mn-ea"/>
                          <a:cs typeface="+mn-cs"/>
                        </a:rPr>
                        <a:t>Education</a:t>
                      </a:r>
                    </a:p>
                  </a:txBody>
                  <a:tcPr/>
                </a:tc>
                <a:extLst>
                  <a:ext uri="{0D108BD9-81ED-4DB2-BD59-A6C34878D82A}">
                    <a16:rowId xmlns:a16="http://schemas.microsoft.com/office/drawing/2014/main" val="1676012475"/>
                  </a:ext>
                </a:extLst>
              </a:tr>
              <a:tr h="2290768">
                <a:tc>
                  <a:txBody>
                    <a:bodyPr/>
                    <a:lstStyle/>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a:t>Education started at home for most children. </a:t>
                      </a: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a:t>Boys learnt reading, writing, arithmetic and rhetoric (the art of speaking and debating), while girls learnt domestic skills. </a:t>
                      </a: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a:t>Boys from wealthier families often had private tutors, whereas those of a lower status attended a </a:t>
                      </a:r>
                      <a:r>
                        <a:rPr lang="en-GB" sz="1100" dirty="0" err="1"/>
                        <a:t>ludus</a:t>
                      </a:r>
                      <a:r>
                        <a:rPr lang="en-GB" sz="1100" dirty="0"/>
                        <a:t>. </a:t>
                      </a: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a:t>Boys learnt trades such as carpentry or leatherworking or prepared for careers in politics or the military. </a:t>
                      </a: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a:t>Girls were expected to help with household duties. Marriages were often arranged and children could be married at the age of 14.</a:t>
                      </a:r>
                    </a:p>
                  </a:txBody>
                  <a:tcPr/>
                </a:tc>
                <a:extLst>
                  <a:ext uri="{0D108BD9-81ED-4DB2-BD59-A6C34878D82A}">
                    <a16:rowId xmlns:a16="http://schemas.microsoft.com/office/drawing/2014/main" val="160365821"/>
                  </a:ext>
                </a:extLst>
              </a:tr>
            </a:tbl>
          </a:graphicData>
        </a:graphic>
      </p:graphicFrame>
      <p:graphicFrame>
        <p:nvGraphicFramePr>
          <p:cNvPr id="24" name="Table 23">
            <a:extLst>
              <a:ext uri="{FF2B5EF4-FFF2-40B4-BE49-F238E27FC236}">
                <a16:creationId xmlns:a16="http://schemas.microsoft.com/office/drawing/2014/main" id="{723D94DC-4C29-451E-7C9D-384BCC825E85}"/>
              </a:ext>
            </a:extLst>
          </p:cNvPr>
          <p:cNvGraphicFramePr>
            <a:graphicFrameLocks noGrp="1"/>
          </p:cNvGraphicFramePr>
          <p:nvPr>
            <p:extLst>
              <p:ext uri="{D42A27DB-BD31-4B8C-83A1-F6EECF244321}">
                <p14:modId xmlns:p14="http://schemas.microsoft.com/office/powerpoint/2010/main" val="4038970863"/>
              </p:ext>
            </p:extLst>
          </p:nvPr>
        </p:nvGraphicFramePr>
        <p:xfrm>
          <a:off x="40498" y="3702153"/>
          <a:ext cx="7187155" cy="3870960"/>
        </p:xfrm>
        <a:graphic>
          <a:graphicData uri="http://schemas.openxmlformats.org/drawingml/2006/table">
            <a:tbl>
              <a:tblPr firstRow="1" bandRow="1">
                <a:tableStyleId>{93296810-A885-4BE3-A3E7-6D5BEEA58F35}</a:tableStyleId>
              </a:tblPr>
              <a:tblGrid>
                <a:gridCol w="2847508">
                  <a:extLst>
                    <a:ext uri="{9D8B030D-6E8A-4147-A177-3AD203B41FA5}">
                      <a16:colId xmlns:a16="http://schemas.microsoft.com/office/drawing/2014/main" val="489748474"/>
                    </a:ext>
                  </a:extLst>
                </a:gridCol>
                <a:gridCol w="2493196">
                  <a:extLst>
                    <a:ext uri="{9D8B030D-6E8A-4147-A177-3AD203B41FA5}">
                      <a16:colId xmlns:a16="http://schemas.microsoft.com/office/drawing/2014/main" val="816897897"/>
                    </a:ext>
                  </a:extLst>
                </a:gridCol>
                <a:gridCol w="1846451">
                  <a:extLst>
                    <a:ext uri="{9D8B030D-6E8A-4147-A177-3AD203B41FA5}">
                      <a16:colId xmlns:a16="http://schemas.microsoft.com/office/drawing/2014/main" val="2901533048"/>
                    </a:ext>
                  </a:extLst>
                </a:gridCol>
              </a:tblGrid>
              <a:tr h="0">
                <a:tc gridSpan="3">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GB" altLang="en-US" sz="1100" b="1" kern="1200" baseline="0" dirty="0">
                          <a:solidFill>
                            <a:schemeClr val="lt1"/>
                          </a:solidFill>
                          <a:latin typeface="+mn-lt"/>
                          <a:ea typeface="+mn-ea"/>
                          <a:cs typeface="+mn-cs"/>
                        </a:rPr>
                        <a:t>What else did the Romans bring with them?</a:t>
                      </a: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676012475"/>
                  </a:ext>
                </a:extLst>
              </a:tr>
              <a:tr h="3456549">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100" b="1" dirty="0"/>
                        <a:t>Language</a:t>
                      </a:r>
                      <a:r>
                        <a:rPr lang="en-GB" sz="1100" dirty="0"/>
                        <a:t>: </a:t>
                      </a: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a:t>Not many people could read or write in Britain before the Romans came. Information was usually shared by word of mouth.</a:t>
                      </a:r>
                    </a:p>
                    <a:p>
                      <a:pPr marL="1179393" marR="0" lvl="2"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a:t>Much of the history that we have about pre-Roman and Roman Britain was recorded by the Romans as they wrote a lot of information down. </a:t>
                      </a: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a:t>The Romans spoke and wrote in Latin. Over time, some people living in the new Roman towns of Britain started to use Latin too but</a:t>
                      </a:r>
                      <a:r>
                        <a:rPr lang="en-GB" sz="1100" baseline="0" dirty="0"/>
                        <a:t> </a:t>
                      </a:r>
                      <a:r>
                        <a:rPr lang="en-GB" sz="1100" dirty="0"/>
                        <a:t>people living in the countryside continued to speak their old Celtic language. </a:t>
                      </a: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a:t>Today, we still use many words and phrases that come from Latin; for example, ‘exit’, which means ‘he or she goes out’ and ‘pedestrian’, which means ‘going on foot’.</a:t>
                      </a:r>
                      <a:endParaRPr lang="en-GB" sz="1100" b="1" kern="1200" baseline="0" dirty="0">
                        <a:solidFill>
                          <a:schemeClr val="lt1"/>
                        </a:solidFill>
                        <a:latin typeface="+mn-lt"/>
                        <a:ea typeface="+mn-ea"/>
                        <a:cs typeface="+mn-cs"/>
                      </a:endParaRPr>
                    </a:p>
                  </a:txBody>
                  <a:tcPr/>
                </a:tc>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100" b="1" dirty="0"/>
                        <a:t>Flushing</a:t>
                      </a:r>
                      <a:r>
                        <a:rPr lang="en-GB" sz="1100" b="1" baseline="0" dirty="0"/>
                        <a:t> toilets </a:t>
                      </a: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a:t>The Romans introduced the first ‘flushing’ toilets to Britain. </a:t>
                      </a:r>
                    </a:p>
                    <a:p>
                      <a:pPr marL="1179393" marR="0" lvl="2"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a:t>The Roman bathhouses had large public latrines (toilets). </a:t>
                      </a: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a:t>However, they were very different to toilets today.</a:t>
                      </a:r>
                      <a:r>
                        <a:rPr lang="en-GB" sz="1100" baseline="0" dirty="0"/>
                        <a:t> </a:t>
                      </a:r>
                      <a:r>
                        <a:rPr lang="en-GB" sz="1100" dirty="0"/>
                        <a:t>They were lines of seats over channels in which a continuous flow of water would run to carry away the waste. </a:t>
                      </a: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a:t>This made them the first 'flush toilets' in Britain. There was also a shallow water channel or several buckets of water in front of the seats containing sponges attached to sticks for people to wipe their bottoms with. People would share these sticks as they would sit and use the toilet side by side.</a:t>
                      </a:r>
                      <a:endParaRPr lang="en-GB" sz="1100" b="1" kern="1200" baseline="0" dirty="0">
                        <a:solidFill>
                          <a:schemeClr val="lt1"/>
                        </a:solidFill>
                        <a:latin typeface="+mn-lt"/>
                        <a:ea typeface="+mn-ea"/>
                        <a:cs typeface="+mn-cs"/>
                      </a:endParaRPr>
                    </a:p>
                  </a:txBody>
                  <a:tcPr/>
                </a:tc>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100" b="1" dirty="0"/>
                        <a:t>Food</a:t>
                      </a: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a:t>The Romans introduced many fruits and vegetables to Britain. </a:t>
                      </a: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a:t>In Britain, many of these are still eaten today, including: asparagus, turnips, peas, garlic, cabbages, celery, onions, leeks, cucumbers, globe artichokes, figs, sweet chestnuts, cherries, grapes and plums. </a:t>
                      </a: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dirty="0"/>
                        <a:t>The Romans also used many herbs and spices that were introduced to Britain and are still used today: mint, coriander, rosemary and garlic.</a:t>
                      </a:r>
                      <a:endParaRPr lang="en-GB" sz="1100" b="1" kern="1200" baseline="0" dirty="0">
                        <a:solidFill>
                          <a:schemeClr val="lt1"/>
                        </a:solidFill>
                        <a:latin typeface="+mn-lt"/>
                        <a:ea typeface="+mn-ea"/>
                        <a:cs typeface="+mn-cs"/>
                      </a:endParaRPr>
                    </a:p>
                  </a:txBody>
                  <a:tcPr/>
                </a:tc>
                <a:extLst>
                  <a:ext uri="{0D108BD9-81ED-4DB2-BD59-A6C34878D82A}">
                    <a16:rowId xmlns:a16="http://schemas.microsoft.com/office/drawing/2014/main" val="160365821"/>
                  </a:ext>
                </a:extLst>
              </a:tr>
            </a:tbl>
          </a:graphicData>
        </a:graphic>
      </p:graphicFrame>
      <p:graphicFrame>
        <p:nvGraphicFramePr>
          <p:cNvPr id="25" name="Table 24">
            <a:extLst>
              <a:ext uri="{FF2B5EF4-FFF2-40B4-BE49-F238E27FC236}">
                <a16:creationId xmlns:a16="http://schemas.microsoft.com/office/drawing/2014/main" id="{723D94DC-4C29-451E-7C9D-384BCC825E85}"/>
              </a:ext>
            </a:extLst>
          </p:cNvPr>
          <p:cNvGraphicFramePr>
            <a:graphicFrameLocks noGrp="1"/>
          </p:cNvGraphicFramePr>
          <p:nvPr>
            <p:extLst>
              <p:ext uri="{D42A27DB-BD31-4B8C-83A1-F6EECF244321}">
                <p14:modId xmlns:p14="http://schemas.microsoft.com/office/powerpoint/2010/main" val="3395852520"/>
              </p:ext>
            </p:extLst>
          </p:nvPr>
        </p:nvGraphicFramePr>
        <p:xfrm>
          <a:off x="40498" y="623878"/>
          <a:ext cx="4833059" cy="3047477"/>
        </p:xfrm>
        <a:graphic>
          <a:graphicData uri="http://schemas.openxmlformats.org/drawingml/2006/table">
            <a:tbl>
              <a:tblPr firstRow="1" bandRow="1">
                <a:tableStyleId>{93296810-A885-4BE3-A3E7-6D5BEEA58F35}</a:tableStyleId>
              </a:tblPr>
              <a:tblGrid>
                <a:gridCol w="4833059">
                  <a:extLst>
                    <a:ext uri="{9D8B030D-6E8A-4147-A177-3AD203B41FA5}">
                      <a16:colId xmlns:a16="http://schemas.microsoft.com/office/drawing/2014/main" val="489748474"/>
                    </a:ext>
                  </a:extLst>
                </a:gridCol>
              </a:tblGrid>
              <a:tr h="225871">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GB" altLang="en-US" sz="1100" b="1" kern="1200" baseline="0" dirty="0">
                          <a:solidFill>
                            <a:schemeClr val="lt1"/>
                          </a:solidFill>
                          <a:latin typeface="+mn-lt"/>
                          <a:ea typeface="+mn-ea"/>
                          <a:cs typeface="+mn-cs"/>
                        </a:rPr>
                        <a:t>Towns and settlements:</a:t>
                      </a:r>
                    </a:p>
                  </a:txBody>
                  <a:tcPr/>
                </a:tc>
                <a:extLst>
                  <a:ext uri="{0D108BD9-81ED-4DB2-BD59-A6C34878D82A}">
                    <a16:rowId xmlns:a16="http://schemas.microsoft.com/office/drawing/2014/main" val="1676012475"/>
                  </a:ext>
                </a:extLst>
              </a:tr>
              <a:tr h="2788397">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100" dirty="0"/>
                        <a:t>Agricola, the Roman governor of Britain, encouraged Britons to adopt the lifestyle of the Romans. Many Roman-style towns and villas were constructed, particularly in the south of the country.</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100" dirty="0"/>
                        <a:t>Before the Romans invaded </a:t>
                      </a:r>
                      <a:r>
                        <a:rPr lang="en-GB" sz="1100" dirty="0" err="1"/>
                        <a:t>Britian</a:t>
                      </a:r>
                      <a:r>
                        <a:rPr lang="en-GB" sz="1100" dirty="0"/>
                        <a:t>, people lived in small settlements. The Romans built new towns all over Britain. Each one had a marketplace, town hall, shops, temples and homes; larger towns had an amphitheatre. Bath houses were elaborately designed and were popular places to relax and meet friends.</a:t>
                      </a:r>
                    </a:p>
                    <a:p>
                      <a:pPr marL="1511915" marR="0" lvl="3"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100" dirty="0"/>
                        <a:t>Wealthy Romans and some Celts built large homes in the countryside called villas. The land attached to these homes was used for farming as agriculture was an important business for the Romans. Countryside villa complexes included a main house, bath house, workshops and gardens.</a:t>
                      </a:r>
                      <a:endParaRPr lang="en-GB" sz="1100" b="1" kern="1200" baseline="0" dirty="0">
                        <a:solidFill>
                          <a:schemeClr val="lt1"/>
                        </a:solidFill>
                        <a:latin typeface="+mn-lt"/>
                        <a:ea typeface="+mn-ea"/>
                        <a:cs typeface="+mn-cs"/>
                      </a:endParaRP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100" dirty="0"/>
                        <a:t>In AD 75, Fishbourne Roman Palace, a magnificent villa complex with gardens and intricately laid mosaic floors, was built in Sussex. This is an excellent source</a:t>
                      </a:r>
                      <a:r>
                        <a:rPr lang="en-GB" sz="1100" baseline="0" dirty="0"/>
                        <a:t> of historical evidence to who us what life in a Roman Villa is like.</a:t>
                      </a:r>
                      <a:r>
                        <a:rPr lang="en-GB" sz="1100" b="1" kern="1200" baseline="0" dirty="0">
                          <a:solidFill>
                            <a:schemeClr val="lt1"/>
                          </a:solidFill>
                          <a:latin typeface="+mn-lt"/>
                          <a:ea typeface="+mn-ea"/>
                          <a:cs typeface="+mn-cs"/>
                        </a:rPr>
                        <a:t>.</a:t>
                      </a:r>
                    </a:p>
                  </a:txBody>
                  <a:tcPr/>
                </a:tc>
                <a:extLst>
                  <a:ext uri="{0D108BD9-81ED-4DB2-BD59-A6C34878D82A}">
                    <a16:rowId xmlns:a16="http://schemas.microsoft.com/office/drawing/2014/main" val="160365821"/>
                  </a:ext>
                </a:extLst>
              </a:tr>
            </a:tbl>
          </a:graphicData>
        </a:graphic>
      </p:graphicFrame>
      <p:pic>
        <p:nvPicPr>
          <p:cNvPr id="1027" name="Picture 3" descr="Fishbourne Roman Palace - Wikipedi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5642" y="2108227"/>
            <a:ext cx="1314152" cy="985614"/>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9">
            <a:extLst>
              <a:ext uri="{FF2B5EF4-FFF2-40B4-BE49-F238E27FC236}">
                <a16:creationId xmlns:a16="http://schemas.microsoft.com/office/drawing/2014/main" id="{DB855478-94E8-B24A-5C7C-E678E34A369D}"/>
              </a:ext>
            </a:extLst>
          </p:cNvPr>
          <p:cNvPicPr/>
          <p:nvPr/>
        </p:nvPicPr>
        <p:blipFill>
          <a:blip r:embed="rId4" cstate="print">
            <a:extLst>
              <a:ext uri="{BEBA8EAE-BF5A-486C-A8C5-ECC9F3942E4B}">
                <a14:imgProps xmlns:a14="http://schemas.microsoft.com/office/drawing/2010/main">
                  <a14:imgLayer r:embed="rId5">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25050" y="59308"/>
            <a:ext cx="628650" cy="604678"/>
          </a:xfrm>
          <a:prstGeom prst="rect">
            <a:avLst/>
          </a:prstGeom>
        </p:spPr>
      </p:pic>
      <p:graphicFrame>
        <p:nvGraphicFramePr>
          <p:cNvPr id="27" name="Table 26">
            <a:extLst>
              <a:ext uri="{FF2B5EF4-FFF2-40B4-BE49-F238E27FC236}">
                <a16:creationId xmlns:a16="http://schemas.microsoft.com/office/drawing/2014/main" id="{723D94DC-4C29-451E-7C9D-384BCC825E85}"/>
              </a:ext>
            </a:extLst>
          </p:cNvPr>
          <p:cNvGraphicFramePr>
            <a:graphicFrameLocks noGrp="1"/>
          </p:cNvGraphicFramePr>
          <p:nvPr>
            <p:extLst>
              <p:ext uri="{D42A27DB-BD31-4B8C-83A1-F6EECF244321}">
                <p14:modId xmlns:p14="http://schemas.microsoft.com/office/powerpoint/2010/main" val="906697611"/>
              </p:ext>
            </p:extLst>
          </p:nvPr>
        </p:nvGraphicFramePr>
        <p:xfrm>
          <a:off x="7227650" y="6257411"/>
          <a:ext cx="3363076" cy="1302264"/>
        </p:xfrm>
        <a:graphic>
          <a:graphicData uri="http://schemas.openxmlformats.org/drawingml/2006/table">
            <a:tbl>
              <a:tblPr firstRow="1" bandRow="1">
                <a:tableStyleId>{93296810-A885-4BE3-A3E7-6D5BEEA58F35}</a:tableStyleId>
              </a:tblPr>
              <a:tblGrid>
                <a:gridCol w="1681538">
                  <a:extLst>
                    <a:ext uri="{9D8B030D-6E8A-4147-A177-3AD203B41FA5}">
                      <a16:colId xmlns:a16="http://schemas.microsoft.com/office/drawing/2014/main" val="489748474"/>
                    </a:ext>
                  </a:extLst>
                </a:gridCol>
                <a:gridCol w="1681538">
                  <a:extLst>
                    <a:ext uri="{9D8B030D-6E8A-4147-A177-3AD203B41FA5}">
                      <a16:colId xmlns:a16="http://schemas.microsoft.com/office/drawing/2014/main" val="428451695"/>
                    </a:ext>
                  </a:extLst>
                </a:gridCol>
              </a:tblGrid>
              <a:tr h="268314">
                <a:tc gridSpan="2">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altLang="en-US" sz="1100" b="1" kern="1200" dirty="0">
                          <a:solidFill>
                            <a:schemeClr val="lt1"/>
                          </a:solidFill>
                          <a:latin typeface="+mn-lt"/>
                          <a:ea typeface="+mn-ea"/>
                          <a:cs typeface="+mn-cs"/>
                        </a:rPr>
                        <a:t>Common Roman names</a:t>
                      </a:r>
                    </a:p>
                  </a:txBody>
                  <a:tcPr/>
                </a:tc>
                <a:tc hMerge="1">
                  <a:txBody>
                    <a:bodyPr/>
                    <a:lstStyle/>
                    <a:p>
                      <a:endParaRPr lang="en-GB"/>
                    </a:p>
                  </a:txBody>
                  <a:tcPr/>
                </a:tc>
                <a:extLst>
                  <a:ext uri="{0D108BD9-81ED-4DB2-BD59-A6C34878D82A}">
                    <a16:rowId xmlns:a16="http://schemas.microsoft.com/office/drawing/2014/main" val="1676012475"/>
                  </a:ext>
                </a:extLst>
              </a:tr>
              <a:tr h="1033950">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100" b="1" dirty="0"/>
                        <a:t>Female</a:t>
                      </a:r>
                      <a:r>
                        <a:rPr lang="en-GB" sz="1100" b="1" baseline="0" dirty="0"/>
                        <a:t> names:</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100" baseline="0" dirty="0" err="1"/>
                        <a:t>Aelia</a:t>
                      </a:r>
                      <a:r>
                        <a:rPr lang="en-GB" sz="1100" baseline="0" dirty="0"/>
                        <a:t>, Claudia, Julia, Marcella, Octavia, Valentina</a:t>
                      </a:r>
                    </a:p>
                  </a:txBody>
                  <a:tcPr/>
                </a:tc>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100" b="1" dirty="0"/>
                        <a:t>Male</a:t>
                      </a:r>
                      <a:r>
                        <a:rPr lang="en-GB" sz="1100" b="1" baseline="0" dirty="0"/>
                        <a:t> names:</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100" dirty="0"/>
                        <a:t>Antonius,</a:t>
                      </a:r>
                      <a:r>
                        <a:rPr lang="en-GB" sz="1100" baseline="0" dirty="0"/>
                        <a:t> </a:t>
                      </a:r>
                      <a:r>
                        <a:rPr lang="en-GB" sz="1100" dirty="0"/>
                        <a:t>Fabius,</a:t>
                      </a:r>
                      <a:r>
                        <a:rPr lang="en-GB" sz="1100" baseline="0" dirty="0"/>
                        <a:t> </a:t>
                      </a:r>
                      <a:r>
                        <a:rPr lang="en-GB" sz="1100" dirty="0" err="1"/>
                        <a:t>Hadrianus</a:t>
                      </a:r>
                      <a:r>
                        <a:rPr lang="en-GB" sz="1100" dirty="0"/>
                        <a:t>,</a:t>
                      </a:r>
                      <a:r>
                        <a:rPr lang="en-GB" sz="1100" baseline="0" dirty="0"/>
                        <a:t> </a:t>
                      </a:r>
                      <a:r>
                        <a:rPr lang="en-GB" sz="1100" dirty="0"/>
                        <a:t>Julius,</a:t>
                      </a:r>
                      <a:r>
                        <a:rPr lang="en-GB" sz="1100" baseline="0" dirty="0"/>
                        <a:t> </a:t>
                      </a:r>
                      <a:r>
                        <a:rPr lang="en-GB" sz="1100" dirty="0"/>
                        <a:t>Marcus,</a:t>
                      </a:r>
                      <a:r>
                        <a:rPr lang="en-GB" sz="1100" baseline="0" dirty="0"/>
                        <a:t> </a:t>
                      </a:r>
                      <a:r>
                        <a:rPr lang="en-GB" sz="1100" dirty="0"/>
                        <a:t>Maximus</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100" dirty="0"/>
                    </a:p>
                  </a:txBody>
                  <a:tcPr/>
                </a:tc>
                <a:extLst>
                  <a:ext uri="{0D108BD9-81ED-4DB2-BD59-A6C34878D82A}">
                    <a16:rowId xmlns:a16="http://schemas.microsoft.com/office/drawing/2014/main" val="160365821"/>
                  </a:ext>
                </a:extLst>
              </a:tr>
            </a:tbl>
          </a:graphicData>
        </a:graphic>
      </p:graphicFrame>
      <p:pic>
        <p:nvPicPr>
          <p:cNvPr id="3" name="Picture 2">
            <a:extLst>
              <a:ext uri="{FF2B5EF4-FFF2-40B4-BE49-F238E27FC236}">
                <a16:creationId xmlns:a16="http://schemas.microsoft.com/office/drawing/2014/main" id="{B4C8DEC1-2DED-4764-BB20-7D762616F7F2}"/>
              </a:ext>
            </a:extLst>
          </p:cNvPr>
          <p:cNvPicPr>
            <a:picLocks noChangeAspect="1"/>
          </p:cNvPicPr>
          <p:nvPr/>
        </p:nvPicPr>
        <p:blipFill>
          <a:blip r:embed="rId6"/>
          <a:stretch>
            <a:fillRect/>
          </a:stretch>
        </p:blipFill>
        <p:spPr>
          <a:xfrm>
            <a:off x="6685109" y="3139037"/>
            <a:ext cx="1592211" cy="403895"/>
          </a:xfrm>
          <a:prstGeom prst="rect">
            <a:avLst/>
          </a:prstGeom>
        </p:spPr>
      </p:pic>
      <p:pic>
        <p:nvPicPr>
          <p:cNvPr id="5" name="Picture 4">
            <a:extLst>
              <a:ext uri="{FF2B5EF4-FFF2-40B4-BE49-F238E27FC236}">
                <a16:creationId xmlns:a16="http://schemas.microsoft.com/office/drawing/2014/main" id="{12519C34-C59F-4129-8FF7-41FE6F3CB9EF}"/>
              </a:ext>
            </a:extLst>
          </p:cNvPr>
          <p:cNvPicPr>
            <a:picLocks noChangeAspect="1"/>
          </p:cNvPicPr>
          <p:nvPr/>
        </p:nvPicPr>
        <p:blipFill>
          <a:blip r:embed="rId7"/>
          <a:stretch>
            <a:fillRect/>
          </a:stretch>
        </p:blipFill>
        <p:spPr>
          <a:xfrm>
            <a:off x="118995" y="5072852"/>
            <a:ext cx="1133113" cy="527848"/>
          </a:xfrm>
          <a:prstGeom prst="rect">
            <a:avLst/>
          </a:prstGeom>
        </p:spPr>
      </p:pic>
      <p:pic>
        <p:nvPicPr>
          <p:cNvPr id="7" name="Picture 6">
            <a:extLst>
              <a:ext uri="{FF2B5EF4-FFF2-40B4-BE49-F238E27FC236}">
                <a16:creationId xmlns:a16="http://schemas.microsoft.com/office/drawing/2014/main" id="{1FB919D7-5F26-46E3-8D3E-700755D58B34}"/>
              </a:ext>
            </a:extLst>
          </p:cNvPr>
          <p:cNvPicPr>
            <a:picLocks noChangeAspect="1"/>
          </p:cNvPicPr>
          <p:nvPr/>
        </p:nvPicPr>
        <p:blipFill>
          <a:blip r:embed="rId8"/>
          <a:stretch>
            <a:fillRect/>
          </a:stretch>
        </p:blipFill>
        <p:spPr>
          <a:xfrm>
            <a:off x="3165569" y="4539112"/>
            <a:ext cx="913222" cy="633449"/>
          </a:xfrm>
          <a:prstGeom prst="rect">
            <a:avLst/>
          </a:prstGeom>
        </p:spPr>
      </p:pic>
    </p:spTree>
    <p:extLst>
      <p:ext uri="{BB962C8B-B14F-4D97-AF65-F5344CB8AC3E}">
        <p14:creationId xmlns:p14="http://schemas.microsoft.com/office/powerpoint/2010/main" val="57938237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4831</TotalTime>
  <Words>1568</Words>
  <Application>Microsoft Office PowerPoint</Application>
  <PresentationFormat>Custom</PresentationFormat>
  <Paragraphs>87</Paragraphs>
  <Slides>2</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Aptos</vt:lpstr>
      <vt:lpstr>Arial</vt:lpstr>
      <vt:lpstr>Calibri</vt:lpstr>
      <vt:lpstr>Calibri Light</vt:lpstr>
      <vt:lpstr>Office Theme</vt:lpstr>
      <vt:lpstr>PowerPoint Presentation</vt:lpstr>
      <vt:lpstr>PowerPoint Presentation</vt:lpstr>
    </vt:vector>
  </TitlesOfParts>
  <Company>Langshott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Rebeka Miah</dc:creator>
  <cp:lastModifiedBy>Rebeka Miah</cp:lastModifiedBy>
  <cp:revision>98</cp:revision>
  <dcterms:created xsi:type="dcterms:W3CDTF">2023-11-14T15:55:26Z</dcterms:created>
  <dcterms:modified xsi:type="dcterms:W3CDTF">2025-02-06T09:38:01Z</dcterms:modified>
</cp:coreProperties>
</file>