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68"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3D0"/>
    <a:srgbClr val="70AD47"/>
    <a:srgbClr val="EBF2EA"/>
    <a:srgbClr val="ADDC83"/>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p:cViewPr>
        <p:scale>
          <a:sx n="75" d="100"/>
          <a:sy n="75" d="100"/>
        </p:scale>
        <p:origin x="1195"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25/08/2024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25/08/2024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25/08/2024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25/08/2024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microsoft.com/office/2007/relationships/hdphoto" Target="../media/hdphoto1.wdp"/><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23.png"/><Relationship Id="rId3" Type="http://schemas.microsoft.com/office/2007/relationships/hdphoto" Target="../media/hdphoto1.wdp"/><Relationship Id="rId7"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179706903"/>
              </p:ext>
            </p:extLst>
          </p:nvPr>
        </p:nvGraphicFramePr>
        <p:xfrm>
          <a:off x="7039431" y="637883"/>
          <a:ext cx="3592164" cy="6675120"/>
        </p:xfrm>
        <a:graphic>
          <a:graphicData uri="http://schemas.openxmlformats.org/drawingml/2006/table">
            <a:tbl>
              <a:tblPr firstRow="1" bandRow="1">
                <a:tableStyleId>{93296810-A885-4BE3-A3E7-6D5BEEA58F35}</a:tableStyleId>
              </a:tblPr>
              <a:tblGrid>
                <a:gridCol w="976809">
                  <a:extLst>
                    <a:ext uri="{9D8B030D-6E8A-4147-A177-3AD203B41FA5}">
                      <a16:colId xmlns:a16="http://schemas.microsoft.com/office/drawing/2014/main" val="1630223619"/>
                    </a:ext>
                  </a:extLst>
                </a:gridCol>
                <a:gridCol w="2615355">
                  <a:extLst>
                    <a:ext uri="{9D8B030D-6E8A-4147-A177-3AD203B41FA5}">
                      <a16:colId xmlns:a16="http://schemas.microsoft.com/office/drawing/2014/main" val="386655152"/>
                    </a:ext>
                  </a:extLst>
                </a:gridCol>
              </a:tblGrid>
              <a:tr h="154597">
                <a:tc gridSpan="2">
                  <a:txBody>
                    <a:bodyPr/>
                    <a:lstStyle/>
                    <a:p>
                      <a:r>
                        <a:rPr lang="en-GB" sz="1200" dirty="0"/>
                        <a:t>Key </a:t>
                      </a:r>
                      <a:r>
                        <a:rPr lang="en-GB" sz="1200" dirty="0" smtClean="0"/>
                        <a:t>Vocabulary: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35458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airport</a:t>
                      </a:r>
                      <a:endParaRPr lang="en-GB" sz="1200" kern="1200" dirty="0" smtClean="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place where all airplanes land, take off in the sky, and stay when not flying.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08597">
                <a:tc>
                  <a:txBody>
                    <a:bodyPr/>
                    <a:lstStyle/>
                    <a:p>
                      <a:r>
                        <a:rPr lang="en-GB" sz="1200" kern="1200" dirty="0" smtClean="0">
                          <a:solidFill>
                            <a:schemeClr val="dk1"/>
                          </a:solidFill>
                          <a:latin typeface="+mn-lt"/>
                          <a:ea typeface="+mn-ea"/>
                          <a:cs typeface="+mn-cs"/>
                        </a:rPr>
                        <a:t>countries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large area of land where people live under the same government or have the same </a:t>
                      </a:r>
                      <a:r>
                        <a:rPr lang="en-GB" sz="1200" kern="1200" dirty="0" smtClean="0">
                          <a:solidFill>
                            <a:schemeClr val="dk1"/>
                          </a:solidFill>
                          <a:latin typeface="+mn-lt"/>
                          <a:ea typeface="+mn-ea"/>
                          <a:cs typeface="+mn-cs"/>
                        </a:rPr>
                        <a:t>culture.</a:t>
                      </a:r>
                      <a:endParaRPr lang="en-GB" sz="12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9461224"/>
                  </a:ext>
                </a:extLst>
              </a:tr>
              <a:tr h="0">
                <a:tc>
                  <a:txBody>
                    <a:bodyPr/>
                    <a:lstStyle/>
                    <a:p>
                      <a:pPr lvl="0"/>
                      <a:r>
                        <a:rPr lang="en-GB" sz="1200" kern="1200" dirty="0" smtClean="0">
                          <a:solidFill>
                            <a:schemeClr val="dk1"/>
                          </a:solidFill>
                          <a:latin typeface="+mn-lt"/>
                          <a:ea typeface="+mn-ea"/>
                          <a:cs typeface="+mn-cs"/>
                        </a:rPr>
                        <a:t>farms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piece of land used to grow crops and/or raise animals for produce.</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77816525"/>
                  </a:ext>
                </a:extLst>
              </a:tr>
              <a:tr h="0">
                <a:tc>
                  <a:txBody>
                    <a:bodyPr/>
                    <a:lstStyle/>
                    <a:p>
                      <a:pPr lvl="0"/>
                      <a:r>
                        <a:rPr lang="en-GB" sz="1200" kern="1200" dirty="0" smtClean="0">
                          <a:solidFill>
                            <a:schemeClr val="dk1"/>
                          </a:solidFill>
                          <a:latin typeface="+mn-lt"/>
                          <a:ea typeface="+mn-ea"/>
                          <a:cs typeface="+mn-cs"/>
                        </a:rPr>
                        <a:t>features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place to stay overnight.</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39608973"/>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fields</a:t>
                      </a:r>
                      <a:endParaRPr lang="en-GB" sz="12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An area of grass, for example in a park or on a farm.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0785085"/>
                  </a:ext>
                </a:extLst>
              </a:tr>
              <a:tr h="164757">
                <a:tc>
                  <a:txBody>
                    <a:bodyPr/>
                    <a:lstStyle/>
                    <a:p>
                      <a:pPr marL="0" lvl="0" algn="l" defTabSz="1007943" rtl="0" eaLnBrk="1" latinLnBrk="0" hangingPunct="1"/>
                      <a:r>
                        <a:rPr lang="en-GB" sz="1200" kern="1200" dirty="0" smtClean="0">
                          <a:solidFill>
                            <a:schemeClr val="dk1"/>
                          </a:solidFill>
                          <a:latin typeface="+mn-lt"/>
                          <a:ea typeface="+mn-ea"/>
                          <a:cs typeface="+mn-cs"/>
                        </a:rPr>
                        <a:t>journey</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lvl="0" algn="l" defTabSz="1007943" rtl="0" eaLnBrk="1" latinLnBrk="0" hangingPunct="1"/>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Travel from one place to </a:t>
                      </a:r>
                      <a:r>
                        <a:rPr lang="en-GB" sz="1200" kern="1200" dirty="0" smtClean="0">
                          <a:solidFill>
                            <a:schemeClr val="dk1"/>
                          </a:solidFill>
                          <a:latin typeface="+mn-lt"/>
                          <a:ea typeface="+mn-ea"/>
                          <a:cs typeface="+mn-cs"/>
                        </a:rPr>
                        <a:t>another.</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5216056"/>
                  </a:ext>
                </a:extLst>
              </a:tr>
              <a:tr h="338488">
                <a:tc>
                  <a:txBody>
                    <a:bodyPr/>
                    <a:lstStyle/>
                    <a:p>
                      <a:r>
                        <a:rPr lang="en-GB" sz="1200" kern="1200" dirty="0" smtClean="0">
                          <a:solidFill>
                            <a:schemeClr val="dk1"/>
                          </a:solidFill>
                          <a:latin typeface="+mn-lt"/>
                          <a:ea typeface="+mn-ea"/>
                          <a:cs typeface="+mn-cs"/>
                        </a:rPr>
                        <a:t>school</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place where children go to learn.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08500384"/>
                  </a:ext>
                </a:extLst>
              </a:tr>
              <a:tr h="0">
                <a:tc>
                  <a:txBody>
                    <a:bodyPr/>
                    <a:lstStyle/>
                    <a:p>
                      <a:r>
                        <a:rPr lang="en-GB" sz="1200" kern="1200" dirty="0" smtClean="0">
                          <a:solidFill>
                            <a:schemeClr val="dk1"/>
                          </a:solidFill>
                          <a:latin typeface="+mn-lt"/>
                          <a:ea typeface="+mn-ea"/>
                          <a:cs typeface="+mn-cs"/>
                        </a:rPr>
                        <a:t>sights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The interesting landmarks in a place, which people often go to see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79738770"/>
                  </a:ext>
                </a:extLst>
              </a:tr>
              <a:tr h="200317">
                <a:tc>
                  <a:txBody>
                    <a:bodyPr/>
                    <a:lstStyle/>
                    <a:p>
                      <a:r>
                        <a:rPr lang="en-GB" sz="1200" kern="1200" dirty="0" smtClean="0">
                          <a:solidFill>
                            <a:schemeClr val="dk1"/>
                          </a:solidFill>
                          <a:latin typeface="+mn-lt"/>
                          <a:ea typeface="+mn-ea"/>
                          <a:cs typeface="+mn-cs"/>
                        </a:rPr>
                        <a:t>station</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lvl="0" algn="l" defTabSz="1007943" rtl="0" eaLnBrk="1" latinLnBrk="0" hangingPunct="1"/>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regular stopping place in a transportation route</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0745140"/>
                  </a:ext>
                </a:extLst>
              </a:tr>
              <a:tr h="354589">
                <a:tc>
                  <a:txBody>
                    <a:bodyPr/>
                    <a:lstStyle/>
                    <a:p>
                      <a:pPr lvl="0"/>
                      <a:r>
                        <a:rPr lang="en-GB" sz="1200" kern="1200" dirty="0" smtClean="0">
                          <a:solidFill>
                            <a:schemeClr val="dk1"/>
                          </a:solidFill>
                          <a:latin typeface="+mn-lt"/>
                          <a:ea typeface="+mn-ea"/>
                          <a:cs typeface="+mn-cs"/>
                        </a:rPr>
                        <a:t>town</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a:t>
                      </a:r>
                      <a:r>
                        <a:rPr lang="en-GB" altLang="en-US" sz="1200" kern="1200" dirty="0" smtClean="0">
                          <a:solidFill>
                            <a:schemeClr val="dk1"/>
                          </a:solidFill>
                          <a:latin typeface="+mn-lt"/>
                          <a:ea typeface="+mn-ea"/>
                          <a:cs typeface="+mn-cs"/>
                        </a:rPr>
                        <a:t>large group of houses, shops and factories where people live. Towns are larger than villages but smaller than cities.</a:t>
                      </a:r>
                      <a:endParaRPr lang="en-GB" sz="12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44519605"/>
                  </a:ext>
                </a:extLst>
              </a:tr>
              <a:tr h="35458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rail line</a:t>
                      </a:r>
                    </a:p>
                    <a:p>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lvl="0" algn="l" defTabSz="1007943" rtl="0" eaLnBrk="1" latinLnBrk="0" hangingPunct="1"/>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railway track or railway line is a set of two parallel rows of long pieces of steel. They are used by trains to transport people and </a:t>
                      </a:r>
                      <a:r>
                        <a:rPr lang="en-GB" sz="1200" kern="1200" dirty="0" smtClean="0">
                          <a:solidFill>
                            <a:schemeClr val="dk1"/>
                          </a:solidFill>
                          <a:latin typeface="+mn-lt"/>
                          <a:ea typeface="+mn-ea"/>
                          <a:cs typeface="+mn-cs"/>
                        </a:rPr>
                        <a:t>things.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59441390"/>
                  </a:ext>
                </a:extLst>
              </a:tr>
              <a:tr h="35458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world </a:t>
                      </a:r>
                      <a:r>
                        <a:rPr lang="en-GB" sz="1200" kern="1200" dirty="0" smtClean="0">
                          <a:solidFill>
                            <a:schemeClr val="dk1"/>
                          </a:solidFill>
                          <a:latin typeface="+mn-lt"/>
                          <a:ea typeface="+mn-ea"/>
                          <a:cs typeface="+mn-cs"/>
                        </a:rPr>
                        <a:t>links </a:t>
                      </a:r>
                    </a:p>
                    <a:p>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How</a:t>
                      </a:r>
                      <a:r>
                        <a:rPr lang="en-GB" sz="1200" kern="1200" baseline="0" dirty="0" smtClean="0">
                          <a:solidFill>
                            <a:schemeClr val="dk1"/>
                          </a:solidFill>
                          <a:latin typeface="+mn-lt"/>
                          <a:ea typeface="+mn-ea"/>
                          <a:cs typeface="+mn-cs"/>
                        </a:rPr>
                        <a:t> the world is connected and how we can travel to different parts of the world.</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1303251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915481265"/>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2 – Where We Live - Transport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1871586769"/>
              </p:ext>
            </p:extLst>
          </p:nvPr>
        </p:nvGraphicFramePr>
        <p:xfrm>
          <a:off x="33482" y="634324"/>
          <a:ext cx="5026198" cy="2248272"/>
        </p:xfrm>
        <a:graphic>
          <a:graphicData uri="http://schemas.openxmlformats.org/drawingml/2006/table">
            <a:tbl>
              <a:tblPr firstRow="1" bandRow="1">
                <a:tableStyleId>{10A1B5D5-9B99-4C35-A422-299274C87663}</a:tableStyleId>
              </a:tblPr>
              <a:tblGrid>
                <a:gridCol w="1675399">
                  <a:extLst>
                    <a:ext uri="{9D8B030D-6E8A-4147-A177-3AD203B41FA5}">
                      <a16:colId xmlns:a16="http://schemas.microsoft.com/office/drawing/2014/main" val="2872413355"/>
                    </a:ext>
                  </a:extLst>
                </a:gridCol>
                <a:gridCol w="3350799">
                  <a:extLst>
                    <a:ext uri="{9D8B030D-6E8A-4147-A177-3AD203B41FA5}">
                      <a16:colId xmlns:a16="http://schemas.microsoft.com/office/drawing/2014/main" val="2092208118"/>
                    </a:ext>
                  </a:extLst>
                </a:gridCol>
              </a:tblGrid>
              <a:tr h="0">
                <a:tc gridSpan="2">
                  <a:txBody>
                    <a:bodyPr/>
                    <a:lstStyle/>
                    <a:p>
                      <a:r>
                        <a:rPr lang="en-GB" sz="1200" dirty="0" err="1" smtClean="0"/>
                        <a:t>Horley</a:t>
                      </a:r>
                      <a:endParaRPr lang="en-GB" sz="1200" dirty="0"/>
                    </a:p>
                  </a:txBody>
                  <a:tcPr/>
                </a:tc>
                <a:tc hMerge="1">
                  <a:txBody>
                    <a:bodyPr/>
                    <a:lstStyle/>
                    <a:p>
                      <a:endParaRPr lang="en-GB"/>
                    </a:p>
                  </a:txBody>
                  <a:tcPr/>
                </a:tc>
                <a:extLst>
                  <a:ext uri="{0D108BD9-81ED-4DB2-BD59-A6C34878D82A}">
                    <a16:rowId xmlns:a16="http://schemas.microsoft.com/office/drawing/2014/main" val="1365185807"/>
                  </a:ext>
                </a:extLst>
              </a:tr>
              <a:tr h="1973952">
                <a:tc>
                  <a:txBody>
                    <a:bodyPr/>
                    <a:lstStyle/>
                    <a:p>
                      <a:pPr marL="0" lvl="0" indent="0" algn="l" defTabSz="1007943" rtl="0" eaLnBrk="1" latinLnBrk="0" hangingPunct="1">
                        <a:buFont typeface="Arial" panose="020B0604020202020204" pitchFamily="34" charset="0"/>
                        <a:buNone/>
                        <a:defRPr/>
                      </a:pPr>
                      <a:endParaRPr lang="en-GB" sz="1200" kern="1200" dirty="0" smtClean="0">
                        <a:solidFill>
                          <a:srgbClr val="231F20"/>
                        </a:solidFill>
                        <a:latin typeface="+mn-lt"/>
                        <a:ea typeface="+mn-ea"/>
                        <a:cs typeface="+mn-cs"/>
                      </a:endParaRPr>
                    </a:p>
                  </a:txBody>
                  <a:tcPr/>
                </a:tc>
                <a:tc>
                  <a:txBody>
                    <a:bodyPr/>
                    <a:lstStyle/>
                    <a:p>
                      <a:pPr marL="0" lvl="0" indent="0" algn="l" defTabSz="1007943" rtl="0" eaLnBrk="1" latinLnBrk="0" hangingPunct="1">
                        <a:buFont typeface="Arial" panose="020B0604020202020204" pitchFamily="34" charset="0"/>
                        <a:buNone/>
                        <a:defRPr/>
                      </a:pPr>
                      <a:r>
                        <a:rPr lang="en-GB" sz="1200" b="1" kern="1200" dirty="0" smtClean="0">
                          <a:solidFill>
                            <a:srgbClr val="231F20"/>
                          </a:solidFill>
                          <a:latin typeface="+mn-lt"/>
                          <a:ea typeface="+mn-ea"/>
                          <a:cs typeface="+mn-cs"/>
                        </a:rPr>
                        <a:t>Physical</a:t>
                      </a:r>
                      <a:r>
                        <a:rPr lang="en-GB" sz="1200" b="1" kern="1200" baseline="0" dirty="0" smtClean="0">
                          <a:solidFill>
                            <a:srgbClr val="231F20"/>
                          </a:solidFill>
                          <a:latin typeface="+mn-lt"/>
                          <a:ea typeface="+mn-ea"/>
                          <a:cs typeface="+mn-cs"/>
                        </a:rPr>
                        <a:t> features:</a:t>
                      </a:r>
                    </a:p>
                    <a:p>
                      <a:pPr marL="171450" lvl="0" indent="-171450" algn="l" defTabSz="1007943" rtl="0" eaLnBrk="1" latinLnBrk="0" hangingPunct="1">
                        <a:buFont typeface="Arial" panose="020B0604020202020204" pitchFamily="34" charset="0"/>
                        <a:buChar char="•"/>
                        <a:defRPr/>
                      </a:pPr>
                      <a:r>
                        <a:rPr lang="en-GB" sz="1200" kern="1200" baseline="0" dirty="0" smtClean="0">
                          <a:solidFill>
                            <a:srgbClr val="231F20"/>
                          </a:solidFill>
                          <a:latin typeface="+mn-lt"/>
                          <a:ea typeface="+mn-ea"/>
                          <a:cs typeface="+mn-cs"/>
                        </a:rPr>
                        <a:t>River Mole</a:t>
                      </a:r>
                    </a:p>
                    <a:p>
                      <a:pPr marL="171450" lvl="0" indent="-171450" algn="l" defTabSz="1007943" rtl="0" eaLnBrk="1" latinLnBrk="0" hangingPunct="1">
                        <a:buFont typeface="Arial" panose="020B0604020202020204" pitchFamily="34" charset="0"/>
                        <a:buChar char="•"/>
                        <a:defRPr/>
                      </a:pPr>
                      <a:r>
                        <a:rPr lang="en-GB" sz="1200" kern="1200" baseline="0" dirty="0" smtClean="0">
                          <a:solidFill>
                            <a:srgbClr val="231F20"/>
                          </a:solidFill>
                          <a:latin typeface="+mn-lt"/>
                          <a:ea typeface="+mn-ea"/>
                          <a:cs typeface="+mn-cs"/>
                        </a:rPr>
                        <a:t>Langshott Woods</a:t>
                      </a:r>
                      <a:endParaRPr lang="en-GB" sz="1200" kern="1200" dirty="0" smtClean="0">
                        <a:solidFill>
                          <a:srgbClr val="231F20"/>
                        </a:solidFill>
                        <a:latin typeface="+mn-lt"/>
                        <a:ea typeface="+mn-ea"/>
                        <a:cs typeface="+mn-cs"/>
                      </a:endParaRPr>
                    </a:p>
                    <a:p>
                      <a:pPr marL="0" lvl="0" indent="0" algn="l" defTabSz="1007943" rtl="0" eaLnBrk="1" latinLnBrk="0" hangingPunct="1">
                        <a:buFont typeface="Arial" panose="020B0604020202020204" pitchFamily="34" charset="0"/>
                        <a:buNone/>
                        <a:defRPr/>
                      </a:pPr>
                      <a:r>
                        <a:rPr lang="en-GB" sz="1200" b="1" kern="1200" dirty="0" smtClean="0">
                          <a:solidFill>
                            <a:srgbClr val="231F20"/>
                          </a:solidFill>
                          <a:latin typeface="+mn-lt"/>
                          <a:ea typeface="+mn-ea"/>
                          <a:cs typeface="+mn-cs"/>
                        </a:rPr>
                        <a:t>Humans features:</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Schools</a:t>
                      </a:r>
                      <a:r>
                        <a:rPr lang="en-GB" sz="1100" kern="1200" baseline="0" dirty="0" smtClean="0">
                          <a:solidFill>
                            <a:srgbClr val="231F20"/>
                          </a:solidFill>
                          <a:latin typeface="+mn-lt"/>
                          <a:ea typeface="+mn-ea"/>
                          <a:cs typeface="+mn-cs"/>
                        </a:rPr>
                        <a:t> e.g.</a:t>
                      </a:r>
                      <a:r>
                        <a:rPr lang="en-GB" sz="1100" kern="1200" dirty="0" smtClean="0">
                          <a:solidFill>
                            <a:srgbClr val="231F20"/>
                          </a:solidFill>
                          <a:latin typeface="+mn-lt"/>
                          <a:ea typeface="+mn-ea"/>
                          <a:cs typeface="+mn-cs"/>
                        </a:rPr>
                        <a:t> Langshott</a:t>
                      </a:r>
                      <a:r>
                        <a:rPr lang="en-GB" sz="1100" kern="1200" baseline="0" dirty="0" smtClean="0">
                          <a:solidFill>
                            <a:srgbClr val="231F20"/>
                          </a:solidFill>
                          <a:latin typeface="+mn-lt"/>
                          <a:ea typeface="+mn-ea"/>
                          <a:cs typeface="+mn-cs"/>
                        </a:rPr>
                        <a:t> Primary School</a:t>
                      </a:r>
                    </a:p>
                    <a:p>
                      <a:pPr marL="171450" lvl="0" indent="-171450" algn="l" defTabSz="1007943" rtl="0" eaLnBrk="1" latinLnBrk="0" hangingPunct="1">
                        <a:buFont typeface="Arial" panose="020B0604020202020204" pitchFamily="34" charset="0"/>
                        <a:buChar char="•"/>
                        <a:defRPr/>
                      </a:pPr>
                      <a:r>
                        <a:rPr lang="en-GB" sz="1100" kern="1200" baseline="0" dirty="0" err="1" smtClean="0">
                          <a:solidFill>
                            <a:srgbClr val="231F20"/>
                          </a:solidFill>
                          <a:latin typeface="+mn-lt"/>
                          <a:ea typeface="+mn-ea"/>
                          <a:cs typeface="+mn-cs"/>
                        </a:rPr>
                        <a:t>Horley</a:t>
                      </a:r>
                      <a:r>
                        <a:rPr lang="en-GB" sz="1100" kern="1200" baseline="0" dirty="0" smtClean="0">
                          <a:solidFill>
                            <a:srgbClr val="231F20"/>
                          </a:solidFill>
                          <a:latin typeface="+mn-lt"/>
                          <a:ea typeface="+mn-ea"/>
                          <a:cs typeface="+mn-cs"/>
                        </a:rPr>
                        <a:t> Library</a:t>
                      </a:r>
                    </a:p>
                    <a:p>
                      <a:pPr marL="171450" lvl="0" indent="-171450" algn="l" defTabSz="1007943" rtl="0" eaLnBrk="1" latinLnBrk="0" hangingPunct="1">
                        <a:buFont typeface="Arial" panose="020B0604020202020204" pitchFamily="34" charset="0"/>
                        <a:buChar char="•"/>
                        <a:defRPr/>
                      </a:pPr>
                      <a:r>
                        <a:rPr lang="en-GB" sz="1100" kern="1200" baseline="0" dirty="0" smtClean="0">
                          <a:solidFill>
                            <a:srgbClr val="231F20"/>
                          </a:solidFill>
                          <a:latin typeface="+mn-lt"/>
                          <a:ea typeface="+mn-ea"/>
                          <a:cs typeface="+mn-cs"/>
                        </a:rPr>
                        <a:t>Supermarkets e.g. </a:t>
                      </a:r>
                      <a:r>
                        <a:rPr lang="en-GB" sz="1100" kern="1200" baseline="0" dirty="0" err="1" smtClean="0">
                          <a:solidFill>
                            <a:srgbClr val="231F20"/>
                          </a:solidFill>
                          <a:latin typeface="+mn-lt"/>
                          <a:ea typeface="+mn-ea"/>
                          <a:cs typeface="+mn-cs"/>
                        </a:rPr>
                        <a:t>Lidls</a:t>
                      </a:r>
                      <a:r>
                        <a:rPr lang="en-GB" sz="1100" kern="1200" baseline="0" dirty="0" smtClean="0">
                          <a:solidFill>
                            <a:srgbClr val="231F20"/>
                          </a:solidFill>
                          <a:latin typeface="+mn-lt"/>
                          <a:ea typeface="+mn-ea"/>
                          <a:cs typeface="+mn-cs"/>
                        </a:rPr>
                        <a:t>, Waitrose, </a:t>
                      </a:r>
                      <a:r>
                        <a:rPr lang="en-GB" sz="1100" kern="1200" baseline="0" dirty="0" err="1" smtClean="0">
                          <a:solidFill>
                            <a:srgbClr val="231F20"/>
                          </a:solidFill>
                          <a:latin typeface="+mn-lt"/>
                          <a:ea typeface="+mn-ea"/>
                          <a:cs typeface="+mn-cs"/>
                        </a:rPr>
                        <a:t>Icelands</a:t>
                      </a:r>
                      <a:endParaRPr lang="en-GB" sz="1100" kern="1200" baseline="0" dirty="0" smtClean="0">
                        <a:solidFill>
                          <a:srgbClr val="231F20"/>
                        </a:solidFill>
                        <a:latin typeface="+mn-lt"/>
                        <a:ea typeface="+mn-ea"/>
                        <a:cs typeface="+mn-cs"/>
                      </a:endParaRPr>
                    </a:p>
                    <a:p>
                      <a:pPr marL="171450" lvl="0" indent="-171450" algn="l" defTabSz="1007943" rtl="0" eaLnBrk="1" latinLnBrk="0" hangingPunct="1">
                        <a:buFont typeface="Arial" panose="020B0604020202020204" pitchFamily="34" charset="0"/>
                        <a:buChar char="•"/>
                        <a:defRPr/>
                      </a:pPr>
                      <a:r>
                        <a:rPr lang="en-GB" sz="1100" kern="1200" dirty="0" err="1" smtClean="0">
                          <a:solidFill>
                            <a:srgbClr val="231F20"/>
                          </a:solidFill>
                          <a:latin typeface="+mn-lt"/>
                          <a:ea typeface="+mn-ea"/>
                          <a:cs typeface="+mn-cs"/>
                        </a:rPr>
                        <a:t>Horley</a:t>
                      </a:r>
                      <a:r>
                        <a:rPr lang="en-GB" sz="1100" kern="1200" dirty="0" smtClean="0">
                          <a:solidFill>
                            <a:srgbClr val="231F20"/>
                          </a:solidFill>
                          <a:latin typeface="+mn-lt"/>
                          <a:ea typeface="+mn-ea"/>
                          <a:cs typeface="+mn-cs"/>
                        </a:rPr>
                        <a:t> train station</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Churches e.g. </a:t>
                      </a:r>
                      <a:r>
                        <a:rPr lang="en-GB" sz="1100" kern="1200" dirty="0" err="1" smtClean="0">
                          <a:solidFill>
                            <a:srgbClr val="231F20"/>
                          </a:solidFill>
                          <a:latin typeface="+mn-lt"/>
                          <a:ea typeface="+mn-ea"/>
                          <a:cs typeface="+mn-cs"/>
                        </a:rPr>
                        <a:t>Horley</a:t>
                      </a:r>
                      <a:r>
                        <a:rPr lang="en-GB" sz="1100" kern="1200" dirty="0" smtClean="0">
                          <a:solidFill>
                            <a:srgbClr val="231F20"/>
                          </a:solidFill>
                          <a:latin typeface="+mn-lt"/>
                          <a:ea typeface="+mn-ea"/>
                          <a:cs typeface="+mn-cs"/>
                        </a:rPr>
                        <a:t> Methodist Church</a:t>
                      </a:r>
                    </a:p>
                    <a:p>
                      <a:pPr marL="171450" lvl="0" indent="-171450" algn="l" defTabSz="1007943" rtl="0" eaLnBrk="1" latinLnBrk="0" hangingPunct="1">
                        <a:buFont typeface="Arial" panose="020B0604020202020204" pitchFamily="34" charset="0"/>
                        <a:buChar char="•"/>
                        <a:defRPr/>
                      </a:pPr>
                      <a:r>
                        <a:rPr lang="en-GB" sz="1100" kern="1200" dirty="0" err="1" smtClean="0">
                          <a:solidFill>
                            <a:srgbClr val="231F20"/>
                          </a:solidFill>
                          <a:latin typeface="+mn-lt"/>
                          <a:ea typeface="+mn-ea"/>
                          <a:cs typeface="+mn-cs"/>
                        </a:rPr>
                        <a:t>Horley</a:t>
                      </a:r>
                      <a:r>
                        <a:rPr lang="en-GB" sz="1100" kern="1200" baseline="0" dirty="0" smtClean="0">
                          <a:solidFill>
                            <a:srgbClr val="231F20"/>
                          </a:solidFill>
                          <a:latin typeface="+mn-lt"/>
                          <a:ea typeface="+mn-ea"/>
                          <a:cs typeface="+mn-cs"/>
                        </a:rPr>
                        <a:t> Leisure Centre</a:t>
                      </a:r>
                      <a:endParaRPr lang="en-GB" sz="11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8" name="Table 27"/>
          <p:cNvGraphicFramePr>
            <a:graphicFrameLocks noGrp="1"/>
          </p:cNvGraphicFramePr>
          <p:nvPr>
            <p:extLst>
              <p:ext uri="{D42A27DB-BD31-4B8C-83A1-F6EECF244321}">
                <p14:modId xmlns:p14="http://schemas.microsoft.com/office/powerpoint/2010/main" val="3008343299"/>
              </p:ext>
            </p:extLst>
          </p:nvPr>
        </p:nvGraphicFramePr>
        <p:xfrm>
          <a:off x="33482" y="5417983"/>
          <a:ext cx="6928055" cy="2084784"/>
        </p:xfrm>
        <a:graphic>
          <a:graphicData uri="http://schemas.openxmlformats.org/drawingml/2006/table">
            <a:tbl>
              <a:tblPr firstRow="1" bandRow="1">
                <a:tableStyleId>{10A1B5D5-9B99-4C35-A422-299274C87663}</a:tableStyleId>
              </a:tblPr>
              <a:tblGrid>
                <a:gridCol w="6928055">
                  <a:extLst>
                    <a:ext uri="{9D8B030D-6E8A-4147-A177-3AD203B41FA5}">
                      <a16:colId xmlns:a16="http://schemas.microsoft.com/office/drawing/2014/main" val="2872413355"/>
                    </a:ext>
                  </a:extLst>
                </a:gridCol>
              </a:tblGrid>
              <a:tr h="0">
                <a:tc>
                  <a:txBody>
                    <a:bodyPr/>
                    <a:lstStyle/>
                    <a:p>
                      <a:r>
                        <a:rPr lang="en-GB" sz="1200" dirty="0" smtClean="0"/>
                        <a:t>Types of transport</a:t>
                      </a:r>
                      <a:endParaRPr lang="en-GB" sz="1200" dirty="0"/>
                    </a:p>
                  </a:txBody>
                  <a:tcPr/>
                </a:tc>
                <a:extLst>
                  <a:ext uri="{0D108BD9-81ED-4DB2-BD59-A6C34878D82A}">
                    <a16:rowId xmlns:a16="http://schemas.microsoft.com/office/drawing/2014/main" val="1365185807"/>
                  </a:ext>
                </a:extLst>
              </a:tr>
              <a:tr h="1810464">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rgbClr val="231F20"/>
                          </a:solidFill>
                          <a:latin typeface="+mn-lt"/>
                          <a:ea typeface="+mn-ea"/>
                          <a:cs typeface="+mn-cs"/>
                        </a:rPr>
                        <a:t>The four main modes of transport are air, road, sea and rail. Different</a:t>
                      </a:r>
                      <a:r>
                        <a:rPr lang="en-GB" sz="1200" kern="1200" baseline="0" dirty="0" smtClean="0">
                          <a:solidFill>
                            <a:srgbClr val="231F20"/>
                          </a:solidFill>
                          <a:latin typeface="+mn-lt"/>
                          <a:ea typeface="+mn-ea"/>
                          <a:cs typeface="+mn-cs"/>
                        </a:rPr>
                        <a:t> modes are suitable for different distances e.g. bike (bicycles) for shorter distances and trains for longer distances).</a:t>
                      </a:r>
                      <a:endParaRPr lang="en-GB" sz="1200" kern="1200" dirty="0" smtClean="0">
                        <a:solidFill>
                          <a:srgbClr val="231F20"/>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graphicFrame>
        <p:nvGraphicFramePr>
          <p:cNvPr id="36" name="Table 35"/>
          <p:cNvGraphicFramePr>
            <a:graphicFrameLocks noGrp="1"/>
          </p:cNvGraphicFramePr>
          <p:nvPr>
            <p:extLst>
              <p:ext uri="{D42A27DB-BD31-4B8C-83A1-F6EECF244321}">
                <p14:modId xmlns:p14="http://schemas.microsoft.com/office/powerpoint/2010/main" val="1835928961"/>
              </p:ext>
            </p:extLst>
          </p:nvPr>
        </p:nvGraphicFramePr>
        <p:xfrm>
          <a:off x="33482" y="2915480"/>
          <a:ext cx="6928054" cy="2451396"/>
        </p:xfrm>
        <a:graphic>
          <a:graphicData uri="http://schemas.openxmlformats.org/drawingml/2006/table">
            <a:tbl>
              <a:tblPr firstRow="1" bandRow="1">
                <a:tableStyleId>{10A1B5D5-9B99-4C35-A422-299274C87663}</a:tableStyleId>
              </a:tblPr>
              <a:tblGrid>
                <a:gridCol w="3464027">
                  <a:extLst>
                    <a:ext uri="{9D8B030D-6E8A-4147-A177-3AD203B41FA5}">
                      <a16:colId xmlns:a16="http://schemas.microsoft.com/office/drawing/2014/main" val="2872413355"/>
                    </a:ext>
                  </a:extLst>
                </a:gridCol>
                <a:gridCol w="3464027">
                  <a:extLst>
                    <a:ext uri="{9D8B030D-6E8A-4147-A177-3AD203B41FA5}">
                      <a16:colId xmlns:a16="http://schemas.microsoft.com/office/drawing/2014/main" val="805018945"/>
                    </a:ext>
                  </a:extLst>
                </a:gridCol>
              </a:tblGrid>
              <a:tr h="284706">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Transport links on a map </a:t>
                      </a:r>
                      <a:endParaRPr lang="en-GB" sz="1200" dirty="0"/>
                    </a:p>
                  </a:txBody>
                  <a:tcPr/>
                </a:tc>
                <a:tc hMerge="1">
                  <a:txBody>
                    <a:bodyPr/>
                    <a:lstStyle/>
                    <a:p>
                      <a:endParaRPr lang="en-GB"/>
                    </a:p>
                  </a:txBody>
                  <a:tcPr/>
                </a:tc>
                <a:extLst>
                  <a:ext uri="{0D108BD9-81ED-4DB2-BD59-A6C34878D82A}">
                    <a16:rowId xmlns:a16="http://schemas.microsoft.com/office/drawing/2014/main" val="1365185807"/>
                  </a:ext>
                </a:extLst>
              </a:tr>
              <a:tr h="2166690">
                <a:tc>
                  <a:txBody>
                    <a:bodyPr/>
                    <a:lstStyle/>
                    <a:p>
                      <a:pPr marL="171450" indent="-171450">
                        <a:buFont typeface="Arial" panose="020B0604020202020204" pitchFamily="34" charset="0"/>
                        <a:buChar char="•"/>
                        <a:defRPr/>
                      </a:pPr>
                      <a:r>
                        <a:rPr lang="en-GB" sz="1200" dirty="0" smtClean="0">
                          <a:solidFill>
                            <a:srgbClr val="231F20"/>
                          </a:solidFill>
                        </a:rPr>
                        <a:t>A map is a 2D drawing of an area.</a:t>
                      </a:r>
                    </a:p>
                    <a:p>
                      <a:pPr marL="171450" indent="-171450">
                        <a:buFont typeface="Arial" panose="020B0604020202020204" pitchFamily="34" charset="0"/>
                        <a:buChar char="•"/>
                        <a:defRPr/>
                      </a:pPr>
                      <a:r>
                        <a:rPr lang="en-GB" sz="1200" dirty="0" smtClean="0">
                          <a:solidFill>
                            <a:srgbClr val="231F20"/>
                          </a:solidFill>
                        </a:rPr>
                        <a:t>They are used to help plan routes from one place to another or to find certain features.</a:t>
                      </a:r>
                      <a:endParaRPr lang="en-GB" sz="1200" dirty="0" smtClean="0"/>
                    </a:p>
                  </a:txBody>
                  <a:tcPr/>
                </a:tc>
                <a:tc>
                  <a:txBody>
                    <a:bodyPr/>
                    <a:lstStyle/>
                    <a:p>
                      <a:pPr marL="0" indent="0">
                        <a:buFont typeface="Arial" panose="020B0604020202020204" pitchFamily="34" charset="0"/>
                        <a:buNone/>
                        <a:defRPr/>
                      </a:pPr>
                      <a:r>
                        <a:rPr lang="en-GB" sz="1200" dirty="0" smtClean="0"/>
                        <a:t>Maps show</a:t>
                      </a:r>
                      <a:r>
                        <a:rPr lang="en-GB" sz="1200" baseline="0" dirty="0" smtClean="0"/>
                        <a:t> different transport links.</a:t>
                      </a:r>
                    </a:p>
                    <a:p>
                      <a:pPr marL="0" indent="0">
                        <a:buFont typeface="Arial" panose="020B0604020202020204" pitchFamily="34" charset="0"/>
                        <a:buNone/>
                        <a:defRPr/>
                      </a:pPr>
                      <a:r>
                        <a:rPr lang="en-GB" sz="1200" baseline="0" dirty="0" smtClean="0"/>
                        <a:t>Here are some of the key symbols used:</a:t>
                      </a:r>
                    </a:p>
                    <a:p>
                      <a:pPr marL="0" indent="0">
                        <a:buFont typeface="Arial" panose="020B0604020202020204" pitchFamily="34" charset="0"/>
                        <a:buNone/>
                        <a:defRPr/>
                      </a:pPr>
                      <a:endParaRPr lang="en-GB" sz="1200" dirty="0" smtClean="0"/>
                    </a:p>
                  </a:txBody>
                  <a:tcPr/>
                </a:tc>
                <a:extLst>
                  <a:ext uri="{0D108BD9-81ED-4DB2-BD59-A6C34878D82A}">
                    <a16:rowId xmlns:a16="http://schemas.microsoft.com/office/drawing/2014/main" val="3317392649"/>
                  </a:ext>
                </a:extLst>
              </a:tr>
            </a:tbl>
          </a:graphicData>
        </a:graphic>
      </p:graphicFrame>
      <p:pic>
        <p:nvPicPr>
          <p:cNvPr id="45" name="Picture 44">
            <a:extLst>
              <a:ext uri="{FF2B5EF4-FFF2-40B4-BE49-F238E27FC236}">
                <a16:creationId xmlns:a16="http://schemas.microsoft.com/office/drawing/2014/main" id="{E33E8377-FFE0-4474-8824-71765455029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7975" y="3801344"/>
            <a:ext cx="2571647" cy="1468750"/>
          </a:xfrm>
          <a:prstGeom prst="rect">
            <a:avLst/>
          </a:prstGeom>
          <a:ln>
            <a:solidFill>
              <a:schemeClr val="tx1"/>
            </a:solidFill>
          </a:ln>
        </p:spPr>
      </p:pic>
      <p:pic>
        <p:nvPicPr>
          <p:cNvPr id="2" name="Picture 1"/>
          <p:cNvPicPr>
            <a:picLocks noChangeAspect="1"/>
          </p:cNvPicPr>
          <p:nvPr/>
        </p:nvPicPr>
        <p:blipFill>
          <a:blip r:embed="rId5"/>
          <a:stretch>
            <a:fillRect/>
          </a:stretch>
        </p:blipFill>
        <p:spPr>
          <a:xfrm>
            <a:off x="4662840" y="6400371"/>
            <a:ext cx="938449" cy="591068"/>
          </a:xfrm>
          <a:prstGeom prst="rect">
            <a:avLst/>
          </a:prstGeom>
        </p:spPr>
      </p:pic>
      <p:pic>
        <p:nvPicPr>
          <p:cNvPr id="3" name="Picture 2"/>
          <p:cNvPicPr>
            <a:picLocks noChangeAspect="1"/>
          </p:cNvPicPr>
          <p:nvPr/>
        </p:nvPicPr>
        <p:blipFill>
          <a:blip r:embed="rId6"/>
          <a:stretch>
            <a:fillRect/>
          </a:stretch>
        </p:blipFill>
        <p:spPr>
          <a:xfrm>
            <a:off x="2987308" y="6441862"/>
            <a:ext cx="765385" cy="585035"/>
          </a:xfrm>
          <a:prstGeom prst="rect">
            <a:avLst/>
          </a:prstGeom>
        </p:spPr>
      </p:pic>
      <p:pic>
        <p:nvPicPr>
          <p:cNvPr id="4" name="Picture 3"/>
          <p:cNvPicPr>
            <a:picLocks noChangeAspect="1"/>
          </p:cNvPicPr>
          <p:nvPr/>
        </p:nvPicPr>
        <p:blipFill>
          <a:blip r:embed="rId7"/>
          <a:stretch>
            <a:fillRect/>
          </a:stretch>
        </p:blipFill>
        <p:spPr>
          <a:xfrm>
            <a:off x="6115348" y="6502214"/>
            <a:ext cx="755779" cy="668376"/>
          </a:xfrm>
          <a:prstGeom prst="rect">
            <a:avLst/>
          </a:prstGeom>
        </p:spPr>
      </p:pic>
      <p:pic>
        <p:nvPicPr>
          <p:cNvPr id="5" name="Picture 4"/>
          <p:cNvPicPr>
            <a:picLocks noChangeAspect="1"/>
          </p:cNvPicPr>
          <p:nvPr/>
        </p:nvPicPr>
        <p:blipFill>
          <a:blip r:embed="rId8"/>
          <a:stretch>
            <a:fillRect/>
          </a:stretch>
        </p:blipFill>
        <p:spPr>
          <a:xfrm>
            <a:off x="982351" y="6167991"/>
            <a:ext cx="738764" cy="543875"/>
          </a:xfrm>
          <a:prstGeom prst="rect">
            <a:avLst/>
          </a:prstGeom>
        </p:spPr>
      </p:pic>
      <p:pic>
        <p:nvPicPr>
          <p:cNvPr id="6" name="Picture 5"/>
          <p:cNvPicPr>
            <a:picLocks noChangeAspect="1"/>
          </p:cNvPicPr>
          <p:nvPr/>
        </p:nvPicPr>
        <p:blipFill>
          <a:blip r:embed="rId9"/>
          <a:stretch>
            <a:fillRect/>
          </a:stretch>
        </p:blipFill>
        <p:spPr>
          <a:xfrm>
            <a:off x="5599740" y="5982950"/>
            <a:ext cx="837974" cy="598404"/>
          </a:xfrm>
          <a:prstGeom prst="rect">
            <a:avLst/>
          </a:prstGeom>
        </p:spPr>
      </p:pic>
      <p:pic>
        <p:nvPicPr>
          <p:cNvPr id="8" name="Picture 7"/>
          <p:cNvPicPr>
            <a:picLocks noChangeAspect="1"/>
          </p:cNvPicPr>
          <p:nvPr/>
        </p:nvPicPr>
        <p:blipFill>
          <a:blip r:embed="rId10"/>
          <a:stretch>
            <a:fillRect/>
          </a:stretch>
        </p:blipFill>
        <p:spPr>
          <a:xfrm>
            <a:off x="120189" y="6144538"/>
            <a:ext cx="784267" cy="581280"/>
          </a:xfrm>
          <a:prstGeom prst="rect">
            <a:avLst/>
          </a:prstGeom>
        </p:spPr>
      </p:pic>
      <p:pic>
        <p:nvPicPr>
          <p:cNvPr id="9" name="Picture 8"/>
          <p:cNvPicPr>
            <a:picLocks noChangeAspect="1"/>
          </p:cNvPicPr>
          <p:nvPr/>
        </p:nvPicPr>
        <p:blipFill>
          <a:blip r:embed="rId11"/>
          <a:stretch>
            <a:fillRect/>
          </a:stretch>
        </p:blipFill>
        <p:spPr>
          <a:xfrm>
            <a:off x="2064900" y="6244400"/>
            <a:ext cx="844513" cy="579095"/>
          </a:xfrm>
          <a:prstGeom prst="rect">
            <a:avLst/>
          </a:prstGeom>
        </p:spPr>
      </p:pic>
      <p:pic>
        <p:nvPicPr>
          <p:cNvPr id="11" name="Picture 10"/>
          <p:cNvPicPr>
            <a:picLocks noChangeAspect="1"/>
          </p:cNvPicPr>
          <p:nvPr/>
        </p:nvPicPr>
        <p:blipFill>
          <a:blip r:embed="rId12"/>
          <a:stretch>
            <a:fillRect/>
          </a:stretch>
        </p:blipFill>
        <p:spPr>
          <a:xfrm>
            <a:off x="2226072" y="6905917"/>
            <a:ext cx="666047" cy="536297"/>
          </a:xfrm>
          <a:prstGeom prst="rect">
            <a:avLst/>
          </a:prstGeom>
        </p:spPr>
      </p:pic>
      <p:pic>
        <p:nvPicPr>
          <p:cNvPr id="14" name="Picture 13"/>
          <p:cNvPicPr>
            <a:picLocks noChangeAspect="1"/>
          </p:cNvPicPr>
          <p:nvPr/>
        </p:nvPicPr>
        <p:blipFill>
          <a:blip r:embed="rId13"/>
          <a:stretch>
            <a:fillRect/>
          </a:stretch>
        </p:blipFill>
        <p:spPr>
          <a:xfrm>
            <a:off x="123732" y="6859595"/>
            <a:ext cx="673286" cy="597953"/>
          </a:xfrm>
          <a:prstGeom prst="rect">
            <a:avLst/>
          </a:prstGeom>
        </p:spPr>
      </p:pic>
      <p:pic>
        <p:nvPicPr>
          <p:cNvPr id="21" name="Picture 20"/>
          <p:cNvPicPr>
            <a:picLocks noChangeAspect="1"/>
          </p:cNvPicPr>
          <p:nvPr/>
        </p:nvPicPr>
        <p:blipFill>
          <a:blip r:embed="rId14"/>
          <a:stretch>
            <a:fillRect/>
          </a:stretch>
        </p:blipFill>
        <p:spPr>
          <a:xfrm>
            <a:off x="874913" y="6840879"/>
            <a:ext cx="575787" cy="490772"/>
          </a:xfrm>
          <a:prstGeom prst="rect">
            <a:avLst/>
          </a:prstGeom>
        </p:spPr>
      </p:pic>
      <p:pic>
        <p:nvPicPr>
          <p:cNvPr id="46" name="Picture 45"/>
          <p:cNvPicPr>
            <a:picLocks noChangeAspect="1"/>
          </p:cNvPicPr>
          <p:nvPr/>
        </p:nvPicPr>
        <p:blipFill>
          <a:blip r:embed="rId15"/>
          <a:stretch>
            <a:fillRect/>
          </a:stretch>
        </p:blipFill>
        <p:spPr>
          <a:xfrm>
            <a:off x="4101611" y="6305546"/>
            <a:ext cx="533874" cy="780719"/>
          </a:xfrm>
          <a:prstGeom prst="rect">
            <a:avLst/>
          </a:prstGeom>
        </p:spPr>
      </p:pic>
      <p:pic>
        <p:nvPicPr>
          <p:cNvPr id="59" name="Picture 58"/>
          <p:cNvPicPr>
            <a:picLocks noChangeAspect="1"/>
          </p:cNvPicPr>
          <p:nvPr/>
        </p:nvPicPr>
        <p:blipFill>
          <a:blip r:embed="rId16"/>
          <a:stretch>
            <a:fillRect/>
          </a:stretch>
        </p:blipFill>
        <p:spPr>
          <a:xfrm>
            <a:off x="5380892" y="3679847"/>
            <a:ext cx="1446628" cy="914961"/>
          </a:xfrm>
          <a:prstGeom prst="rect">
            <a:avLst/>
          </a:prstGeom>
        </p:spPr>
      </p:pic>
      <p:pic>
        <p:nvPicPr>
          <p:cNvPr id="60" name="Picture 59"/>
          <p:cNvPicPr>
            <a:picLocks noChangeAspect="1"/>
          </p:cNvPicPr>
          <p:nvPr/>
        </p:nvPicPr>
        <p:blipFill>
          <a:blip r:embed="rId17"/>
          <a:stretch>
            <a:fillRect/>
          </a:stretch>
        </p:blipFill>
        <p:spPr>
          <a:xfrm>
            <a:off x="3537224" y="3679847"/>
            <a:ext cx="1765773" cy="1519059"/>
          </a:xfrm>
          <a:prstGeom prst="rect">
            <a:avLst/>
          </a:prstGeom>
        </p:spPr>
      </p:pic>
      <p:pic>
        <p:nvPicPr>
          <p:cNvPr id="61" name="Picture 60"/>
          <p:cNvPicPr>
            <a:picLocks noChangeAspect="1"/>
          </p:cNvPicPr>
          <p:nvPr/>
        </p:nvPicPr>
        <p:blipFill>
          <a:blip r:embed="rId18"/>
          <a:stretch>
            <a:fillRect/>
          </a:stretch>
        </p:blipFill>
        <p:spPr>
          <a:xfrm>
            <a:off x="5385350" y="4668221"/>
            <a:ext cx="1150497" cy="256749"/>
          </a:xfrm>
          <a:prstGeom prst="rect">
            <a:avLst/>
          </a:prstGeom>
        </p:spPr>
      </p:pic>
      <p:pic>
        <p:nvPicPr>
          <p:cNvPr id="63" name="Picture 62"/>
          <p:cNvPicPr>
            <a:picLocks noChangeAspect="1"/>
          </p:cNvPicPr>
          <p:nvPr/>
        </p:nvPicPr>
        <p:blipFill>
          <a:blip r:embed="rId19"/>
          <a:stretch>
            <a:fillRect/>
          </a:stretch>
        </p:blipFill>
        <p:spPr>
          <a:xfrm>
            <a:off x="73023" y="969052"/>
            <a:ext cx="1578122" cy="1524015"/>
          </a:xfrm>
          <a:prstGeom prst="rect">
            <a:avLst/>
          </a:prstGeom>
        </p:spPr>
      </p:pic>
      <p:graphicFrame>
        <p:nvGraphicFramePr>
          <p:cNvPr id="64" name="Table 63"/>
          <p:cNvGraphicFramePr>
            <a:graphicFrameLocks noGrp="1"/>
          </p:cNvGraphicFramePr>
          <p:nvPr>
            <p:extLst>
              <p:ext uri="{D42A27DB-BD31-4B8C-83A1-F6EECF244321}">
                <p14:modId xmlns:p14="http://schemas.microsoft.com/office/powerpoint/2010/main" val="2557871348"/>
              </p:ext>
            </p:extLst>
          </p:nvPr>
        </p:nvGraphicFramePr>
        <p:xfrm>
          <a:off x="5099220" y="634324"/>
          <a:ext cx="1862315" cy="2248272"/>
        </p:xfrm>
        <a:graphic>
          <a:graphicData uri="http://schemas.openxmlformats.org/drawingml/2006/table">
            <a:tbl>
              <a:tblPr firstRow="1" bandRow="1">
                <a:tableStyleId>{10A1B5D5-9B99-4C35-A422-299274C87663}</a:tableStyleId>
              </a:tblPr>
              <a:tblGrid>
                <a:gridCol w="1862315">
                  <a:extLst>
                    <a:ext uri="{9D8B030D-6E8A-4147-A177-3AD203B41FA5}">
                      <a16:colId xmlns:a16="http://schemas.microsoft.com/office/drawing/2014/main" val="2872413355"/>
                    </a:ext>
                  </a:extLst>
                </a:gridCol>
              </a:tblGrid>
              <a:tr h="0">
                <a:tc>
                  <a:txBody>
                    <a:bodyPr/>
                    <a:lstStyle/>
                    <a:p>
                      <a:r>
                        <a:rPr lang="en-GB" sz="1200" dirty="0" smtClean="0"/>
                        <a:t>Travelling around </a:t>
                      </a:r>
                      <a:r>
                        <a:rPr lang="en-GB" sz="1200" dirty="0" err="1" smtClean="0"/>
                        <a:t>Horley</a:t>
                      </a:r>
                      <a:endParaRPr lang="en-GB" sz="1200" dirty="0"/>
                    </a:p>
                  </a:txBody>
                  <a:tcPr/>
                </a:tc>
                <a:extLst>
                  <a:ext uri="{0D108BD9-81ED-4DB2-BD59-A6C34878D82A}">
                    <a16:rowId xmlns:a16="http://schemas.microsoft.com/office/drawing/2014/main" val="1365185807"/>
                  </a:ext>
                </a:extLst>
              </a:tr>
              <a:tr h="1973952">
                <a:tc>
                  <a:txBody>
                    <a:bodyPr/>
                    <a:lstStyle/>
                    <a:p>
                      <a:pPr marL="0" lvl="0" indent="0" algn="l" defTabSz="1007943" rtl="0" eaLnBrk="1" latinLnBrk="0" hangingPunct="1">
                        <a:buFont typeface="Arial" panose="020B0604020202020204" pitchFamily="34" charset="0"/>
                        <a:buNone/>
                        <a:defRPr/>
                      </a:pPr>
                      <a:r>
                        <a:rPr lang="en-GB" sz="1200" b="0" kern="1200" dirty="0" smtClean="0">
                          <a:solidFill>
                            <a:srgbClr val="231F20"/>
                          </a:solidFill>
                          <a:latin typeface="+mn-lt"/>
                          <a:ea typeface="+mn-ea"/>
                          <a:cs typeface="+mn-cs"/>
                        </a:rPr>
                        <a:t>When travelling around </a:t>
                      </a:r>
                      <a:r>
                        <a:rPr lang="en-GB" sz="1200" b="0" kern="1200" dirty="0" err="1" smtClean="0">
                          <a:solidFill>
                            <a:srgbClr val="231F20"/>
                          </a:solidFill>
                          <a:latin typeface="+mn-lt"/>
                          <a:ea typeface="+mn-ea"/>
                          <a:cs typeface="+mn-cs"/>
                        </a:rPr>
                        <a:t>Horley</a:t>
                      </a:r>
                      <a:r>
                        <a:rPr lang="en-GB" sz="1200" b="0" kern="1200" dirty="0" smtClean="0">
                          <a:solidFill>
                            <a:srgbClr val="231F20"/>
                          </a:solidFill>
                          <a:latin typeface="+mn-lt"/>
                          <a:ea typeface="+mn-ea"/>
                          <a:cs typeface="+mn-cs"/>
                        </a:rPr>
                        <a:t>, people might:</a:t>
                      </a:r>
                    </a:p>
                    <a:p>
                      <a:pPr marL="171450" lvl="0" indent="-171450" algn="l" defTabSz="1007943" rtl="0" eaLnBrk="1" latinLnBrk="0" hangingPunct="1">
                        <a:buFont typeface="Arial" panose="020B0604020202020204" pitchFamily="34" charset="0"/>
                        <a:buChar char="•"/>
                        <a:defRPr/>
                      </a:pPr>
                      <a:r>
                        <a:rPr lang="en-GB" sz="1200" b="0" kern="1200" dirty="0" smtClean="0">
                          <a:solidFill>
                            <a:srgbClr val="231F20"/>
                          </a:solidFill>
                          <a:latin typeface="+mn-lt"/>
                          <a:ea typeface="+mn-ea"/>
                          <a:cs typeface="+mn-cs"/>
                        </a:rPr>
                        <a:t>Walk</a:t>
                      </a:r>
                    </a:p>
                    <a:p>
                      <a:pPr marL="171450" lvl="0" indent="-171450" algn="l" defTabSz="1007943" rtl="0" eaLnBrk="1" latinLnBrk="0" hangingPunct="1">
                        <a:buFont typeface="Arial" panose="020B0604020202020204" pitchFamily="34" charset="0"/>
                        <a:buChar char="•"/>
                        <a:defRPr/>
                      </a:pPr>
                      <a:r>
                        <a:rPr lang="en-GB" sz="1200" b="0" kern="1200" dirty="0" smtClean="0">
                          <a:solidFill>
                            <a:srgbClr val="231F20"/>
                          </a:solidFill>
                          <a:latin typeface="+mn-lt"/>
                          <a:ea typeface="+mn-ea"/>
                          <a:cs typeface="+mn-cs"/>
                        </a:rPr>
                        <a:t>Ride their bike</a:t>
                      </a:r>
                    </a:p>
                    <a:p>
                      <a:pPr marL="171450" lvl="0" indent="-171450" algn="l" defTabSz="1007943" rtl="0" eaLnBrk="1" latinLnBrk="0" hangingPunct="1">
                        <a:buFont typeface="Arial" panose="020B0604020202020204" pitchFamily="34" charset="0"/>
                        <a:buChar char="•"/>
                        <a:defRPr/>
                      </a:pPr>
                      <a:r>
                        <a:rPr lang="en-GB" sz="1200" b="0" kern="1200" dirty="0" smtClean="0">
                          <a:solidFill>
                            <a:srgbClr val="231F20"/>
                          </a:solidFill>
                          <a:latin typeface="+mn-lt"/>
                          <a:ea typeface="+mn-ea"/>
                          <a:cs typeface="+mn-cs"/>
                        </a:rPr>
                        <a:t>Ride</a:t>
                      </a:r>
                      <a:r>
                        <a:rPr lang="en-GB" sz="1200" b="0" kern="1200" baseline="0" dirty="0" smtClean="0">
                          <a:solidFill>
                            <a:srgbClr val="231F20"/>
                          </a:solidFill>
                          <a:latin typeface="+mn-lt"/>
                          <a:ea typeface="+mn-ea"/>
                          <a:cs typeface="+mn-cs"/>
                        </a:rPr>
                        <a:t> their scooter</a:t>
                      </a:r>
                    </a:p>
                    <a:p>
                      <a:pPr marL="171450" lvl="0" indent="-171450" algn="l" defTabSz="1007943" rtl="0" eaLnBrk="1" latinLnBrk="0" hangingPunct="1">
                        <a:buFont typeface="Arial" panose="020B0604020202020204" pitchFamily="34" charset="0"/>
                        <a:buChar char="•"/>
                        <a:defRPr/>
                      </a:pPr>
                      <a:r>
                        <a:rPr lang="en-GB" sz="1200" b="0" kern="1200" baseline="0" dirty="0" smtClean="0">
                          <a:solidFill>
                            <a:srgbClr val="231F20"/>
                          </a:solidFill>
                          <a:latin typeface="+mn-lt"/>
                          <a:ea typeface="+mn-ea"/>
                          <a:cs typeface="+mn-cs"/>
                        </a:rPr>
                        <a:t>Use a car / park &amp; stride</a:t>
                      </a:r>
                      <a:endParaRPr lang="en-GB" sz="1200" b="0" kern="1200" dirty="0" smtClean="0">
                        <a:solidFill>
                          <a:srgbClr val="231F20"/>
                        </a:solidFill>
                        <a:latin typeface="+mn-lt"/>
                        <a:ea typeface="+mn-ea"/>
                        <a:cs typeface="+mn-cs"/>
                      </a:endParaRPr>
                    </a:p>
                    <a:p>
                      <a:pPr marL="171450" lvl="0" indent="-171450" algn="l" defTabSz="1007943" rtl="0" eaLnBrk="1" latinLnBrk="0" hangingPunct="1">
                        <a:buFont typeface="Arial" panose="020B0604020202020204" pitchFamily="34" charset="0"/>
                        <a:buChar char="•"/>
                        <a:defRPr/>
                      </a:pPr>
                      <a:r>
                        <a:rPr lang="en-GB" sz="1200" b="0" kern="1200" dirty="0" smtClean="0">
                          <a:solidFill>
                            <a:srgbClr val="231F20"/>
                          </a:solidFill>
                          <a:latin typeface="+mn-lt"/>
                          <a:ea typeface="+mn-ea"/>
                          <a:cs typeface="+mn-cs"/>
                        </a:rPr>
                        <a:t>Take</a:t>
                      </a:r>
                      <a:r>
                        <a:rPr lang="en-GB" sz="1200" b="0" kern="1200" baseline="0" dirty="0" smtClean="0">
                          <a:solidFill>
                            <a:srgbClr val="231F20"/>
                          </a:solidFill>
                          <a:latin typeface="+mn-lt"/>
                          <a:ea typeface="+mn-ea"/>
                          <a:cs typeface="+mn-cs"/>
                        </a:rPr>
                        <a:t> a b</a:t>
                      </a:r>
                      <a:r>
                        <a:rPr lang="en-GB" sz="1200" b="0" kern="1200" dirty="0" smtClean="0">
                          <a:solidFill>
                            <a:srgbClr val="231F20"/>
                          </a:solidFill>
                          <a:latin typeface="+mn-lt"/>
                          <a:ea typeface="+mn-ea"/>
                          <a:cs typeface="+mn-cs"/>
                        </a:rPr>
                        <a:t>us</a:t>
                      </a:r>
                    </a:p>
                    <a:p>
                      <a:pPr marL="0" lvl="0" indent="0" algn="l" defTabSz="1007943" rtl="0" eaLnBrk="1" latinLnBrk="0" hangingPunct="1">
                        <a:buFont typeface="Arial" panose="020B0604020202020204" pitchFamily="34" charset="0"/>
                        <a:buNone/>
                        <a:defRPr/>
                      </a:pPr>
                      <a:r>
                        <a:rPr lang="en-GB" sz="1100" kern="1200" dirty="0" smtClean="0">
                          <a:solidFill>
                            <a:srgbClr val="231F20"/>
                          </a:solidFill>
                          <a:latin typeface="+mn-lt"/>
                          <a:ea typeface="+mn-ea"/>
                          <a:cs typeface="+mn-cs"/>
                        </a:rPr>
                        <a:t>All</a:t>
                      </a:r>
                      <a:r>
                        <a:rPr lang="en-GB" sz="1100" kern="1200" baseline="0" dirty="0" smtClean="0">
                          <a:solidFill>
                            <a:srgbClr val="231F20"/>
                          </a:solidFill>
                          <a:latin typeface="+mn-lt"/>
                          <a:ea typeface="+mn-ea"/>
                          <a:cs typeface="+mn-cs"/>
                        </a:rPr>
                        <a:t> these methods are suitable for shorter distances. </a:t>
                      </a:r>
                      <a:endParaRPr lang="en-GB" sz="11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pic>
        <p:nvPicPr>
          <p:cNvPr id="2050" name="Picture 2" descr="London Underground - Wikipedia"/>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720894" y="7053297"/>
            <a:ext cx="479407" cy="388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81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915481265"/>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2 – Where We Live - Transport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3387034777"/>
              </p:ext>
            </p:extLst>
          </p:nvPr>
        </p:nvGraphicFramePr>
        <p:xfrm>
          <a:off x="2642713" y="3780774"/>
          <a:ext cx="3259192" cy="3750374"/>
        </p:xfrm>
        <a:graphic>
          <a:graphicData uri="http://schemas.openxmlformats.org/drawingml/2006/table">
            <a:tbl>
              <a:tblPr firstRow="1" bandRow="1">
                <a:tableStyleId>{10A1B5D5-9B99-4C35-A422-299274C87663}</a:tableStyleId>
              </a:tblPr>
              <a:tblGrid>
                <a:gridCol w="3259192">
                  <a:extLst>
                    <a:ext uri="{9D8B030D-6E8A-4147-A177-3AD203B41FA5}">
                      <a16:colId xmlns:a16="http://schemas.microsoft.com/office/drawing/2014/main" val="2872413355"/>
                    </a:ext>
                  </a:extLst>
                </a:gridCol>
              </a:tblGrid>
              <a:tr h="266331">
                <a:tc>
                  <a:txBody>
                    <a:bodyPr/>
                    <a:lstStyle/>
                    <a:p>
                      <a:r>
                        <a:rPr lang="en-GB" sz="1200" dirty="0" smtClean="0"/>
                        <a:t>Travelling around the UK</a:t>
                      </a:r>
                      <a:endParaRPr lang="en-GB" sz="1200" dirty="0"/>
                    </a:p>
                  </a:txBody>
                  <a:tcPr/>
                </a:tc>
                <a:extLst>
                  <a:ext uri="{0D108BD9-81ED-4DB2-BD59-A6C34878D82A}">
                    <a16:rowId xmlns:a16="http://schemas.microsoft.com/office/drawing/2014/main" val="1365185807"/>
                  </a:ext>
                </a:extLst>
              </a:tr>
              <a:tr h="3476054">
                <a:tc>
                  <a:txBody>
                    <a:bodyPr/>
                    <a:lstStyle/>
                    <a:p>
                      <a:pPr marL="0" lvl="0" indent="0" algn="l">
                        <a:lnSpc>
                          <a:spcPct val="107000"/>
                        </a:lnSpc>
                        <a:spcAft>
                          <a:spcPts val="0"/>
                        </a:spcAft>
                        <a:buFont typeface="Symbol" panose="05050102010706020507" pitchFamily="18" charset="2"/>
                        <a:buNone/>
                      </a:pPr>
                      <a:r>
                        <a:rPr lang="en-GB" sz="1100" kern="1200" baseline="0" dirty="0" smtClean="0">
                          <a:solidFill>
                            <a:schemeClr val="dk1"/>
                          </a:solidFill>
                          <a:effectLst/>
                          <a:latin typeface="+mn-lt"/>
                          <a:ea typeface="+mn-ea"/>
                          <a:cs typeface="+mn-cs"/>
                        </a:rPr>
                        <a:t>To travel to Scotland and Wales, people may take a coach, car, train or plane. </a:t>
                      </a:r>
                    </a:p>
                    <a:p>
                      <a:pPr marL="0" marR="0" lvl="0" indent="0" algn="l" defTabSz="1007943" rtl="0" eaLnBrk="1" fontAlgn="auto" latinLnBrk="0" hangingPunct="1">
                        <a:lnSpc>
                          <a:spcPct val="107000"/>
                        </a:lnSpc>
                        <a:spcBef>
                          <a:spcPts val="0"/>
                        </a:spcBef>
                        <a:spcAft>
                          <a:spcPts val="0"/>
                        </a:spcAft>
                        <a:buClrTx/>
                        <a:buSzTx/>
                        <a:buFont typeface="Symbol" panose="05050102010706020507" pitchFamily="18" charset="2"/>
                        <a:buNone/>
                        <a:tabLst/>
                        <a:defRPr/>
                      </a:pPr>
                      <a:r>
                        <a:rPr lang="en-GB" sz="1100" kern="1200" dirty="0" smtClean="0">
                          <a:solidFill>
                            <a:schemeClr val="dk1"/>
                          </a:solidFill>
                          <a:effectLst/>
                          <a:latin typeface="+mn-lt"/>
                          <a:ea typeface="+mn-ea"/>
                          <a:cs typeface="+mn-cs"/>
                        </a:rPr>
                        <a:t>To travel</a:t>
                      </a:r>
                      <a:r>
                        <a:rPr lang="en-GB" sz="1100" kern="1200" baseline="0" dirty="0" smtClean="0">
                          <a:solidFill>
                            <a:schemeClr val="dk1"/>
                          </a:solidFill>
                          <a:effectLst/>
                          <a:latin typeface="+mn-lt"/>
                          <a:ea typeface="+mn-ea"/>
                          <a:cs typeface="+mn-cs"/>
                        </a:rPr>
                        <a:t> to Ireland , people may use rail and sail (train and ferry) or a plane.</a:t>
                      </a:r>
                    </a:p>
                    <a:p>
                      <a:pPr marL="0" lvl="0" indent="0" algn="l">
                        <a:lnSpc>
                          <a:spcPct val="107000"/>
                        </a:lnSpc>
                        <a:spcAft>
                          <a:spcPts val="0"/>
                        </a:spcAft>
                        <a:buFont typeface="Symbol" panose="05050102010706020507" pitchFamily="18" charset="2"/>
                        <a:buNone/>
                      </a:pPr>
                      <a:r>
                        <a:rPr lang="en-GB" sz="1100" dirty="0" smtClean="0">
                          <a:effectLst/>
                          <a:latin typeface="Calibri" panose="020F0502020204030204" pitchFamily="34" charset="0"/>
                          <a:ea typeface="Calibri" panose="020F0502020204030204" pitchFamily="34" charset="0"/>
                          <a:cs typeface="Times New Roman" panose="02020603050405020304" pitchFamily="18" charset="0"/>
                        </a:rPr>
                        <a:t>In</a:t>
                      </a:r>
                      <a:r>
                        <a:rPr lang="en-GB" sz="1100" baseline="0" dirty="0" smtClean="0">
                          <a:effectLst/>
                          <a:latin typeface="Calibri" panose="020F0502020204030204" pitchFamily="34" charset="0"/>
                          <a:ea typeface="Calibri" panose="020F0502020204030204" pitchFamily="34" charset="0"/>
                          <a:cs typeface="Times New Roman" panose="02020603050405020304" pitchFamily="18" charset="0"/>
                        </a:rPr>
                        <a:t> London, people may also use the underground to get around.</a:t>
                      </a:r>
                    </a:p>
                    <a:p>
                      <a:pPr marL="0" lvl="0" indent="0" algn="l">
                        <a:lnSpc>
                          <a:spcPct val="107000"/>
                        </a:lnSpc>
                        <a:spcAft>
                          <a:spcPts val="0"/>
                        </a:spcAft>
                        <a:buFont typeface="Symbol" panose="05050102010706020507" pitchFamily="18" charset="2"/>
                        <a:buNone/>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lnSpc>
                          <a:spcPct val="107000"/>
                        </a:lnSpc>
                        <a:spcAft>
                          <a:spcPts val="0"/>
                        </a:spcAft>
                        <a:buFont typeface="Symbol" panose="05050102010706020507" pitchFamily="18" charset="2"/>
                        <a:buNone/>
                      </a:pPr>
                      <a:r>
                        <a:rPr lang="en-GB" sz="1100" dirty="0" smtClean="0">
                          <a:effectLst/>
                          <a:latin typeface="Calibri" panose="020F0502020204030204" pitchFamily="34" charset="0"/>
                          <a:ea typeface="Calibri" panose="020F0502020204030204" pitchFamily="34" charset="0"/>
                          <a:cs typeface="Times New Roman" panose="02020603050405020304" pitchFamily="18" charset="0"/>
                        </a:rPr>
                        <a:t>Here are some key features people may</a:t>
                      </a:r>
                      <a:r>
                        <a:rPr lang="en-GB" sz="1100" baseline="0" dirty="0" smtClean="0">
                          <a:effectLst/>
                          <a:latin typeface="Calibri" panose="020F0502020204030204" pitchFamily="34" charset="0"/>
                          <a:ea typeface="Calibri" panose="020F0502020204030204" pitchFamily="34" charset="0"/>
                          <a:cs typeface="Times New Roman" panose="02020603050405020304" pitchFamily="18" charset="0"/>
                        </a:rPr>
                        <a:t> want to see:</a:t>
                      </a:r>
                    </a:p>
                  </a:txBody>
                  <a:tcPr marL="68580" marR="68580" marT="0" marB="0"/>
                </a:tc>
                <a:extLst>
                  <a:ext uri="{0D108BD9-81ED-4DB2-BD59-A6C34878D82A}">
                    <a16:rowId xmlns:a16="http://schemas.microsoft.com/office/drawing/2014/main" val="3317392649"/>
                  </a:ext>
                </a:extLst>
              </a:tr>
            </a:tbl>
          </a:graphicData>
        </a:graphic>
      </p:graphicFrame>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4" name="Table 13"/>
          <p:cNvGraphicFramePr>
            <a:graphicFrameLocks noGrp="1"/>
          </p:cNvGraphicFramePr>
          <p:nvPr>
            <p:extLst>
              <p:ext uri="{D42A27DB-BD31-4B8C-83A1-F6EECF244321}">
                <p14:modId xmlns:p14="http://schemas.microsoft.com/office/powerpoint/2010/main" val="497556260"/>
              </p:ext>
            </p:extLst>
          </p:nvPr>
        </p:nvGraphicFramePr>
        <p:xfrm>
          <a:off x="5942430" y="3780774"/>
          <a:ext cx="4611269" cy="3742387"/>
        </p:xfrm>
        <a:graphic>
          <a:graphicData uri="http://schemas.openxmlformats.org/drawingml/2006/table">
            <a:tbl>
              <a:tblPr firstRow="1" bandRow="1">
                <a:tableStyleId>{10A1B5D5-9B99-4C35-A422-299274C87663}</a:tableStyleId>
              </a:tblPr>
              <a:tblGrid>
                <a:gridCol w="4611269">
                  <a:extLst>
                    <a:ext uri="{9D8B030D-6E8A-4147-A177-3AD203B41FA5}">
                      <a16:colId xmlns:a16="http://schemas.microsoft.com/office/drawing/2014/main" val="2872413355"/>
                    </a:ext>
                  </a:extLst>
                </a:gridCol>
              </a:tblGrid>
              <a:tr h="292344">
                <a:tc>
                  <a:txBody>
                    <a:bodyPr/>
                    <a:lstStyle/>
                    <a:p>
                      <a:r>
                        <a:rPr lang="en-GB" sz="1200" dirty="0" smtClean="0"/>
                        <a:t>Travelling around the world</a:t>
                      </a:r>
                      <a:endParaRPr lang="en-GB" sz="1200" dirty="0"/>
                    </a:p>
                  </a:txBody>
                  <a:tcPr/>
                </a:tc>
                <a:extLst>
                  <a:ext uri="{0D108BD9-81ED-4DB2-BD59-A6C34878D82A}">
                    <a16:rowId xmlns:a16="http://schemas.microsoft.com/office/drawing/2014/main" val="1365185807"/>
                  </a:ext>
                </a:extLst>
              </a:tr>
              <a:tr h="3450043">
                <a:tc>
                  <a:txBody>
                    <a:bodyPr/>
                    <a:lstStyle/>
                    <a:p>
                      <a:pPr marL="171450" lvl="0" indent="-171450" algn="l">
                        <a:lnSpc>
                          <a:spcPct val="107000"/>
                        </a:lnSpc>
                        <a:spcAft>
                          <a:spcPts val="0"/>
                        </a:spcAft>
                        <a:buFont typeface="Arial" panose="020B0604020202020204" pitchFamily="34" charset="0"/>
                        <a:buChar char="•"/>
                      </a:pPr>
                      <a:r>
                        <a:rPr lang="en-GB" sz="1000" dirty="0" smtClean="0">
                          <a:effectLst/>
                          <a:latin typeface="Calibri" panose="020F0502020204030204" pitchFamily="34" charset="0"/>
                          <a:ea typeface="Calibri" panose="020F0502020204030204" pitchFamily="34" charset="0"/>
                          <a:cs typeface="Calibri" panose="020F0502020204030204" pitchFamily="34" charset="0"/>
                        </a:rPr>
                        <a:t>People</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can travel from </a:t>
                      </a:r>
                      <a:r>
                        <a:rPr lang="en-GB" sz="1000" baseline="0" dirty="0" err="1" smtClean="0">
                          <a:effectLst/>
                          <a:latin typeface="Calibri" panose="020F0502020204030204" pitchFamily="34" charset="0"/>
                          <a:ea typeface="Calibri" panose="020F0502020204030204" pitchFamily="34" charset="0"/>
                          <a:cs typeface="Calibri" panose="020F0502020204030204" pitchFamily="34" charset="0"/>
                        </a:rPr>
                        <a:t>Horley</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to other countries through different modes of transports. They could:</a:t>
                      </a:r>
                    </a:p>
                    <a:p>
                      <a:pPr marL="171450" lvl="0" indent="-171450" algn="l">
                        <a:lnSpc>
                          <a:spcPct val="107000"/>
                        </a:lnSpc>
                        <a:spcAft>
                          <a:spcPts val="0"/>
                        </a:spcAft>
                        <a:buFont typeface="Arial" panose="020B0604020202020204" pitchFamily="34" charset="0"/>
                        <a:buChar char="•"/>
                      </a:pP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Take a plane - Gatwick Airport is nearby </a:t>
                      </a:r>
                      <a:r>
                        <a:rPr lang="en-GB" sz="1000" baseline="0" dirty="0" err="1" smtClean="0">
                          <a:effectLst/>
                          <a:latin typeface="Calibri" panose="020F0502020204030204" pitchFamily="34" charset="0"/>
                          <a:ea typeface="Calibri" panose="020F0502020204030204" pitchFamily="34" charset="0"/>
                          <a:cs typeface="Calibri" panose="020F0502020204030204" pitchFamily="34" charset="0"/>
                        </a:rPr>
                        <a:t>Horley</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and there are also lots of other airports around the UK. This is a popular way for people to travel abroad to different countries around the world. Some plane journeys can be short (it takes an hour to travel to Paris, France). Other plane journeys can be very long (it takes nearly 17 hours to reach Perth, Australia from London Heathrow).</a:t>
                      </a:r>
                    </a:p>
                    <a:p>
                      <a:pPr marL="171450" lvl="0" indent="-171450" algn="l">
                        <a:lnSpc>
                          <a:spcPct val="107000"/>
                        </a:lnSpc>
                        <a:spcAft>
                          <a:spcPts val="0"/>
                        </a:spcAft>
                        <a:buFont typeface="Arial" panose="020B0604020202020204" pitchFamily="34" charset="0"/>
                        <a:buChar char="•"/>
                      </a:pP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Take a ferry (a large boat for passengers) – A journey to Netherlands can take six and a half hours.  Some ferries also allow you to take your car on board. </a:t>
                      </a:r>
                    </a:p>
                    <a:p>
                      <a:pPr marL="1683365" lvl="3" indent="-171450" algn="l">
                        <a:lnSpc>
                          <a:spcPct val="107000"/>
                        </a:lnSpc>
                        <a:spcAft>
                          <a:spcPts val="0"/>
                        </a:spcAft>
                        <a:buFont typeface="Arial" panose="020B0604020202020204" pitchFamily="34" charset="0"/>
                        <a:buChar char="•"/>
                      </a:pP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Take a train - The Eurostar is a special train that goes through a tunnel under water. This is called the Channel Tunnel. It links England to France and Belgium.</a:t>
                      </a:r>
                    </a:p>
                    <a:p>
                      <a:pPr marL="1683365" lvl="3" indent="-171450" algn="l">
                        <a:lnSpc>
                          <a:spcPct val="107000"/>
                        </a:lnSpc>
                        <a:spcAft>
                          <a:spcPts val="0"/>
                        </a:spcAft>
                        <a:buFont typeface="Arial" panose="020B0604020202020204" pitchFamily="34" charset="0"/>
                        <a:buChar char="•"/>
                      </a:pP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Car or coach – People can drive straight onto a special train that takes them across the Channel Tunnel. </a:t>
                      </a:r>
                    </a:p>
                    <a:p>
                      <a:pPr marL="171450" lvl="0" indent="-171450" algn="l">
                        <a:lnSpc>
                          <a:spcPct val="107000"/>
                        </a:lnSpc>
                        <a:spcAft>
                          <a:spcPts val="0"/>
                        </a:spcAft>
                        <a:buFont typeface="Arial" panose="020B0604020202020204" pitchFamily="34" charset="0"/>
                        <a:buChar char="•"/>
                      </a:pPr>
                      <a:r>
                        <a:rPr lang="en-GB" sz="1000" dirty="0" smtClean="0">
                          <a:effectLst/>
                          <a:latin typeface="Calibri" panose="020F0502020204030204" pitchFamily="34" charset="0"/>
                          <a:ea typeface="Calibri" panose="020F0502020204030204" pitchFamily="34" charset="0"/>
                          <a:cs typeface="Calibri" panose="020F0502020204030204" pitchFamily="34" charset="0"/>
                        </a:rPr>
                        <a:t>To travel</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to different countries, a passport is needed. This is an official travel document which shows that the persons is a citizen of a particular country. </a:t>
                      </a:r>
                    </a:p>
                    <a:p>
                      <a:pPr marL="171450" lvl="0" indent="-171450" algn="l">
                        <a:lnSpc>
                          <a:spcPct val="107000"/>
                        </a:lnSpc>
                        <a:spcAft>
                          <a:spcPts val="0"/>
                        </a:spcAft>
                        <a:buFont typeface="Arial" panose="020B0604020202020204" pitchFamily="34" charset="0"/>
                        <a:buChar char="•"/>
                      </a:pP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The old British passport was red and the new passport is blue.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7392649"/>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835313916"/>
              </p:ext>
            </p:extLst>
          </p:nvPr>
        </p:nvGraphicFramePr>
        <p:xfrm>
          <a:off x="24450" y="627283"/>
          <a:ext cx="10529249" cy="3108960"/>
        </p:xfrm>
        <a:graphic>
          <a:graphicData uri="http://schemas.openxmlformats.org/drawingml/2006/table">
            <a:tbl>
              <a:tblPr firstRow="1" bandRow="1">
                <a:tableStyleId>{10A1B5D5-9B99-4C35-A422-299274C87663}</a:tableStyleId>
              </a:tblPr>
              <a:tblGrid>
                <a:gridCol w="1933475">
                  <a:extLst>
                    <a:ext uri="{9D8B030D-6E8A-4147-A177-3AD203B41FA5}">
                      <a16:colId xmlns:a16="http://schemas.microsoft.com/office/drawing/2014/main" val="2872413355"/>
                    </a:ext>
                  </a:extLst>
                </a:gridCol>
                <a:gridCol w="2712892">
                  <a:extLst>
                    <a:ext uri="{9D8B030D-6E8A-4147-A177-3AD203B41FA5}">
                      <a16:colId xmlns:a16="http://schemas.microsoft.com/office/drawing/2014/main" val="2669072398"/>
                    </a:ext>
                  </a:extLst>
                </a:gridCol>
                <a:gridCol w="2893176">
                  <a:extLst>
                    <a:ext uri="{9D8B030D-6E8A-4147-A177-3AD203B41FA5}">
                      <a16:colId xmlns:a16="http://schemas.microsoft.com/office/drawing/2014/main" val="3260113129"/>
                    </a:ext>
                  </a:extLst>
                </a:gridCol>
                <a:gridCol w="2989706">
                  <a:extLst>
                    <a:ext uri="{9D8B030D-6E8A-4147-A177-3AD203B41FA5}">
                      <a16:colId xmlns:a16="http://schemas.microsoft.com/office/drawing/2014/main" val="1318676790"/>
                    </a:ext>
                  </a:extLst>
                </a:gridCol>
              </a:tblGrid>
              <a:tr h="271082">
                <a:tc gridSpan="4">
                  <a:txBody>
                    <a:bodyPr/>
                    <a:lstStyle/>
                    <a:p>
                      <a:r>
                        <a:rPr lang="en-GB" sz="1200" dirty="0" smtClean="0"/>
                        <a:t>Travelling</a:t>
                      </a:r>
                      <a:r>
                        <a:rPr lang="en-GB" sz="1200" baseline="0" dirty="0" smtClean="0"/>
                        <a:t> from </a:t>
                      </a:r>
                      <a:r>
                        <a:rPr lang="en-GB" sz="1200" baseline="0" dirty="0" err="1" smtClean="0"/>
                        <a:t>Horley</a:t>
                      </a:r>
                      <a:endParaRPr lang="en-GB" sz="1200" dirty="0"/>
                    </a:p>
                  </a:txBody>
                  <a:tcPr/>
                </a:tc>
                <a:tc hMerge="1">
                  <a:txBody>
                    <a:bodyPr/>
                    <a:lstStyle/>
                    <a:p>
                      <a:endParaRPr lang="en-GB"/>
                    </a:p>
                  </a:txBody>
                  <a:tcPr/>
                </a:tc>
                <a:tc hMerge="1">
                  <a:txBody>
                    <a:bodyPr/>
                    <a:lstStyle/>
                    <a:p>
                      <a:endParaRPr lang="en-GB" sz="1200" dirty="0"/>
                    </a:p>
                  </a:txBody>
                  <a:tcPr/>
                </a:tc>
                <a:tc hMerge="1">
                  <a:txBody>
                    <a:bodyPr/>
                    <a:lstStyle/>
                    <a:p>
                      <a:endParaRPr lang="en-GB"/>
                    </a:p>
                  </a:txBody>
                  <a:tcPr/>
                </a:tc>
                <a:extLst>
                  <a:ext uri="{0D108BD9-81ED-4DB2-BD59-A6C34878D82A}">
                    <a16:rowId xmlns:a16="http://schemas.microsoft.com/office/drawing/2014/main" val="1365185807"/>
                  </a:ext>
                </a:extLst>
              </a:tr>
              <a:tr h="2801176">
                <a:tc>
                  <a:txBody>
                    <a:bodyPr/>
                    <a:lstStyle/>
                    <a:p>
                      <a:pPr marL="0" lvl="0" indent="0">
                        <a:buFont typeface="Arial" panose="020B0604020202020204" pitchFamily="34" charset="0"/>
                        <a:buNone/>
                      </a:pPr>
                      <a:r>
                        <a:rPr lang="en-GB" sz="1200" dirty="0" smtClean="0"/>
                        <a:t>A compass has four main directions, which are north, east, south and west. We can use these directions to</a:t>
                      </a:r>
                      <a:r>
                        <a:rPr lang="en-GB" sz="1200" baseline="0" dirty="0" smtClean="0"/>
                        <a:t> help us understand where things.</a:t>
                      </a:r>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0" lvl="0" indent="0">
                        <a:buFont typeface="Arial" panose="020B0604020202020204" pitchFamily="34" charset="0"/>
                        <a:buNone/>
                      </a:pPr>
                      <a:endParaRPr lang="en-GB" sz="1200" baseline="0" dirty="0" smtClean="0"/>
                    </a:p>
                  </a:txBody>
                  <a:tcPr>
                    <a:lnR w="12700" cap="flat" cmpd="sng" algn="ctr">
                      <a:solidFill>
                        <a:schemeClr val="tx1"/>
                      </a:solidFill>
                      <a:prstDash val="solid"/>
                      <a:round/>
                      <a:headEnd type="none" w="med" len="med"/>
                      <a:tailEnd type="none" w="med" len="med"/>
                    </a:lnR>
                  </a:tcPr>
                </a:tc>
                <a:tc>
                  <a:txBody>
                    <a:bodyPr/>
                    <a:lstStyle/>
                    <a:p>
                      <a:pPr marL="0" lvl="0" indent="0">
                        <a:buFont typeface="Arial" panose="020B0604020202020204" pitchFamily="34" charset="0"/>
                        <a:buNone/>
                      </a:pPr>
                      <a:r>
                        <a:rPr lang="en-GB" sz="1200" baseline="0" dirty="0" smtClean="0"/>
                        <a:t>Redhill is to the north of </a:t>
                      </a:r>
                      <a:r>
                        <a:rPr lang="en-GB" sz="1200" baseline="0" dirty="0" err="1" smtClean="0"/>
                        <a:t>Horley</a:t>
                      </a:r>
                      <a:r>
                        <a:rPr lang="en-GB" sz="1200" baseline="0" dirty="0" smtClean="0"/>
                        <a:t> and Crawley is to the south of </a:t>
                      </a:r>
                      <a:r>
                        <a:rPr lang="en-GB" sz="1200" baseline="0" dirty="0" err="1" smtClean="0"/>
                        <a:t>Horley</a:t>
                      </a:r>
                      <a:r>
                        <a:rPr lang="en-GB" sz="1200" baseline="0" dirty="0" smtClean="0"/>
                        <a:t>. </a:t>
                      </a:r>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171450" lvl="0" indent="-171450">
                        <a:buFont typeface="Arial" panose="020B0604020202020204" pitchFamily="34" charset="0"/>
                        <a:buChar char="•"/>
                      </a:pPr>
                      <a:endParaRPr lang="en-GB" sz="1200" baseline="0" dirty="0" smtClean="0"/>
                    </a:p>
                    <a:p>
                      <a:pPr marL="0" lvl="0" indent="0">
                        <a:buFont typeface="Arial" panose="020B0604020202020204" pitchFamily="34" charset="0"/>
                        <a:buNone/>
                      </a:pPr>
                      <a:endParaRPr lang="en-GB" sz="1200" baseline="0" dirty="0" smtClean="0"/>
                    </a:p>
                    <a:p>
                      <a:pPr marL="0" lvl="0" indent="0">
                        <a:buFont typeface="Arial" panose="020B0604020202020204" pitchFamily="34" charset="0"/>
                        <a:buNone/>
                      </a:pPr>
                      <a:endParaRPr lang="en-GB" sz="1200" dirty="0" smtClean="0"/>
                    </a:p>
                    <a:p>
                      <a:pPr marL="0" lvl="0" indent="0">
                        <a:buFont typeface="Arial" panose="020B0604020202020204" pitchFamily="34" charset="0"/>
                        <a:buNone/>
                      </a:pPr>
                      <a:endParaRPr lang="en-GB" sz="1200" dirty="0" smtClean="0"/>
                    </a:p>
                    <a:p>
                      <a:pPr marL="0" lvl="0" indent="0">
                        <a:buFont typeface="Arial" panose="020B0604020202020204" pitchFamily="34" charset="0"/>
                        <a:buNone/>
                      </a:pPr>
                      <a:r>
                        <a:rPr lang="en-GB" sz="1200" dirty="0" smtClean="0"/>
                        <a:t>To travel to Redhill</a:t>
                      </a:r>
                      <a:r>
                        <a:rPr lang="en-GB" sz="1200" baseline="0" dirty="0" smtClean="0"/>
                        <a:t> or Crawley, people might take a bike, a car, a bus or a train.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lvl="0" indent="0">
                        <a:buFont typeface="Arial" panose="020B0604020202020204" pitchFamily="34" charset="0"/>
                        <a:buNone/>
                      </a:pPr>
                      <a:r>
                        <a:rPr lang="en-GB" sz="1200" baseline="0" dirty="0" smtClean="0"/>
                        <a:t>London is to the north of </a:t>
                      </a:r>
                      <a:r>
                        <a:rPr lang="en-GB" sz="1200" baseline="0" dirty="0" err="1" smtClean="0"/>
                        <a:t>Horley</a:t>
                      </a:r>
                      <a:r>
                        <a:rPr lang="en-GB" sz="1200" baseline="0" dirty="0" smtClean="0"/>
                        <a:t>. </a:t>
                      </a:r>
                    </a:p>
                    <a:p>
                      <a:pPr marL="0" lvl="0" indent="0">
                        <a:buFont typeface="Arial" panose="020B0604020202020204" pitchFamily="34" charset="0"/>
                        <a:buNone/>
                      </a:pPr>
                      <a:r>
                        <a:rPr lang="en-GB" sz="1200" baseline="0" dirty="0" smtClean="0"/>
                        <a:t>People usually travel by car, bus or train.</a:t>
                      </a:r>
                    </a:p>
                    <a:p>
                      <a:pPr marL="1511915" lvl="3" indent="0">
                        <a:buFont typeface="Arial" panose="020B0604020202020204" pitchFamily="34" charset="0"/>
                        <a:buNone/>
                      </a:pPr>
                      <a:r>
                        <a:rPr lang="en-GB" sz="1200" baseline="0" dirty="0" smtClean="0"/>
                        <a:t>This map shows transport links by car and trains from </a:t>
                      </a:r>
                      <a:r>
                        <a:rPr lang="en-GB" sz="1200" baseline="0" dirty="0" err="1" smtClean="0"/>
                        <a:t>Horley</a:t>
                      </a:r>
                      <a:r>
                        <a:rPr lang="en-GB" sz="1200" baseline="0" dirty="0" smtClean="0"/>
                        <a:t> to London.</a:t>
                      </a:r>
                    </a:p>
                    <a:p>
                      <a:pPr marL="171450" lvl="0" indent="-171450">
                        <a:buFont typeface="Arial" panose="020B0604020202020204" pitchFamily="34" charset="0"/>
                        <a:buChar char="•"/>
                      </a:pPr>
                      <a:endParaRPr lang="en-GB" sz="1200" baseline="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lvl="0" indent="0">
                        <a:buFont typeface="Arial" panose="020B0604020202020204" pitchFamily="34" charset="0"/>
                        <a:buNone/>
                      </a:pPr>
                      <a:r>
                        <a:rPr lang="en-GB" sz="1200" baseline="0" dirty="0" smtClean="0"/>
                        <a:t>Brighton is to the south of </a:t>
                      </a:r>
                      <a:r>
                        <a:rPr lang="en-GB" sz="1200" baseline="0" dirty="0" err="1" smtClean="0"/>
                        <a:t>Horley</a:t>
                      </a:r>
                      <a:r>
                        <a:rPr lang="en-GB" sz="1200" baseline="0" dirty="0" smtClean="0"/>
                        <a:t>.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t>People usually travel by car, bus or train.</a:t>
                      </a:r>
                    </a:p>
                    <a:p>
                      <a:pPr marL="1511915" marR="0" lvl="3"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t>This map shows transport links by car and trains from </a:t>
                      </a:r>
                      <a:r>
                        <a:rPr lang="en-GB" sz="1200" baseline="0" dirty="0" err="1" smtClean="0"/>
                        <a:t>Horley</a:t>
                      </a:r>
                      <a:r>
                        <a:rPr lang="en-GB" sz="1200" baseline="0" dirty="0" smtClean="0"/>
                        <a:t> to Brighton.</a:t>
                      </a:r>
                    </a:p>
                    <a:p>
                      <a:pPr marL="0" lvl="0" indent="0">
                        <a:buFont typeface="Arial" panose="020B0604020202020204" pitchFamily="34" charset="0"/>
                        <a:buNone/>
                      </a:pPr>
                      <a:endParaRPr lang="en-GB" sz="1200" baseline="0" dirty="0" smtClean="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317392649"/>
                  </a:ext>
                </a:extLst>
              </a:tr>
            </a:tbl>
          </a:graphicData>
        </a:graphic>
      </p:graphicFrame>
      <p:pic>
        <p:nvPicPr>
          <p:cNvPr id="18" name="Picture 17"/>
          <p:cNvPicPr>
            <a:picLocks noChangeAspect="1"/>
          </p:cNvPicPr>
          <p:nvPr/>
        </p:nvPicPr>
        <p:blipFill>
          <a:blip r:embed="rId4"/>
          <a:stretch>
            <a:fillRect/>
          </a:stretch>
        </p:blipFill>
        <p:spPr>
          <a:xfrm>
            <a:off x="2457765" y="1366167"/>
            <a:ext cx="1728155" cy="1879293"/>
          </a:xfrm>
          <a:prstGeom prst="rect">
            <a:avLst/>
          </a:prstGeom>
        </p:spPr>
      </p:pic>
      <p:pic>
        <p:nvPicPr>
          <p:cNvPr id="21" name="Picture 20" descr="&lt;strong&gt;Compass PNG&lt;/strong&gt; Transparent Images | &lt;strong&gt;PNG&lt;/strong&gt; All"/>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2406" y="1860954"/>
            <a:ext cx="1397807" cy="1242496"/>
          </a:xfrm>
          <a:prstGeom prst="rect">
            <a:avLst/>
          </a:prstGeom>
        </p:spPr>
      </p:pic>
      <p:pic>
        <p:nvPicPr>
          <p:cNvPr id="3" name="Picture 2"/>
          <p:cNvPicPr>
            <a:picLocks noChangeAspect="1"/>
          </p:cNvPicPr>
          <p:nvPr/>
        </p:nvPicPr>
        <p:blipFill>
          <a:blip r:embed="rId6"/>
          <a:stretch>
            <a:fillRect/>
          </a:stretch>
        </p:blipFill>
        <p:spPr>
          <a:xfrm>
            <a:off x="7673609" y="1337064"/>
            <a:ext cx="1330684" cy="2290276"/>
          </a:xfrm>
          <a:prstGeom prst="rect">
            <a:avLst/>
          </a:prstGeom>
        </p:spPr>
      </p:pic>
      <p:pic>
        <p:nvPicPr>
          <p:cNvPr id="4" name="Picture 3"/>
          <p:cNvPicPr>
            <a:picLocks noChangeAspect="1"/>
          </p:cNvPicPr>
          <p:nvPr/>
        </p:nvPicPr>
        <p:blipFill>
          <a:blip r:embed="rId7"/>
          <a:stretch>
            <a:fillRect/>
          </a:stretch>
        </p:blipFill>
        <p:spPr>
          <a:xfrm>
            <a:off x="4725322" y="1325258"/>
            <a:ext cx="1495351" cy="1973528"/>
          </a:xfrm>
          <a:prstGeom prst="rect">
            <a:avLst/>
          </a:prstGeom>
        </p:spPr>
      </p:pic>
      <p:pic>
        <p:nvPicPr>
          <p:cNvPr id="5" name="Picture 4"/>
          <p:cNvPicPr>
            <a:picLocks noChangeAspect="1"/>
          </p:cNvPicPr>
          <p:nvPr/>
        </p:nvPicPr>
        <p:blipFill>
          <a:blip r:embed="rId8"/>
          <a:stretch>
            <a:fillRect/>
          </a:stretch>
        </p:blipFill>
        <p:spPr>
          <a:xfrm>
            <a:off x="24450" y="3780774"/>
            <a:ext cx="2590151" cy="3742387"/>
          </a:xfrm>
          <a:prstGeom prst="rect">
            <a:avLst/>
          </a:prstGeom>
        </p:spPr>
      </p:pic>
      <p:pic>
        <p:nvPicPr>
          <p:cNvPr id="8" name="Picture 7"/>
          <p:cNvPicPr>
            <a:picLocks noChangeAspect="1"/>
          </p:cNvPicPr>
          <p:nvPr/>
        </p:nvPicPr>
        <p:blipFill>
          <a:blip r:embed="rId9"/>
          <a:stretch>
            <a:fillRect/>
          </a:stretch>
        </p:blipFill>
        <p:spPr>
          <a:xfrm>
            <a:off x="9625014" y="6854848"/>
            <a:ext cx="917255" cy="636224"/>
          </a:xfrm>
          <a:prstGeom prst="rect">
            <a:avLst/>
          </a:prstGeom>
        </p:spPr>
      </p:pic>
      <p:pic>
        <p:nvPicPr>
          <p:cNvPr id="9" name="Picture 8"/>
          <p:cNvPicPr>
            <a:picLocks noChangeAspect="1"/>
          </p:cNvPicPr>
          <p:nvPr/>
        </p:nvPicPr>
        <p:blipFill>
          <a:blip r:embed="rId10"/>
          <a:stretch>
            <a:fillRect/>
          </a:stretch>
        </p:blipFill>
        <p:spPr>
          <a:xfrm>
            <a:off x="6062664" y="5651968"/>
            <a:ext cx="1460629" cy="718616"/>
          </a:xfrm>
          <a:prstGeom prst="rect">
            <a:avLst/>
          </a:prstGeom>
        </p:spPr>
      </p:pic>
      <p:pic>
        <p:nvPicPr>
          <p:cNvPr id="11" name="Picture 10"/>
          <p:cNvPicPr>
            <a:picLocks noChangeAspect="1"/>
          </p:cNvPicPr>
          <p:nvPr/>
        </p:nvPicPr>
        <p:blipFill>
          <a:blip r:embed="rId11"/>
          <a:stretch>
            <a:fillRect/>
          </a:stretch>
        </p:blipFill>
        <p:spPr>
          <a:xfrm>
            <a:off x="2709477" y="5526251"/>
            <a:ext cx="3192428" cy="1996910"/>
          </a:xfrm>
          <a:prstGeom prst="rect">
            <a:avLst/>
          </a:prstGeom>
        </p:spPr>
      </p:pic>
    </p:spTree>
    <p:extLst>
      <p:ext uri="{BB962C8B-B14F-4D97-AF65-F5344CB8AC3E}">
        <p14:creationId xmlns:p14="http://schemas.microsoft.com/office/powerpoint/2010/main" val="26033587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4698</TotalTime>
  <Words>810</Words>
  <Application>Microsoft Office PowerPoint</Application>
  <PresentationFormat>Custom</PresentationFormat>
  <Paragraphs>91</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Calibri</vt:lpstr>
      <vt:lpstr>Calibri Light</vt:lpstr>
      <vt:lpstr>Symbol</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128</cp:revision>
  <cp:lastPrinted>2024-03-27T09:38:56Z</cp:lastPrinted>
  <dcterms:created xsi:type="dcterms:W3CDTF">2023-11-14T15:55:26Z</dcterms:created>
  <dcterms:modified xsi:type="dcterms:W3CDTF">2024-08-25T10:16:52Z</dcterms:modified>
</cp:coreProperties>
</file>