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DDC83"/>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78" d="100"/>
          <a:sy n="78" d="100"/>
        </p:scale>
        <p:origin x="110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24/05/2025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24/05/2025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24/05/2025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24/05/2025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24/05/2025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24/05/2025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24/05/2025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24/05/2025</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1923063093"/>
              </p:ext>
            </p:extLst>
          </p:nvPr>
        </p:nvGraphicFramePr>
        <p:xfrm>
          <a:off x="6017088" y="542297"/>
          <a:ext cx="4575881" cy="3945625"/>
        </p:xfrm>
        <a:graphic>
          <a:graphicData uri="http://schemas.openxmlformats.org/drawingml/2006/table">
            <a:tbl>
              <a:tblPr firstRow="1" bandRow="1">
                <a:tableStyleId>{93296810-A885-4BE3-A3E7-6D5BEEA58F35}</a:tableStyleId>
              </a:tblPr>
              <a:tblGrid>
                <a:gridCol w="890608">
                  <a:extLst>
                    <a:ext uri="{9D8B030D-6E8A-4147-A177-3AD203B41FA5}">
                      <a16:colId xmlns:a16="http://schemas.microsoft.com/office/drawing/2014/main" val="1630223619"/>
                    </a:ext>
                  </a:extLst>
                </a:gridCol>
                <a:gridCol w="3685273">
                  <a:extLst>
                    <a:ext uri="{9D8B030D-6E8A-4147-A177-3AD203B41FA5}">
                      <a16:colId xmlns:a16="http://schemas.microsoft.com/office/drawing/2014/main" val="1922709769"/>
                    </a:ext>
                  </a:extLst>
                </a:gridCol>
              </a:tblGrid>
              <a:tr h="259205">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417608">
                <a:tc>
                  <a:txBody>
                    <a:bodyPr/>
                    <a:lstStyle/>
                    <a:p>
                      <a:r>
                        <a:rPr lang="en-GB" sz="1100" kern="1200" dirty="0">
                          <a:solidFill>
                            <a:schemeClr val="dk1"/>
                          </a:solidFill>
                          <a:effectLst/>
                          <a:latin typeface="+mn-lt"/>
                          <a:ea typeface="+mn-ea"/>
                          <a:cs typeface="+mn-cs"/>
                        </a:rPr>
                        <a:t>Angel Gabriel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noun.</a:t>
                      </a:r>
                      <a:r>
                        <a:rPr lang="en-GB" sz="1150" kern="1200" dirty="0">
                          <a:solidFill>
                            <a:schemeClr val="dk1"/>
                          </a:solidFill>
                          <a:latin typeface="+mn-lt"/>
                          <a:ea typeface="+mn-ea"/>
                          <a:cs typeface="+mn-cs"/>
                        </a:rPr>
                        <a:t> special type of angel (archangel) who brought God’s message to humans.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489766578"/>
                  </a:ext>
                </a:extLst>
              </a:tr>
              <a:tr h="417608">
                <a:tc>
                  <a:txBody>
                    <a:bodyPr/>
                    <a:lstStyle/>
                    <a:p>
                      <a:r>
                        <a:rPr lang="en-GB" sz="1100" kern="1200" dirty="0">
                          <a:solidFill>
                            <a:schemeClr val="dk1"/>
                          </a:solidFill>
                          <a:effectLst/>
                          <a:latin typeface="+mn-lt"/>
                          <a:ea typeface="+mn-ea"/>
                          <a:cs typeface="+mn-cs"/>
                        </a:rPr>
                        <a:t>announced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verb. </a:t>
                      </a:r>
                      <a:r>
                        <a:rPr lang="en-GB" sz="1150" i="0" kern="1200" dirty="0">
                          <a:solidFill>
                            <a:schemeClr val="dk1"/>
                          </a:solidFill>
                          <a:latin typeface="+mn-lt"/>
                          <a:ea typeface="+mn-ea"/>
                          <a:cs typeface="+mn-cs"/>
                        </a:rPr>
                        <a:t>make known the arrival of (a guest) at a formal social occasion.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17608">
                <a:tc>
                  <a:txBody>
                    <a:bodyPr/>
                    <a:lstStyle/>
                    <a:p>
                      <a:r>
                        <a:rPr lang="en-GB" sz="1100" kern="1200" dirty="0">
                          <a:solidFill>
                            <a:schemeClr val="dk1"/>
                          </a:solidFill>
                          <a:effectLst/>
                          <a:latin typeface="+mn-lt"/>
                          <a:ea typeface="+mn-ea"/>
                          <a:cs typeface="+mn-cs"/>
                        </a:rPr>
                        <a:t>magi/ wise men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noun. </a:t>
                      </a:r>
                      <a:r>
                        <a:rPr lang="en-GB" sz="1150" kern="1200" dirty="0">
                          <a:solidFill>
                            <a:schemeClr val="dk1"/>
                          </a:solidFill>
                          <a:latin typeface="+mn-lt"/>
                          <a:ea typeface="+mn-ea"/>
                          <a:cs typeface="+mn-cs"/>
                        </a:rPr>
                        <a:t>in the Bible, the three men, thought to be kings or astrologers, who followed a star to visit baby Jesus.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583211">
                <a:tc>
                  <a:txBody>
                    <a:bodyPr/>
                    <a:lstStyle/>
                    <a:p>
                      <a:r>
                        <a:rPr lang="en-GB" sz="1100" kern="1200" dirty="0">
                          <a:solidFill>
                            <a:schemeClr val="dk1"/>
                          </a:solidFill>
                          <a:effectLst/>
                          <a:latin typeface="+mn-lt"/>
                          <a:ea typeface="+mn-ea"/>
                          <a:cs typeface="+mn-cs"/>
                        </a:rPr>
                        <a:t>Nativity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150" i="1" kern="1200" dirty="0">
                          <a:solidFill>
                            <a:schemeClr val="dk1"/>
                          </a:solidFill>
                          <a:latin typeface="+mn-lt"/>
                          <a:ea typeface="+mn-ea"/>
                          <a:cs typeface="+mn-cs"/>
                        </a:rPr>
                        <a:t>noun. </a:t>
                      </a:r>
                      <a:r>
                        <a:rPr lang="en-GB" sz="1150" i="0" kern="1200" dirty="0">
                          <a:solidFill>
                            <a:schemeClr val="dk1"/>
                          </a:solidFill>
                          <a:latin typeface="+mn-lt"/>
                          <a:ea typeface="+mn-ea"/>
                          <a:cs typeface="+mn-cs"/>
                        </a:rPr>
                        <a:t>The</a:t>
                      </a:r>
                      <a:r>
                        <a:rPr lang="en-GB" sz="1150" i="0" kern="1200" baseline="0" dirty="0">
                          <a:solidFill>
                            <a:schemeClr val="dk1"/>
                          </a:solidFill>
                          <a:latin typeface="+mn-lt"/>
                          <a:ea typeface="+mn-ea"/>
                          <a:cs typeface="+mn-cs"/>
                        </a:rPr>
                        <a:t> </a:t>
                      </a:r>
                      <a:r>
                        <a:rPr lang="en-GB" sz="1150" dirty="0"/>
                        <a:t>nativity is the story of the birth of Jesus, a central event in Christianity, and is told in the Gospels of Matthew and Luke.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63338563"/>
                  </a:ext>
                </a:extLst>
              </a:tr>
              <a:tr h="583211">
                <a:tc>
                  <a:txBody>
                    <a:bodyPr/>
                    <a:lstStyle/>
                    <a:p>
                      <a:r>
                        <a:rPr lang="en-GB" sz="1100" kern="1200" dirty="0">
                          <a:solidFill>
                            <a:schemeClr val="dk1"/>
                          </a:solidFill>
                          <a:effectLst/>
                          <a:latin typeface="+mn-lt"/>
                          <a:ea typeface="+mn-ea"/>
                          <a:cs typeface="+mn-cs"/>
                        </a:rPr>
                        <a:t>sign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noun. </a:t>
                      </a:r>
                      <a:r>
                        <a:rPr lang="en-GB" sz="1150" i="0" kern="1200" dirty="0">
                          <a:solidFill>
                            <a:schemeClr val="dk1"/>
                          </a:solidFill>
                          <a:latin typeface="+mn-lt"/>
                          <a:ea typeface="+mn-ea"/>
                          <a:cs typeface="+mn-cs"/>
                        </a:rPr>
                        <a:t>A sign is a clue something happened, or a display that communicates a message, like a stop sign that tells you stop.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87510914"/>
                  </a:ext>
                </a:extLst>
              </a:tr>
              <a:tr h="221028">
                <a:tc>
                  <a:txBody>
                    <a:bodyPr/>
                    <a:lstStyle/>
                    <a:p>
                      <a:r>
                        <a:rPr lang="en-GB" sz="1050" kern="1200" dirty="0">
                          <a:solidFill>
                            <a:schemeClr val="dk1"/>
                          </a:solidFill>
                          <a:effectLst/>
                          <a:latin typeface="+mn-lt"/>
                          <a:ea typeface="+mn-ea"/>
                          <a:cs typeface="+mn-cs"/>
                        </a:rPr>
                        <a:t>(unusual) star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phrase. </a:t>
                      </a:r>
                      <a:r>
                        <a:rPr lang="en-GB" sz="1150" i="0" kern="1200" dirty="0">
                          <a:solidFill>
                            <a:schemeClr val="dk1"/>
                          </a:solidFill>
                          <a:latin typeface="+mn-lt"/>
                          <a:ea typeface="+mn-ea"/>
                          <a:cs typeface="+mn-cs"/>
                        </a:rPr>
                        <a:t>an interesting star </a:t>
                      </a:r>
                    </a:p>
                    <a:p>
                      <a:pPr marL="0" algn="l" defTabSz="1007943" rtl="0" eaLnBrk="1" latinLnBrk="0" hangingPunct="1"/>
                      <a:r>
                        <a:rPr lang="en-GB" sz="1150" i="1" kern="1200" dirty="0">
                          <a:solidFill>
                            <a:schemeClr val="dk1"/>
                          </a:solidFill>
                          <a:latin typeface="+mn-lt"/>
                          <a:ea typeface="+mn-ea"/>
                          <a:cs typeface="+mn-cs"/>
                        </a:rPr>
                        <a:t>noun. s</a:t>
                      </a:r>
                      <a:r>
                        <a:rPr lang="en-GB" sz="1150" i="0" kern="1200" dirty="0">
                          <a:solidFill>
                            <a:schemeClr val="dk1"/>
                          </a:solidFill>
                          <a:latin typeface="+mn-lt"/>
                          <a:ea typeface="+mn-ea"/>
                          <a:cs typeface="+mn-cs"/>
                        </a:rPr>
                        <a:t>tars are huge, glowing balls of gases. </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42612534"/>
                  </a:ext>
                </a:extLst>
              </a:tr>
              <a:tr h="25200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symbol</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i="1" kern="1200" dirty="0">
                          <a:solidFill>
                            <a:schemeClr val="dk1"/>
                          </a:solidFill>
                          <a:latin typeface="+mn-lt"/>
                          <a:ea typeface="+mn-ea"/>
                          <a:cs typeface="+mn-cs"/>
                        </a:rPr>
                        <a:t>noun</a:t>
                      </a:r>
                      <a:r>
                        <a:rPr lang="en-GB" sz="1150" i="0" kern="1200" dirty="0">
                          <a:solidFill>
                            <a:schemeClr val="dk1"/>
                          </a:solidFill>
                          <a:latin typeface="+mn-lt"/>
                          <a:ea typeface="+mn-ea"/>
                          <a:cs typeface="+mn-cs"/>
                        </a:rPr>
                        <a:t>. a thing that represents or stands for something else,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4421829"/>
                  </a:ext>
                </a:extLst>
              </a:tr>
              <a:tr h="40232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wise</a:t>
                      </a:r>
                      <a:r>
                        <a:rPr lang="en-GB" sz="1100" kern="1200" baseline="0" dirty="0">
                          <a:solidFill>
                            <a:schemeClr val="dk1"/>
                          </a:solidFill>
                          <a:effectLst/>
                          <a:latin typeface="+mn-lt"/>
                          <a:ea typeface="+mn-ea"/>
                          <a:cs typeface="+mn-cs"/>
                        </a:rPr>
                        <a:t> men</a:t>
                      </a:r>
                      <a:endParaRPr lang="en-GB" sz="1100" kern="1200" dirty="0">
                        <a:solidFill>
                          <a:schemeClr val="dk1"/>
                        </a:solidFill>
                        <a:effectLst/>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150" i="1" kern="1200" dirty="0">
                          <a:solidFill>
                            <a:schemeClr val="dk1"/>
                          </a:solidFill>
                          <a:latin typeface="+mn-lt"/>
                          <a:ea typeface="+mn-ea"/>
                          <a:cs typeface="+mn-cs"/>
                        </a:rPr>
                        <a:t>noun. </a:t>
                      </a:r>
                      <a:r>
                        <a:rPr lang="en-GB" sz="1150" i="0" kern="1200" dirty="0">
                          <a:solidFill>
                            <a:schemeClr val="dk1"/>
                          </a:solidFill>
                          <a:latin typeface="+mn-lt"/>
                          <a:ea typeface="+mn-ea"/>
                          <a:cs typeface="+mn-cs"/>
                        </a:rPr>
                        <a:t>men versed in magic, witchcraft, or astrology.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80494504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491693817"/>
              </p:ext>
            </p:extLst>
          </p:nvPr>
        </p:nvGraphicFramePr>
        <p:xfrm>
          <a:off x="0" y="154398"/>
          <a:ext cx="10363201" cy="33528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257528">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600" b="0" dirty="0">
                          <a:solidFill>
                            <a:srgbClr val="000000"/>
                          </a:solidFill>
                          <a:latin typeface="Aptos" panose="020B0004020202020204" pitchFamily="34" charset="0"/>
                          <a:ea typeface="Calibri" panose="020F0502020204030204" pitchFamily="34" charset="0"/>
                          <a:cs typeface="Times New Roman" panose="02020603050405020304" pitchFamily="18" charset="0"/>
                        </a:rPr>
                        <a:t>RE – Y2 – Christmas</a:t>
                      </a:r>
                      <a:r>
                        <a:rPr lang="en-GB" sz="1600" b="0" baseline="0" dirty="0">
                          <a:solidFill>
                            <a:srgbClr val="000000"/>
                          </a:solidFill>
                          <a:latin typeface="Aptos" panose="020B0004020202020204" pitchFamily="34" charset="0"/>
                          <a:ea typeface="Calibri" panose="020F0502020204030204" pitchFamily="34" charset="0"/>
                          <a:cs typeface="Times New Roman" panose="02020603050405020304" pitchFamily="18" charset="0"/>
                        </a:rPr>
                        <a:t> - What does the Christmas story tell Christians about Jesus? </a:t>
                      </a: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31402" y="58699"/>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1" name="Table 20"/>
          <p:cNvGraphicFramePr>
            <a:graphicFrameLocks noGrp="1"/>
          </p:cNvGraphicFramePr>
          <p:nvPr>
            <p:extLst>
              <p:ext uri="{D42A27DB-BD31-4B8C-83A1-F6EECF244321}">
                <p14:modId xmlns:p14="http://schemas.microsoft.com/office/powerpoint/2010/main" val="2045156887"/>
              </p:ext>
            </p:extLst>
          </p:nvPr>
        </p:nvGraphicFramePr>
        <p:xfrm>
          <a:off x="-25805" y="1414514"/>
          <a:ext cx="5959633" cy="4213860"/>
        </p:xfrm>
        <a:graphic>
          <a:graphicData uri="http://schemas.openxmlformats.org/drawingml/2006/table">
            <a:tbl>
              <a:tblPr firstRow="1" bandRow="1">
                <a:tableStyleId>{93296810-A885-4BE3-A3E7-6D5BEEA58F35}</a:tableStyleId>
              </a:tblPr>
              <a:tblGrid>
                <a:gridCol w="5959633">
                  <a:extLst>
                    <a:ext uri="{9D8B030D-6E8A-4147-A177-3AD203B41FA5}">
                      <a16:colId xmlns:a16="http://schemas.microsoft.com/office/drawing/2014/main" val="3831308595"/>
                    </a:ext>
                  </a:extLst>
                </a:gridCol>
              </a:tblGrid>
              <a:tr h="0">
                <a:tc>
                  <a:txBody>
                    <a:bodyPr/>
                    <a:lstStyle/>
                    <a:p>
                      <a:r>
                        <a:rPr lang="en-GB" sz="1150" dirty="0"/>
                        <a:t>The Nativity (the Christmas story)</a:t>
                      </a:r>
                    </a:p>
                  </a:txBody>
                  <a:tcPr/>
                </a:tc>
                <a:extLst>
                  <a:ext uri="{0D108BD9-81ED-4DB2-BD59-A6C34878D82A}">
                    <a16:rowId xmlns:a16="http://schemas.microsoft.com/office/drawing/2014/main" val="1937740155"/>
                  </a:ext>
                </a:extLst>
              </a:tr>
              <a:tr h="540857">
                <a:tc>
                  <a:txBody>
                    <a:bodyPr/>
                    <a:lstStyle/>
                    <a:p>
                      <a:pPr lvl="3"/>
                      <a:r>
                        <a:rPr lang="en-GB" sz="1150" kern="1200" dirty="0">
                          <a:solidFill>
                            <a:schemeClr val="dk1"/>
                          </a:solidFill>
                          <a:effectLst/>
                          <a:latin typeface="+mn-lt"/>
                          <a:ea typeface="+mn-ea"/>
                          <a:cs typeface="+mn-cs"/>
                        </a:rPr>
                        <a:t>Mary, a young woman living in Nazareth, was visited by the angel Gabriel, who told her she would have a child through the Holy Spirit and that the child would be the Son of God. Mary was engaged to a man named Joseph, and though he was initially concerned about the pregnancy, an angel appeared to him in a dream, assuring him that the baby was from God. Joseph and Mary travelled to Bethlehem for a census ordered by the Roman emperor.</a:t>
                      </a:r>
                    </a:p>
                    <a:p>
                      <a:pPr lvl="0"/>
                      <a:r>
                        <a:rPr lang="en-GB" sz="1150" kern="1200" dirty="0">
                          <a:solidFill>
                            <a:schemeClr val="dk1"/>
                          </a:solidFill>
                          <a:effectLst/>
                          <a:latin typeface="+mn-lt"/>
                          <a:ea typeface="+mn-ea"/>
                          <a:cs typeface="+mn-cs"/>
                        </a:rPr>
                        <a:t>When they arrived in Bethlehem, there was no room for them in the inns, so they found shelter in a stable. There, Mary gave birth to Jesus and laid him in a manger, a feeding trough for animals.</a:t>
                      </a:r>
                    </a:p>
                    <a:p>
                      <a:pPr lvl="0"/>
                      <a:r>
                        <a:rPr lang="en-GB" sz="1150" kern="1200" dirty="0">
                          <a:solidFill>
                            <a:schemeClr val="dk1"/>
                          </a:solidFill>
                          <a:effectLst/>
                          <a:latin typeface="+mn-lt"/>
                          <a:ea typeface="+mn-ea"/>
                          <a:cs typeface="+mn-cs"/>
                        </a:rPr>
                        <a:t>That same night, shepherds in nearby fields were visited by an angel who announced the birth of the Saviour. The angel told them they would find the baby wrapped in cloths and lying in a manger. The shepherds went to Bethlehem, found Jesus, and spread the news of what they had seen.</a:t>
                      </a:r>
                    </a:p>
                    <a:p>
                      <a:pPr lvl="0"/>
                      <a:r>
                        <a:rPr lang="en-GB" sz="1150" kern="1200" dirty="0">
                          <a:solidFill>
                            <a:schemeClr val="dk1"/>
                          </a:solidFill>
                          <a:effectLst/>
                          <a:latin typeface="+mn-lt"/>
                          <a:ea typeface="+mn-ea"/>
                          <a:cs typeface="+mn-cs"/>
                        </a:rPr>
                        <a:t>Meanwhile, Wise Men (or Magi) from the east saw a bright star (the Star of </a:t>
                      </a:r>
                      <a:r>
                        <a:rPr lang="en-GB" sz="1150" kern="1200" dirty="0" err="1">
                          <a:solidFill>
                            <a:schemeClr val="dk1"/>
                          </a:solidFill>
                          <a:effectLst/>
                          <a:latin typeface="+mn-lt"/>
                          <a:ea typeface="+mn-ea"/>
                          <a:cs typeface="+mn-cs"/>
                        </a:rPr>
                        <a:t>Bethletham</a:t>
                      </a:r>
                      <a:r>
                        <a:rPr lang="en-GB" sz="1150" kern="1200" dirty="0">
                          <a:solidFill>
                            <a:schemeClr val="dk1"/>
                          </a:solidFill>
                          <a:effectLst/>
                          <a:latin typeface="+mn-lt"/>
                          <a:ea typeface="+mn-ea"/>
                          <a:cs typeface="+mn-cs"/>
                        </a:rPr>
                        <a:t>) in the sky, which they followed, believing it would lead them to a new king. They </a:t>
                      </a:r>
                      <a:r>
                        <a:rPr lang="en-GB" sz="1150" kern="1200" dirty="0" err="1">
                          <a:solidFill>
                            <a:schemeClr val="dk1"/>
                          </a:solidFill>
                          <a:effectLst/>
                          <a:latin typeface="+mn-lt"/>
                          <a:ea typeface="+mn-ea"/>
                          <a:cs typeface="+mn-cs"/>
                        </a:rPr>
                        <a:t>traveled</a:t>
                      </a:r>
                      <a:r>
                        <a:rPr lang="en-GB" sz="1150" kern="1200" dirty="0">
                          <a:solidFill>
                            <a:schemeClr val="dk1"/>
                          </a:solidFill>
                          <a:effectLst/>
                          <a:latin typeface="+mn-lt"/>
                          <a:ea typeface="+mn-ea"/>
                          <a:cs typeface="+mn-cs"/>
                        </a:rPr>
                        <a:t> to Bethlehem, where they found Jesus and brought him gifts of gold, frankincense, and myrrh.</a:t>
                      </a:r>
                    </a:p>
                    <a:p>
                      <a:pPr lvl="0"/>
                      <a:r>
                        <a:rPr lang="en-GB" sz="1150" kern="1200" dirty="0">
                          <a:solidFill>
                            <a:schemeClr val="dk1"/>
                          </a:solidFill>
                          <a:effectLst/>
                          <a:latin typeface="+mn-lt"/>
                          <a:ea typeface="+mn-ea"/>
                          <a:cs typeface="+mn-cs"/>
                        </a:rPr>
                        <a:t>The nativity story celebrates the humble and miraculous birth of Jesus, who Christians believe is the Son of God and </a:t>
                      </a:r>
                      <a:r>
                        <a:rPr lang="en-GB" sz="1150" kern="1200">
                          <a:solidFill>
                            <a:schemeClr val="dk1"/>
                          </a:solidFill>
                          <a:effectLst/>
                          <a:latin typeface="+mn-lt"/>
                          <a:ea typeface="+mn-ea"/>
                          <a:cs typeface="+mn-cs"/>
                        </a:rPr>
                        <a:t>the Saviour </a:t>
                      </a:r>
                      <a:r>
                        <a:rPr lang="en-GB" sz="1150" kern="1200" dirty="0">
                          <a:solidFill>
                            <a:schemeClr val="dk1"/>
                          </a:solidFill>
                          <a:effectLst/>
                          <a:latin typeface="+mn-lt"/>
                          <a:ea typeface="+mn-ea"/>
                          <a:cs typeface="+mn-cs"/>
                        </a:rPr>
                        <a:t>of the world.</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a:t>The Christmas story teaches Christians that Jesus is a gift from God, bringing love, peace, and hope. This is why Christmas is a special time for them—they remember and celebrate the birth of Jesus and the message of joy and peace that came with it.</a:t>
                      </a:r>
                    </a:p>
                  </a:txBody>
                  <a:tcPr/>
                </a:tc>
                <a:extLst>
                  <a:ext uri="{0D108BD9-81ED-4DB2-BD59-A6C34878D82A}">
                    <a16:rowId xmlns:a16="http://schemas.microsoft.com/office/drawing/2014/main" val="2808231574"/>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1825218044"/>
              </p:ext>
            </p:extLst>
          </p:nvPr>
        </p:nvGraphicFramePr>
        <p:xfrm>
          <a:off x="-7097" y="5674880"/>
          <a:ext cx="5942431" cy="1851660"/>
        </p:xfrm>
        <a:graphic>
          <a:graphicData uri="http://schemas.openxmlformats.org/drawingml/2006/table">
            <a:tbl>
              <a:tblPr firstRow="1" bandRow="1">
                <a:tableStyleId>{93296810-A885-4BE3-A3E7-6D5BEEA58F35}</a:tableStyleId>
              </a:tblPr>
              <a:tblGrid>
                <a:gridCol w="5942431">
                  <a:extLst>
                    <a:ext uri="{9D8B030D-6E8A-4147-A177-3AD203B41FA5}">
                      <a16:colId xmlns:a16="http://schemas.microsoft.com/office/drawing/2014/main" val="3831308595"/>
                    </a:ext>
                  </a:extLst>
                </a:gridCol>
              </a:tblGrid>
              <a:tr h="243386">
                <a:tc>
                  <a:txBody>
                    <a:bodyPr/>
                    <a:lstStyle/>
                    <a:p>
                      <a:r>
                        <a:rPr lang="en-GB" sz="1150" dirty="0"/>
                        <a:t>Clues in the Christmas story tells Christians about Jesus:</a:t>
                      </a:r>
                    </a:p>
                  </a:txBody>
                  <a:tcPr/>
                </a:tc>
                <a:extLst>
                  <a:ext uri="{0D108BD9-81ED-4DB2-BD59-A6C34878D82A}">
                    <a16:rowId xmlns:a16="http://schemas.microsoft.com/office/drawing/2014/main" val="1937740155"/>
                  </a:ext>
                </a:extLst>
              </a:tr>
              <a:tr h="54274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a:t>Christians believe that the Christmas story has clues that show how important Jesus is. These clues help them understand that Jesus is not just an ordinary baby, but someone sent by God with a special purpose.</a:t>
                      </a:r>
                      <a:r>
                        <a:rPr lang="en-GB" sz="1150" baseline="0" dirty="0"/>
                        <a:t> </a:t>
                      </a:r>
                      <a:r>
                        <a:rPr lang="en-US" altLang="en-US" sz="1150" kern="1200" dirty="0">
                          <a:solidFill>
                            <a:schemeClr val="dk1"/>
                          </a:solidFill>
                          <a:effectLst/>
                          <a:latin typeface="+mn-lt"/>
                          <a:ea typeface="+mn-ea"/>
                          <a:cs typeface="+mn-cs"/>
                        </a:rPr>
                        <a:t>By looking at these symbols, we can understand the deeper meaning of the story.</a:t>
                      </a:r>
                    </a:p>
                  </a:txBody>
                  <a:tcPr/>
                </a:tc>
                <a:extLst>
                  <a:ext uri="{0D108BD9-81ED-4DB2-BD59-A6C34878D82A}">
                    <a16:rowId xmlns:a16="http://schemas.microsoft.com/office/drawing/2014/main" val="2808231574"/>
                  </a:ext>
                </a:extLst>
              </a:tr>
              <a:tr h="540857">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a:t>The Bible tells the Christmas story in a certain order, and as we read it, we find clues about who Jesus is. First, the angel tells Mary and Joseph that their baby is God’s Son. Then,</a:t>
                      </a:r>
                      <a:r>
                        <a:rPr lang="en-GB" sz="1150" baseline="0" dirty="0"/>
                        <a:t> when Jesus is born, he tells the shepherds. </a:t>
                      </a:r>
                      <a:r>
                        <a:rPr lang="en-GB" sz="1150" dirty="0"/>
                        <a:t>Then the star appears, leading the Wise Men. Finally, the gifts and the angels' message show how special Jesus is.</a:t>
                      </a:r>
                    </a:p>
                  </a:txBody>
                  <a:tcPr/>
                </a:tc>
                <a:extLst>
                  <a:ext uri="{0D108BD9-81ED-4DB2-BD59-A6C34878D82A}">
                    <a16:rowId xmlns:a16="http://schemas.microsoft.com/office/drawing/2014/main" val="3421784984"/>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3345502700"/>
              </p:ext>
            </p:extLst>
          </p:nvPr>
        </p:nvGraphicFramePr>
        <p:xfrm>
          <a:off x="0" y="508665"/>
          <a:ext cx="5925228" cy="883920"/>
        </p:xfrm>
        <a:graphic>
          <a:graphicData uri="http://schemas.openxmlformats.org/drawingml/2006/table">
            <a:tbl>
              <a:tblPr firstRow="1" bandRow="1">
                <a:tableStyleId>{93296810-A885-4BE3-A3E7-6D5BEEA58F35}</a:tableStyleId>
              </a:tblPr>
              <a:tblGrid>
                <a:gridCol w="5925228">
                  <a:extLst>
                    <a:ext uri="{9D8B030D-6E8A-4147-A177-3AD203B41FA5}">
                      <a16:colId xmlns:a16="http://schemas.microsoft.com/office/drawing/2014/main" val="3831308595"/>
                    </a:ext>
                  </a:extLst>
                </a:gridCol>
              </a:tblGrid>
              <a:tr h="231237">
                <a:tc>
                  <a:txBody>
                    <a:bodyPr/>
                    <a:lstStyle/>
                    <a:p>
                      <a:r>
                        <a:rPr lang="en-GB" sz="1150" dirty="0"/>
                        <a:t>What is Christmas?</a:t>
                      </a:r>
                    </a:p>
                  </a:txBody>
                  <a:tcPr/>
                </a:tc>
                <a:extLst>
                  <a:ext uri="{0D108BD9-81ED-4DB2-BD59-A6C34878D82A}">
                    <a16:rowId xmlns:a16="http://schemas.microsoft.com/office/drawing/2014/main" val="1937740155"/>
                  </a:ext>
                </a:extLst>
              </a:tr>
              <a:tr h="539552">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50" dirty="0"/>
                        <a:t>Christmas is the time when Christians celebrate the birth of Jesus. It’s an important day because they believe Jesus is the Son of God, and his birth marks the beginning of his mission to teach people about God and his love.</a:t>
                      </a:r>
                    </a:p>
                  </a:txBody>
                  <a:tcPr/>
                </a:tc>
                <a:extLst>
                  <a:ext uri="{0D108BD9-81ED-4DB2-BD59-A6C34878D82A}">
                    <a16:rowId xmlns:a16="http://schemas.microsoft.com/office/drawing/2014/main" val="2808231574"/>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4100187252"/>
              </p:ext>
            </p:extLst>
          </p:nvPr>
        </p:nvGraphicFramePr>
        <p:xfrm>
          <a:off x="6017088" y="4506705"/>
          <a:ext cx="4575882" cy="3015791"/>
        </p:xfrm>
        <a:graphic>
          <a:graphicData uri="http://schemas.openxmlformats.org/drawingml/2006/table">
            <a:tbl>
              <a:tblPr firstRow="1" bandRow="1">
                <a:tableStyleId>{93296810-A885-4BE3-A3E7-6D5BEEA58F35}</a:tableStyleId>
              </a:tblPr>
              <a:tblGrid>
                <a:gridCol w="2073364">
                  <a:extLst>
                    <a:ext uri="{9D8B030D-6E8A-4147-A177-3AD203B41FA5}">
                      <a16:colId xmlns:a16="http://schemas.microsoft.com/office/drawing/2014/main" val="991555608"/>
                    </a:ext>
                  </a:extLst>
                </a:gridCol>
                <a:gridCol w="2502518">
                  <a:extLst>
                    <a:ext uri="{9D8B030D-6E8A-4147-A177-3AD203B41FA5}">
                      <a16:colId xmlns:a16="http://schemas.microsoft.com/office/drawing/2014/main" val="641597089"/>
                    </a:ext>
                  </a:extLst>
                </a:gridCol>
              </a:tblGrid>
              <a:tr h="251508">
                <a:tc gridSpan="2">
                  <a:txBody>
                    <a:bodyPr/>
                    <a:lstStyle/>
                    <a:p>
                      <a:r>
                        <a:rPr lang="en-GB" sz="1150" dirty="0"/>
                        <a:t>What are the clues in the story? </a:t>
                      </a:r>
                    </a:p>
                  </a:txBody>
                  <a:tcPr/>
                </a:tc>
                <a:tc hMerge="1">
                  <a:txBody>
                    <a:bodyPr/>
                    <a:lstStyle/>
                    <a:p>
                      <a:endParaRPr lang="en-GB" dirty="0"/>
                    </a:p>
                  </a:txBody>
                  <a:tcPr/>
                </a:tc>
                <a:extLst>
                  <a:ext uri="{0D108BD9-81ED-4DB2-BD59-A6C34878D82A}">
                    <a16:rowId xmlns:a16="http://schemas.microsoft.com/office/drawing/2014/main" val="3223057550"/>
                  </a:ext>
                </a:extLst>
              </a:tr>
              <a:tr h="775215">
                <a:tc gridSpan="2">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50" kern="1200" dirty="0">
                        <a:solidFill>
                          <a:schemeClr val="dk1"/>
                        </a:solidFill>
                        <a:latin typeface="+mn-lt"/>
                        <a:ea typeface="+mn-ea"/>
                        <a:cs typeface="+mn-cs"/>
                      </a:endParaRPr>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endParaRPr lang="en-GB" sz="1150" kern="1200" dirty="0">
                        <a:solidFill>
                          <a:schemeClr val="dk1"/>
                        </a:solidFill>
                        <a:latin typeface="+mn-lt"/>
                        <a:ea typeface="+mn-ea"/>
                        <a:cs typeface="+mn-cs"/>
                      </a:endParaRPr>
                    </a:p>
                  </a:txBody>
                  <a:tcPr/>
                </a:tc>
                <a:extLst>
                  <a:ext uri="{0D108BD9-81ED-4DB2-BD59-A6C34878D82A}">
                    <a16:rowId xmlns:a16="http://schemas.microsoft.com/office/drawing/2014/main" val="631209919"/>
                  </a:ext>
                </a:extLst>
              </a:tr>
              <a:tr h="876685">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t>Angel Gabriel visits Mary</a:t>
                      </a:r>
                      <a:r>
                        <a:rPr lang="en-GB" sz="1100" kern="1200" baseline="0" dirty="0"/>
                        <a:t> and lets her know that she is pregnant with a child who will be the Son of God.</a:t>
                      </a:r>
                      <a:endParaRPr lang="en-GB" sz="1100" kern="1200" dirty="0">
                        <a:solidFill>
                          <a:schemeClr val="dk1"/>
                        </a:solidFill>
                        <a:latin typeface="+mn-lt"/>
                        <a:ea typeface="+mn-ea"/>
                        <a:cs typeface="+mn-cs"/>
                      </a:endParaRP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t>The angels: </a:t>
                      </a:r>
                      <a:r>
                        <a:rPr lang="en-GB" sz="1100" kern="1200" baseline="0" dirty="0"/>
                        <a:t> </a:t>
                      </a:r>
                      <a:r>
                        <a:rPr lang="en-GB" sz="1100" kern="1200" dirty="0"/>
                        <a:t>Angels appeared to shepherds to tell them that Jesus was God’s Son. The angels are seen as messengers from God, announcing the good news of Jesus’ birth.</a:t>
                      </a:r>
                      <a:endParaRPr lang="en-GB" sz="1100" kern="1200" dirty="0">
                        <a:solidFill>
                          <a:schemeClr val="dk1"/>
                        </a:solidFill>
                        <a:latin typeface="+mn-lt"/>
                        <a:ea typeface="+mn-ea"/>
                        <a:cs typeface="+mn-cs"/>
                      </a:endParaRPr>
                    </a:p>
                  </a:txBody>
                  <a:tcPr/>
                </a:tc>
                <a:extLst>
                  <a:ext uri="{0D108BD9-81ED-4DB2-BD59-A6C34878D82A}">
                    <a16:rowId xmlns:a16="http://schemas.microsoft.com/office/drawing/2014/main" val="2287895469"/>
                  </a:ext>
                </a:extLst>
              </a:tr>
              <a:tr h="1044236">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t>The star: The star that appeared in the sky was a sign of the birth of a new King, and it guided the Wise Men to where Jesus was born.</a:t>
                      </a:r>
                    </a:p>
                  </a:txBody>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100" kern="1200" dirty="0"/>
                        <a:t>The presents: The Wise Men brought gifts to Jesus, showing they believed he was special. Christians see Jesus as a gift from God to the world, bringing hope and love.</a:t>
                      </a:r>
                    </a:p>
                  </a:txBody>
                  <a:tcPr/>
                </a:tc>
                <a:extLst>
                  <a:ext uri="{0D108BD9-81ED-4DB2-BD59-A6C34878D82A}">
                    <a16:rowId xmlns:a16="http://schemas.microsoft.com/office/drawing/2014/main" val="130677179"/>
                  </a:ext>
                </a:extLst>
              </a:tr>
            </a:tbl>
          </a:graphicData>
        </a:graphic>
      </p:graphicFrame>
      <p:pic>
        <p:nvPicPr>
          <p:cNvPr id="27" name="Picture 26">
            <a:extLst>
              <a:ext uri="{FF2B5EF4-FFF2-40B4-BE49-F238E27FC236}">
                <a16:creationId xmlns:a16="http://schemas.microsoft.com/office/drawing/2014/main" id="{F5315AEC-D4CD-4707-B2FB-79F05BD4027B}"/>
              </a:ext>
            </a:extLst>
          </p:cNvPr>
          <p:cNvPicPr>
            <a:picLocks noChangeAspect="1"/>
          </p:cNvPicPr>
          <p:nvPr/>
        </p:nvPicPr>
        <p:blipFill>
          <a:blip r:embed="rId4" cstate="print">
            <a:extLst>
              <a:ext uri="{28A0092B-C50C-407E-A947-70E740481C1C}">
                <a14:useLocalDpi xmlns:a14="http://schemas.microsoft.com/office/drawing/2010/main" val="0"/>
              </a:ext>
            </a:extLst>
          </a:blip>
          <a:srcRect l="4" r="4"/>
          <a:stretch/>
        </p:blipFill>
        <p:spPr>
          <a:xfrm>
            <a:off x="8464919" y="4812394"/>
            <a:ext cx="1070442" cy="756926"/>
          </a:xfrm>
          <a:prstGeom prst="roundRect">
            <a:avLst>
              <a:gd name="adj" fmla="val 5159"/>
            </a:avLst>
          </a:prstGeom>
        </p:spPr>
      </p:pic>
      <p:pic>
        <p:nvPicPr>
          <p:cNvPr id="28" name="Picture 27">
            <a:extLst>
              <a:ext uri="{FF2B5EF4-FFF2-40B4-BE49-F238E27FC236}">
                <a16:creationId xmlns:a16="http://schemas.microsoft.com/office/drawing/2014/main" id="{DF32DB18-170F-4AA8-A227-C5C4C4F7259E}"/>
              </a:ext>
            </a:extLst>
          </p:cNvPr>
          <p:cNvPicPr>
            <a:picLocks noChangeAspect="1"/>
          </p:cNvPicPr>
          <p:nvPr/>
        </p:nvPicPr>
        <p:blipFill>
          <a:blip r:embed="rId5" cstate="print">
            <a:extLst>
              <a:ext uri="{28A0092B-C50C-407E-A947-70E740481C1C}">
                <a14:useLocalDpi xmlns:a14="http://schemas.microsoft.com/office/drawing/2010/main" val="0"/>
              </a:ext>
            </a:extLst>
          </a:blip>
          <a:srcRect t="571" b="571"/>
          <a:stretch/>
        </p:blipFill>
        <p:spPr>
          <a:xfrm>
            <a:off x="6162689" y="4855882"/>
            <a:ext cx="1022133" cy="713438"/>
          </a:xfrm>
          <a:prstGeom prst="roundRect">
            <a:avLst>
              <a:gd name="adj" fmla="val 5159"/>
            </a:avLst>
          </a:prstGeom>
        </p:spPr>
      </p:pic>
      <p:pic>
        <p:nvPicPr>
          <p:cNvPr id="29" name="Picture 28">
            <a:extLst>
              <a:ext uri="{FF2B5EF4-FFF2-40B4-BE49-F238E27FC236}">
                <a16:creationId xmlns:a16="http://schemas.microsoft.com/office/drawing/2014/main" id="{49713483-FC47-4BEC-AFD4-39DC228D4D6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5316" r="8" b="5316"/>
          <a:stretch/>
        </p:blipFill>
        <p:spPr>
          <a:xfrm>
            <a:off x="7266576" y="4797777"/>
            <a:ext cx="1111785" cy="786160"/>
          </a:xfrm>
          <a:prstGeom prst="roundRect">
            <a:avLst>
              <a:gd name="adj" fmla="val 5159"/>
            </a:avLst>
          </a:prstGeom>
        </p:spPr>
      </p:pic>
      <p:pic>
        <p:nvPicPr>
          <p:cNvPr id="12" name="Picture 11"/>
          <p:cNvPicPr>
            <a:picLocks noChangeAspect="1"/>
          </p:cNvPicPr>
          <p:nvPr/>
        </p:nvPicPr>
        <p:blipFill>
          <a:blip r:embed="rId7"/>
          <a:stretch>
            <a:fillRect/>
          </a:stretch>
        </p:blipFill>
        <p:spPr>
          <a:xfrm>
            <a:off x="9609944" y="4797777"/>
            <a:ext cx="839019" cy="787207"/>
          </a:xfrm>
          <a:prstGeom prst="rect">
            <a:avLst/>
          </a:prstGeom>
        </p:spPr>
      </p:pic>
      <p:pic>
        <p:nvPicPr>
          <p:cNvPr id="31" name="Picture 30">
            <a:extLst>
              <a:ext uri="{FF2B5EF4-FFF2-40B4-BE49-F238E27FC236}">
                <a16:creationId xmlns:a16="http://schemas.microsoft.com/office/drawing/2014/main" id="{92CB2B97-E6A3-43BF-9894-E6D30BEFC97E}"/>
              </a:ext>
            </a:extLst>
          </p:cNvPr>
          <p:cNvPicPr>
            <a:picLocks noChangeAspect="1"/>
          </p:cNvPicPr>
          <p:nvPr/>
        </p:nvPicPr>
        <p:blipFill>
          <a:blip r:embed="rId8" cstate="print">
            <a:extLst>
              <a:ext uri="{28A0092B-C50C-407E-A947-70E740481C1C}">
                <a14:useLocalDpi xmlns:a14="http://schemas.microsoft.com/office/drawing/2010/main" val="0"/>
              </a:ext>
            </a:extLst>
          </a:blip>
          <a:srcRect l="4" r="4"/>
          <a:stretch/>
        </p:blipFill>
        <p:spPr>
          <a:xfrm>
            <a:off x="79512" y="1790237"/>
            <a:ext cx="1474179" cy="1042415"/>
          </a:xfrm>
          <a:prstGeom prst="roundRect">
            <a:avLst>
              <a:gd name="adj" fmla="val 5159"/>
            </a:avLst>
          </a:prstGeom>
        </p:spPr>
      </p:pic>
    </p:spTree>
    <p:extLst>
      <p:ext uri="{BB962C8B-B14F-4D97-AF65-F5344CB8AC3E}">
        <p14:creationId xmlns:p14="http://schemas.microsoft.com/office/powerpoint/2010/main" val="52827356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4589</TotalTime>
  <Words>852</Words>
  <Application>Microsoft Office PowerPoint</Application>
  <PresentationFormat>Custom</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Calibri</vt:lpstr>
      <vt:lpstr>Calibri Light</vt:lpstr>
      <vt:lpstr>Office Theme</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Nina Booker</cp:lastModifiedBy>
  <cp:revision>121</cp:revision>
  <cp:lastPrinted>2024-03-27T09:38:56Z</cp:lastPrinted>
  <dcterms:created xsi:type="dcterms:W3CDTF">2023-11-14T15:55:26Z</dcterms:created>
  <dcterms:modified xsi:type="dcterms:W3CDTF">2025-05-24T14:56:02Z</dcterms:modified>
</cp:coreProperties>
</file>