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0" r:id="rId2"/>
    <p:sldId id="261" r:id="rId3"/>
  </p:sldIdLst>
  <p:sldSz cx="10691813" cy="7559675"/>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DDC83"/>
    <a:srgbClr val="71AD47"/>
    <a:srgbClr val="D6E3D0"/>
    <a:srgbClr val="EBF2E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973" autoAdjust="0"/>
    <p:restoredTop sz="94660"/>
  </p:normalViewPr>
  <p:slideViewPr>
    <p:cSldViewPr snapToGrid="0">
      <p:cViewPr varScale="1">
        <p:scale>
          <a:sx n="80" d="100"/>
          <a:sy n="80" d="100"/>
        </p:scale>
        <p:origin x="1022" y="12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01886" y="1237197"/>
            <a:ext cx="9088041" cy="2631887"/>
          </a:xfrm>
        </p:spPr>
        <p:txBody>
          <a:bodyPr anchor="b"/>
          <a:lstStyle>
            <a:lvl1pPr algn="ctr">
              <a:defRPr sz="6614"/>
            </a:lvl1pPr>
          </a:lstStyle>
          <a:p>
            <a:r>
              <a:rPr lang="en-US"/>
              <a:t>Click to edit Master title style</a:t>
            </a:r>
            <a:endParaRPr lang="en-US" dirty="0"/>
          </a:p>
        </p:txBody>
      </p:sp>
      <p:sp>
        <p:nvSpPr>
          <p:cNvPr id="3" name="Subtitle 2"/>
          <p:cNvSpPr>
            <a:spLocks noGrp="1"/>
          </p:cNvSpPr>
          <p:nvPr>
            <p:ph type="subTitle" idx="1"/>
          </p:nvPr>
        </p:nvSpPr>
        <p:spPr>
          <a:xfrm>
            <a:off x="1336477" y="3970580"/>
            <a:ext cx="8018860" cy="1825171"/>
          </a:xfrm>
        </p:spPr>
        <p:txBody>
          <a:bodyPr/>
          <a:lstStyle>
            <a:lvl1pPr marL="0" indent="0" algn="ctr">
              <a:buNone/>
              <a:defRPr sz="2646"/>
            </a:lvl1pPr>
            <a:lvl2pPr marL="503972" indent="0" algn="ctr">
              <a:buNone/>
              <a:defRPr sz="2205"/>
            </a:lvl2pPr>
            <a:lvl3pPr marL="1007943" indent="0" algn="ctr">
              <a:buNone/>
              <a:defRPr sz="1984"/>
            </a:lvl3pPr>
            <a:lvl4pPr marL="1511915" indent="0" algn="ctr">
              <a:buNone/>
              <a:defRPr sz="1764"/>
            </a:lvl4pPr>
            <a:lvl5pPr marL="2015886" indent="0" algn="ctr">
              <a:buNone/>
              <a:defRPr sz="1764"/>
            </a:lvl5pPr>
            <a:lvl6pPr marL="2519858" indent="0" algn="ctr">
              <a:buNone/>
              <a:defRPr sz="1764"/>
            </a:lvl6pPr>
            <a:lvl7pPr marL="3023829" indent="0" algn="ctr">
              <a:buNone/>
              <a:defRPr sz="1764"/>
            </a:lvl7pPr>
            <a:lvl8pPr marL="3527801" indent="0" algn="ctr">
              <a:buNone/>
              <a:defRPr sz="1764"/>
            </a:lvl8pPr>
            <a:lvl9pPr marL="4031772" indent="0" algn="ctr">
              <a:buNone/>
              <a:defRPr sz="1764"/>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12/12/2024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3854937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12/12/2024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39320882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9494" y="1884671"/>
            <a:ext cx="9221689" cy="3144614"/>
          </a:xfrm>
        </p:spPr>
        <p:txBody>
          <a:bodyPr anchor="b"/>
          <a:lstStyle>
            <a:lvl1pPr>
              <a:defRPr sz="6614"/>
            </a:lvl1pPr>
          </a:lstStyle>
          <a:p>
            <a:r>
              <a:rPr lang="en-US"/>
              <a:t>Click to edit Master title style</a:t>
            </a:r>
            <a:endParaRPr lang="en-US" dirty="0"/>
          </a:p>
        </p:txBody>
      </p:sp>
      <p:sp>
        <p:nvSpPr>
          <p:cNvPr id="3" name="Text Placeholder 2"/>
          <p:cNvSpPr>
            <a:spLocks noGrp="1"/>
          </p:cNvSpPr>
          <p:nvPr>
            <p:ph type="body" idx="1"/>
          </p:nvPr>
        </p:nvSpPr>
        <p:spPr>
          <a:xfrm>
            <a:off x="729494" y="5059035"/>
            <a:ext cx="9221689" cy="1653678"/>
          </a:xfrm>
        </p:spPr>
        <p:txBody>
          <a:bodyPr/>
          <a:lstStyle>
            <a:lvl1pPr marL="0" indent="0">
              <a:buNone/>
              <a:defRPr sz="2646">
                <a:solidFill>
                  <a:schemeClr val="tx1"/>
                </a:solidFill>
              </a:defRPr>
            </a:lvl1pPr>
            <a:lvl2pPr marL="503972" indent="0">
              <a:buNone/>
              <a:defRPr sz="2205">
                <a:solidFill>
                  <a:schemeClr val="tx1">
                    <a:tint val="75000"/>
                  </a:schemeClr>
                </a:solidFill>
              </a:defRPr>
            </a:lvl2pPr>
            <a:lvl3pPr marL="1007943" indent="0">
              <a:buNone/>
              <a:defRPr sz="1984">
                <a:solidFill>
                  <a:schemeClr val="tx1">
                    <a:tint val="75000"/>
                  </a:schemeClr>
                </a:solidFill>
              </a:defRPr>
            </a:lvl3pPr>
            <a:lvl4pPr marL="1511915" indent="0">
              <a:buNone/>
              <a:defRPr sz="1764">
                <a:solidFill>
                  <a:schemeClr val="tx1">
                    <a:tint val="75000"/>
                  </a:schemeClr>
                </a:solidFill>
              </a:defRPr>
            </a:lvl4pPr>
            <a:lvl5pPr marL="2015886" indent="0">
              <a:buNone/>
              <a:defRPr sz="1764">
                <a:solidFill>
                  <a:schemeClr val="tx1">
                    <a:tint val="75000"/>
                  </a:schemeClr>
                </a:solidFill>
              </a:defRPr>
            </a:lvl5pPr>
            <a:lvl6pPr marL="2519858" indent="0">
              <a:buNone/>
              <a:defRPr sz="1764">
                <a:solidFill>
                  <a:schemeClr val="tx1">
                    <a:tint val="75000"/>
                  </a:schemeClr>
                </a:solidFill>
              </a:defRPr>
            </a:lvl6pPr>
            <a:lvl7pPr marL="3023829" indent="0">
              <a:buNone/>
              <a:defRPr sz="1764">
                <a:solidFill>
                  <a:schemeClr val="tx1">
                    <a:tint val="75000"/>
                  </a:schemeClr>
                </a:solidFill>
              </a:defRPr>
            </a:lvl7pPr>
            <a:lvl8pPr marL="3527801" indent="0">
              <a:buNone/>
              <a:defRPr sz="1764">
                <a:solidFill>
                  <a:schemeClr val="tx1">
                    <a:tint val="75000"/>
                  </a:schemeClr>
                </a:solidFill>
              </a:defRPr>
            </a:lvl8pPr>
            <a:lvl9pPr marL="4031772" indent="0">
              <a:buNone/>
              <a:defRPr sz="1764">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27EDFDB-0701-4A33-9029-D098F58747C5}" type="datetimeFigureOut">
              <a:rPr lang="en-GB" smtClean="0"/>
              <a:t>12/12/2024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3424210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735062" y="2012414"/>
            <a:ext cx="4544021" cy="479654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412730" y="2012414"/>
            <a:ext cx="4544021" cy="479654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27EDFDB-0701-4A33-9029-D098F58747C5}" type="datetimeFigureOut">
              <a:rPr lang="en-GB" smtClean="0"/>
              <a:t>12/12/2024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2191114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736455" y="402484"/>
            <a:ext cx="9221689" cy="1461188"/>
          </a:xfrm>
        </p:spPr>
        <p:txBody>
          <a:bodyPr/>
          <a:lstStyle/>
          <a:p>
            <a:r>
              <a:rPr lang="en-US"/>
              <a:t>Click to edit Master title style</a:t>
            </a:r>
            <a:endParaRPr lang="en-US" dirty="0"/>
          </a:p>
        </p:txBody>
      </p:sp>
      <p:sp>
        <p:nvSpPr>
          <p:cNvPr id="3" name="Text Placeholder 2"/>
          <p:cNvSpPr>
            <a:spLocks noGrp="1"/>
          </p:cNvSpPr>
          <p:nvPr>
            <p:ph type="body" idx="1"/>
          </p:nvPr>
        </p:nvSpPr>
        <p:spPr>
          <a:xfrm>
            <a:off x="736456" y="1853171"/>
            <a:ext cx="4523137" cy="908210"/>
          </a:xfrm>
        </p:spPr>
        <p:txBody>
          <a:bodyPr anchor="b"/>
          <a:lstStyle>
            <a:lvl1pPr marL="0" indent="0">
              <a:buNone/>
              <a:defRPr sz="2646" b="1"/>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US"/>
              <a:t>Edit Master text styles</a:t>
            </a:r>
          </a:p>
        </p:txBody>
      </p:sp>
      <p:sp>
        <p:nvSpPr>
          <p:cNvPr id="4" name="Content Placeholder 3"/>
          <p:cNvSpPr>
            <a:spLocks noGrp="1"/>
          </p:cNvSpPr>
          <p:nvPr>
            <p:ph sz="half" idx="2"/>
          </p:nvPr>
        </p:nvSpPr>
        <p:spPr>
          <a:xfrm>
            <a:off x="736456" y="2761381"/>
            <a:ext cx="4523137" cy="40615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412731" y="1853171"/>
            <a:ext cx="4545413" cy="908210"/>
          </a:xfrm>
        </p:spPr>
        <p:txBody>
          <a:bodyPr anchor="b"/>
          <a:lstStyle>
            <a:lvl1pPr marL="0" indent="0">
              <a:buNone/>
              <a:defRPr sz="2646" b="1"/>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US"/>
              <a:t>Edit Master text styles</a:t>
            </a:r>
          </a:p>
        </p:txBody>
      </p:sp>
      <p:sp>
        <p:nvSpPr>
          <p:cNvPr id="6" name="Content Placeholder 5"/>
          <p:cNvSpPr>
            <a:spLocks noGrp="1"/>
          </p:cNvSpPr>
          <p:nvPr>
            <p:ph sz="quarter" idx="4"/>
          </p:nvPr>
        </p:nvSpPr>
        <p:spPr>
          <a:xfrm>
            <a:off x="5412731" y="2761381"/>
            <a:ext cx="4545413" cy="40615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27EDFDB-0701-4A33-9029-D098F58747C5}" type="datetimeFigureOut">
              <a:rPr lang="en-GB" smtClean="0"/>
              <a:t>12/12/2024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2614213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27EDFDB-0701-4A33-9029-D098F58747C5}" type="datetimeFigureOut">
              <a:rPr lang="en-GB" smtClean="0"/>
              <a:t>12/12/2024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3581688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7EDFDB-0701-4A33-9029-D098F58747C5}" type="datetimeFigureOut">
              <a:rPr lang="en-GB" smtClean="0"/>
              <a:t>12/12/2024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643369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6455" y="503978"/>
            <a:ext cx="3448388" cy="1763924"/>
          </a:xfrm>
        </p:spPr>
        <p:txBody>
          <a:bodyPr anchor="b"/>
          <a:lstStyle>
            <a:lvl1pPr>
              <a:defRPr sz="3527"/>
            </a:lvl1pPr>
          </a:lstStyle>
          <a:p>
            <a:r>
              <a:rPr lang="en-US"/>
              <a:t>Click to edit Master title style</a:t>
            </a:r>
            <a:endParaRPr lang="en-US" dirty="0"/>
          </a:p>
        </p:txBody>
      </p:sp>
      <p:sp>
        <p:nvSpPr>
          <p:cNvPr id="3" name="Content Placeholder 2"/>
          <p:cNvSpPr>
            <a:spLocks noGrp="1"/>
          </p:cNvSpPr>
          <p:nvPr>
            <p:ph idx="1"/>
          </p:nvPr>
        </p:nvSpPr>
        <p:spPr>
          <a:xfrm>
            <a:off x="4545413" y="1088455"/>
            <a:ext cx="5412730" cy="5372269"/>
          </a:xfrm>
        </p:spPr>
        <p:txBody>
          <a:bodyPr/>
          <a:lstStyle>
            <a:lvl1pPr>
              <a:defRPr sz="3527"/>
            </a:lvl1pPr>
            <a:lvl2pPr>
              <a:defRPr sz="3086"/>
            </a:lvl2pPr>
            <a:lvl3pPr>
              <a:defRPr sz="2646"/>
            </a:lvl3pPr>
            <a:lvl4pPr>
              <a:defRPr sz="2205"/>
            </a:lvl4pPr>
            <a:lvl5pPr>
              <a:defRPr sz="2205"/>
            </a:lvl5pPr>
            <a:lvl6pPr>
              <a:defRPr sz="2205"/>
            </a:lvl6pPr>
            <a:lvl7pPr>
              <a:defRPr sz="2205"/>
            </a:lvl7pPr>
            <a:lvl8pPr>
              <a:defRPr sz="2205"/>
            </a:lvl8pPr>
            <a:lvl9pPr>
              <a:defRPr sz="2205"/>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36455" y="2267902"/>
            <a:ext cx="3448388" cy="4201570"/>
          </a:xfrm>
        </p:spPr>
        <p:txBody>
          <a:bodyPr/>
          <a:lstStyle>
            <a:lvl1pPr marL="0" indent="0">
              <a:buNone/>
              <a:defRPr sz="1764"/>
            </a:lvl1pPr>
            <a:lvl2pPr marL="503972" indent="0">
              <a:buNone/>
              <a:defRPr sz="1543"/>
            </a:lvl2pPr>
            <a:lvl3pPr marL="1007943" indent="0">
              <a:buNone/>
              <a:defRPr sz="1323"/>
            </a:lvl3pPr>
            <a:lvl4pPr marL="1511915" indent="0">
              <a:buNone/>
              <a:defRPr sz="1102"/>
            </a:lvl4pPr>
            <a:lvl5pPr marL="2015886" indent="0">
              <a:buNone/>
              <a:defRPr sz="1102"/>
            </a:lvl5pPr>
            <a:lvl6pPr marL="2519858" indent="0">
              <a:buNone/>
              <a:defRPr sz="1102"/>
            </a:lvl6pPr>
            <a:lvl7pPr marL="3023829" indent="0">
              <a:buNone/>
              <a:defRPr sz="1102"/>
            </a:lvl7pPr>
            <a:lvl8pPr marL="3527801" indent="0">
              <a:buNone/>
              <a:defRPr sz="1102"/>
            </a:lvl8pPr>
            <a:lvl9pPr marL="4031772" indent="0">
              <a:buNone/>
              <a:defRPr sz="1102"/>
            </a:lvl9pPr>
          </a:lstStyle>
          <a:p>
            <a:pPr lvl="0"/>
            <a:r>
              <a:rPr lang="en-US"/>
              <a:t>Edit Master text styles</a:t>
            </a:r>
          </a:p>
        </p:txBody>
      </p:sp>
      <p:sp>
        <p:nvSpPr>
          <p:cNvPr id="5" name="Date Placeholder 4"/>
          <p:cNvSpPr>
            <a:spLocks noGrp="1"/>
          </p:cNvSpPr>
          <p:nvPr>
            <p:ph type="dt" sz="half" idx="10"/>
          </p:nvPr>
        </p:nvSpPr>
        <p:spPr/>
        <p:txBody>
          <a:bodyPr/>
          <a:lstStyle/>
          <a:p>
            <a:fld id="{927EDFDB-0701-4A33-9029-D098F58747C5}" type="datetimeFigureOut">
              <a:rPr lang="en-GB" smtClean="0"/>
              <a:t>12/12/2024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5524989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6455" y="503978"/>
            <a:ext cx="3448388" cy="1763924"/>
          </a:xfrm>
        </p:spPr>
        <p:txBody>
          <a:bodyPr anchor="b"/>
          <a:lstStyle>
            <a:lvl1pPr>
              <a:defRPr sz="3527"/>
            </a:lvl1pPr>
          </a:lstStyle>
          <a:p>
            <a:r>
              <a:rPr lang="en-US"/>
              <a:t>Click to edit Master title style</a:t>
            </a:r>
            <a:endParaRPr lang="en-US" dirty="0"/>
          </a:p>
        </p:txBody>
      </p:sp>
      <p:sp>
        <p:nvSpPr>
          <p:cNvPr id="3" name="Picture Placeholder 2"/>
          <p:cNvSpPr>
            <a:spLocks noGrp="1" noChangeAspect="1"/>
          </p:cNvSpPr>
          <p:nvPr>
            <p:ph type="pic" idx="1"/>
          </p:nvPr>
        </p:nvSpPr>
        <p:spPr>
          <a:xfrm>
            <a:off x="4545413" y="1088455"/>
            <a:ext cx="5412730" cy="5372269"/>
          </a:xfrm>
        </p:spPr>
        <p:txBody>
          <a:bodyPr anchor="t"/>
          <a:lstStyle>
            <a:lvl1pPr marL="0" indent="0">
              <a:buNone/>
              <a:defRPr sz="3527"/>
            </a:lvl1pPr>
            <a:lvl2pPr marL="503972" indent="0">
              <a:buNone/>
              <a:defRPr sz="3086"/>
            </a:lvl2pPr>
            <a:lvl3pPr marL="1007943" indent="0">
              <a:buNone/>
              <a:defRPr sz="2646"/>
            </a:lvl3pPr>
            <a:lvl4pPr marL="1511915" indent="0">
              <a:buNone/>
              <a:defRPr sz="2205"/>
            </a:lvl4pPr>
            <a:lvl5pPr marL="2015886" indent="0">
              <a:buNone/>
              <a:defRPr sz="2205"/>
            </a:lvl5pPr>
            <a:lvl6pPr marL="2519858" indent="0">
              <a:buNone/>
              <a:defRPr sz="2205"/>
            </a:lvl6pPr>
            <a:lvl7pPr marL="3023829" indent="0">
              <a:buNone/>
              <a:defRPr sz="2205"/>
            </a:lvl7pPr>
            <a:lvl8pPr marL="3527801" indent="0">
              <a:buNone/>
              <a:defRPr sz="2205"/>
            </a:lvl8pPr>
            <a:lvl9pPr marL="4031772" indent="0">
              <a:buNone/>
              <a:defRPr sz="2205"/>
            </a:lvl9pPr>
          </a:lstStyle>
          <a:p>
            <a:r>
              <a:rPr lang="en-US"/>
              <a:t>Click icon to add picture</a:t>
            </a:r>
            <a:endParaRPr lang="en-US" dirty="0"/>
          </a:p>
        </p:txBody>
      </p:sp>
      <p:sp>
        <p:nvSpPr>
          <p:cNvPr id="4" name="Text Placeholder 3"/>
          <p:cNvSpPr>
            <a:spLocks noGrp="1"/>
          </p:cNvSpPr>
          <p:nvPr>
            <p:ph type="body" sz="half" idx="2"/>
          </p:nvPr>
        </p:nvSpPr>
        <p:spPr>
          <a:xfrm>
            <a:off x="736455" y="2267902"/>
            <a:ext cx="3448388" cy="4201570"/>
          </a:xfrm>
        </p:spPr>
        <p:txBody>
          <a:bodyPr/>
          <a:lstStyle>
            <a:lvl1pPr marL="0" indent="0">
              <a:buNone/>
              <a:defRPr sz="1764"/>
            </a:lvl1pPr>
            <a:lvl2pPr marL="503972" indent="0">
              <a:buNone/>
              <a:defRPr sz="1543"/>
            </a:lvl2pPr>
            <a:lvl3pPr marL="1007943" indent="0">
              <a:buNone/>
              <a:defRPr sz="1323"/>
            </a:lvl3pPr>
            <a:lvl4pPr marL="1511915" indent="0">
              <a:buNone/>
              <a:defRPr sz="1102"/>
            </a:lvl4pPr>
            <a:lvl5pPr marL="2015886" indent="0">
              <a:buNone/>
              <a:defRPr sz="1102"/>
            </a:lvl5pPr>
            <a:lvl6pPr marL="2519858" indent="0">
              <a:buNone/>
              <a:defRPr sz="1102"/>
            </a:lvl6pPr>
            <a:lvl7pPr marL="3023829" indent="0">
              <a:buNone/>
              <a:defRPr sz="1102"/>
            </a:lvl7pPr>
            <a:lvl8pPr marL="3527801" indent="0">
              <a:buNone/>
              <a:defRPr sz="1102"/>
            </a:lvl8pPr>
            <a:lvl9pPr marL="4031772" indent="0">
              <a:buNone/>
              <a:defRPr sz="1102"/>
            </a:lvl9pPr>
          </a:lstStyle>
          <a:p>
            <a:pPr lvl="0"/>
            <a:r>
              <a:rPr lang="en-US"/>
              <a:t>Edit Master text styles</a:t>
            </a:r>
          </a:p>
        </p:txBody>
      </p:sp>
      <p:sp>
        <p:nvSpPr>
          <p:cNvPr id="5" name="Date Placeholder 4"/>
          <p:cNvSpPr>
            <a:spLocks noGrp="1"/>
          </p:cNvSpPr>
          <p:nvPr>
            <p:ph type="dt" sz="half" idx="10"/>
          </p:nvPr>
        </p:nvSpPr>
        <p:spPr/>
        <p:txBody>
          <a:bodyPr/>
          <a:lstStyle/>
          <a:p>
            <a:fld id="{927EDFDB-0701-4A33-9029-D098F58747C5}" type="datetimeFigureOut">
              <a:rPr lang="en-GB" smtClean="0"/>
              <a:t>12/12/2024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3038901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12/12/2024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25454030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651329" y="402483"/>
            <a:ext cx="2305422" cy="640647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735063" y="402483"/>
            <a:ext cx="6782619" cy="640647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12/12/2024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20104986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35062" y="402484"/>
            <a:ext cx="9221689" cy="146118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735062" y="2012414"/>
            <a:ext cx="9221689" cy="4796544"/>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35062" y="7006700"/>
            <a:ext cx="2405658" cy="402483"/>
          </a:xfrm>
          <a:prstGeom prst="rect">
            <a:avLst/>
          </a:prstGeom>
        </p:spPr>
        <p:txBody>
          <a:bodyPr vert="horz" lIns="91440" tIns="45720" rIns="91440" bIns="45720" rtlCol="0" anchor="ctr"/>
          <a:lstStyle>
            <a:lvl1pPr algn="l">
              <a:defRPr sz="1323">
                <a:solidFill>
                  <a:schemeClr val="tx1">
                    <a:tint val="75000"/>
                  </a:schemeClr>
                </a:solidFill>
              </a:defRPr>
            </a:lvl1pPr>
          </a:lstStyle>
          <a:p>
            <a:fld id="{927EDFDB-0701-4A33-9029-D098F58747C5}" type="datetimeFigureOut">
              <a:rPr lang="en-GB" smtClean="0"/>
              <a:t>12/12/2024</a:t>
            </a:fld>
            <a:endParaRPr lang="en-GB"/>
          </a:p>
        </p:txBody>
      </p:sp>
      <p:sp>
        <p:nvSpPr>
          <p:cNvPr id="5" name="Footer Placeholder 4"/>
          <p:cNvSpPr>
            <a:spLocks noGrp="1"/>
          </p:cNvSpPr>
          <p:nvPr>
            <p:ph type="ftr" sz="quarter" idx="3"/>
          </p:nvPr>
        </p:nvSpPr>
        <p:spPr>
          <a:xfrm>
            <a:off x="3541663" y="7006700"/>
            <a:ext cx="3608487" cy="402483"/>
          </a:xfrm>
          <a:prstGeom prst="rect">
            <a:avLst/>
          </a:prstGeom>
        </p:spPr>
        <p:txBody>
          <a:bodyPr vert="horz" lIns="91440" tIns="45720" rIns="91440" bIns="45720" rtlCol="0" anchor="ctr"/>
          <a:lstStyle>
            <a:lvl1pPr algn="ctr">
              <a:defRPr sz="1323">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7551093" y="7006700"/>
            <a:ext cx="2405658" cy="402483"/>
          </a:xfrm>
          <a:prstGeom prst="rect">
            <a:avLst/>
          </a:prstGeom>
        </p:spPr>
        <p:txBody>
          <a:bodyPr vert="horz" lIns="91440" tIns="45720" rIns="91440" bIns="45720" rtlCol="0" anchor="ctr"/>
          <a:lstStyle>
            <a:lvl1pPr algn="r">
              <a:defRPr sz="1323">
                <a:solidFill>
                  <a:schemeClr val="tx1">
                    <a:tint val="75000"/>
                  </a:schemeClr>
                </a:solidFill>
              </a:defRPr>
            </a:lvl1pPr>
          </a:lstStyle>
          <a:p>
            <a:fld id="{E1DD2D32-775F-40A9-AEC5-4F2762A3335C}" type="slidenum">
              <a:rPr lang="en-GB" smtClean="0"/>
              <a:t>‹#›</a:t>
            </a:fld>
            <a:endParaRPr lang="en-GB"/>
          </a:p>
        </p:txBody>
      </p:sp>
    </p:spTree>
    <p:extLst>
      <p:ext uri="{BB962C8B-B14F-4D97-AF65-F5344CB8AC3E}">
        <p14:creationId xmlns:p14="http://schemas.microsoft.com/office/powerpoint/2010/main" val="307965187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1007943" rtl="0" eaLnBrk="1" latinLnBrk="0" hangingPunct="1">
        <a:lnSpc>
          <a:spcPct val="90000"/>
        </a:lnSpc>
        <a:spcBef>
          <a:spcPct val="0"/>
        </a:spcBef>
        <a:buNone/>
        <a:defRPr sz="4850" kern="1200">
          <a:solidFill>
            <a:schemeClr val="tx1"/>
          </a:solidFill>
          <a:latin typeface="+mj-lt"/>
          <a:ea typeface="+mj-ea"/>
          <a:cs typeface="+mj-cs"/>
        </a:defRPr>
      </a:lvl1pPr>
    </p:titleStyle>
    <p:bodyStyle>
      <a:lvl1pPr marL="251986" indent="-251986" algn="l" defTabSz="1007943" rtl="0" eaLnBrk="1" latinLnBrk="0" hangingPunct="1">
        <a:lnSpc>
          <a:spcPct val="90000"/>
        </a:lnSpc>
        <a:spcBef>
          <a:spcPts val="1102"/>
        </a:spcBef>
        <a:buFont typeface="Arial" panose="020B0604020202020204" pitchFamily="34" charset="0"/>
        <a:buChar char="•"/>
        <a:defRPr sz="3086" kern="1200">
          <a:solidFill>
            <a:schemeClr val="tx1"/>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2646" kern="1200">
          <a:solidFill>
            <a:schemeClr val="tx1"/>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2205" kern="1200">
          <a:solidFill>
            <a:schemeClr val="tx1"/>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p:bodyStyle>
    <p:otherStyle>
      <a:defPPr>
        <a:defRPr lang="en-US"/>
      </a:defPPr>
      <a:lvl1pPr marL="0" algn="l" defTabSz="1007943" rtl="0" eaLnBrk="1" latinLnBrk="0" hangingPunct="1">
        <a:defRPr sz="1984" kern="1200">
          <a:solidFill>
            <a:schemeClr val="tx1"/>
          </a:solidFill>
          <a:latin typeface="+mn-lt"/>
          <a:ea typeface="+mn-ea"/>
          <a:cs typeface="+mn-cs"/>
        </a:defRPr>
      </a:lvl1pPr>
      <a:lvl2pPr marL="503972" algn="l" defTabSz="1007943" rtl="0" eaLnBrk="1" latinLnBrk="0" hangingPunct="1">
        <a:defRPr sz="1984" kern="1200">
          <a:solidFill>
            <a:schemeClr val="tx1"/>
          </a:solidFill>
          <a:latin typeface="+mn-lt"/>
          <a:ea typeface="+mn-ea"/>
          <a:cs typeface="+mn-cs"/>
        </a:defRPr>
      </a:lvl2pPr>
      <a:lvl3pPr marL="1007943" algn="l" defTabSz="1007943" rtl="0" eaLnBrk="1" latinLnBrk="0" hangingPunct="1">
        <a:defRPr sz="1984" kern="1200">
          <a:solidFill>
            <a:schemeClr val="tx1"/>
          </a:solidFill>
          <a:latin typeface="+mn-lt"/>
          <a:ea typeface="+mn-ea"/>
          <a:cs typeface="+mn-cs"/>
        </a:defRPr>
      </a:lvl3pPr>
      <a:lvl4pPr marL="1511915" algn="l" defTabSz="1007943" rtl="0" eaLnBrk="1" latinLnBrk="0" hangingPunct="1">
        <a:defRPr sz="1984" kern="1200">
          <a:solidFill>
            <a:schemeClr val="tx1"/>
          </a:solidFill>
          <a:latin typeface="+mn-lt"/>
          <a:ea typeface="+mn-ea"/>
          <a:cs typeface="+mn-cs"/>
        </a:defRPr>
      </a:lvl4pPr>
      <a:lvl5pPr marL="2015886" algn="l" defTabSz="1007943" rtl="0" eaLnBrk="1" latinLnBrk="0" hangingPunct="1">
        <a:defRPr sz="1984" kern="1200">
          <a:solidFill>
            <a:schemeClr val="tx1"/>
          </a:solidFill>
          <a:latin typeface="+mn-lt"/>
          <a:ea typeface="+mn-ea"/>
          <a:cs typeface="+mn-cs"/>
        </a:defRPr>
      </a:lvl5pPr>
      <a:lvl6pPr marL="2519858" algn="l" defTabSz="1007943" rtl="0" eaLnBrk="1" latinLnBrk="0" hangingPunct="1">
        <a:defRPr sz="1984" kern="1200">
          <a:solidFill>
            <a:schemeClr val="tx1"/>
          </a:solidFill>
          <a:latin typeface="+mn-lt"/>
          <a:ea typeface="+mn-ea"/>
          <a:cs typeface="+mn-cs"/>
        </a:defRPr>
      </a:lvl6pPr>
      <a:lvl7pPr marL="3023829" algn="l" defTabSz="1007943" rtl="0" eaLnBrk="1" latinLnBrk="0" hangingPunct="1">
        <a:defRPr sz="1984" kern="1200">
          <a:solidFill>
            <a:schemeClr val="tx1"/>
          </a:solidFill>
          <a:latin typeface="+mn-lt"/>
          <a:ea typeface="+mn-ea"/>
          <a:cs typeface="+mn-cs"/>
        </a:defRPr>
      </a:lvl7pPr>
      <a:lvl8pPr marL="3527801" algn="l" defTabSz="1007943" rtl="0" eaLnBrk="1" latinLnBrk="0" hangingPunct="1">
        <a:defRPr sz="1984" kern="1200">
          <a:solidFill>
            <a:schemeClr val="tx1"/>
          </a:solidFill>
          <a:latin typeface="+mn-lt"/>
          <a:ea typeface="+mn-ea"/>
          <a:cs typeface="+mn-cs"/>
        </a:defRPr>
      </a:lvl8pPr>
      <a:lvl9pPr marL="4031772" algn="l" defTabSz="1007943" rtl="0" eaLnBrk="1" latinLnBrk="0" hangingPunct="1">
        <a:defRPr sz="198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7" Type="http://schemas.openxmlformats.org/officeDocument/2006/relationships/image" Target="../media/image5.jpe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image" Target="../media/image7.jpeg"/><Relationship Id="rId7"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 Id="rId9" Type="http://schemas.microsoft.com/office/2007/relationships/hdphoto" Target="../media/hdphoto1.wd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9117F9-99A7-7EA5-FD47-08F0D69DD002}"/>
            </a:ext>
          </a:extLst>
        </p:cNvPr>
        <p:cNvGrpSpPr/>
        <p:nvPr/>
      </p:nvGrpSpPr>
      <p:grpSpPr>
        <a:xfrm>
          <a:off x="0" y="0"/>
          <a:ext cx="0" cy="0"/>
          <a:chOff x="0" y="0"/>
          <a:chExt cx="0" cy="0"/>
        </a:xfrm>
      </p:grpSpPr>
      <p:graphicFrame>
        <p:nvGraphicFramePr>
          <p:cNvPr id="17" name="Table 16">
            <a:extLst>
              <a:ext uri="{FF2B5EF4-FFF2-40B4-BE49-F238E27FC236}">
                <a16:creationId xmlns:a16="http://schemas.microsoft.com/office/drawing/2014/main" id="{8184707E-5B95-45D0-BF96-395E11559E30}"/>
              </a:ext>
            </a:extLst>
          </p:cNvPr>
          <p:cNvGraphicFramePr>
            <a:graphicFrameLocks noGrp="1"/>
          </p:cNvGraphicFramePr>
          <p:nvPr>
            <p:extLst>
              <p:ext uri="{D42A27DB-BD31-4B8C-83A1-F6EECF244321}">
                <p14:modId xmlns:p14="http://schemas.microsoft.com/office/powerpoint/2010/main" val="862924670"/>
              </p:ext>
            </p:extLst>
          </p:nvPr>
        </p:nvGraphicFramePr>
        <p:xfrm>
          <a:off x="7078379" y="588989"/>
          <a:ext cx="3543167" cy="6114850"/>
        </p:xfrm>
        <a:graphic>
          <a:graphicData uri="http://schemas.openxmlformats.org/drawingml/2006/table">
            <a:tbl>
              <a:tblPr firstRow="1" bandRow="1">
                <a:tableStyleId>{93296810-A885-4BE3-A3E7-6D5BEEA58F35}</a:tableStyleId>
              </a:tblPr>
              <a:tblGrid>
                <a:gridCol w="862789">
                  <a:extLst>
                    <a:ext uri="{9D8B030D-6E8A-4147-A177-3AD203B41FA5}">
                      <a16:colId xmlns:a16="http://schemas.microsoft.com/office/drawing/2014/main" val="1630223619"/>
                    </a:ext>
                  </a:extLst>
                </a:gridCol>
                <a:gridCol w="2680378">
                  <a:extLst>
                    <a:ext uri="{9D8B030D-6E8A-4147-A177-3AD203B41FA5}">
                      <a16:colId xmlns:a16="http://schemas.microsoft.com/office/drawing/2014/main" val="1922709769"/>
                    </a:ext>
                  </a:extLst>
                </a:gridCol>
              </a:tblGrid>
              <a:tr h="225263">
                <a:tc gridSpan="2">
                  <a:txBody>
                    <a:bodyPr/>
                    <a:lstStyle/>
                    <a:p>
                      <a:r>
                        <a:rPr lang="en-GB" sz="1200" dirty="0"/>
                        <a:t>Key Vocabulary</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tcPr>
                </a:tc>
                <a:tc hMerge="1">
                  <a:txBody>
                    <a:bodyPr/>
                    <a:lstStyle/>
                    <a:p>
                      <a:endParaRPr lang="en-GB" sz="12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tcPr>
                </a:tc>
                <a:extLst>
                  <a:ext uri="{0D108BD9-81ED-4DB2-BD59-A6C34878D82A}">
                    <a16:rowId xmlns:a16="http://schemas.microsoft.com/office/drawing/2014/main" val="3292632100"/>
                  </a:ext>
                </a:extLst>
              </a:tr>
              <a:tr h="488071">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150" kern="1200" dirty="0" smtClean="0">
                          <a:solidFill>
                            <a:schemeClr val="dk1"/>
                          </a:solidFill>
                          <a:effectLst/>
                          <a:latin typeface="+mn-lt"/>
                          <a:ea typeface="+mn-ea"/>
                          <a:cs typeface="+mn-cs"/>
                        </a:rPr>
                        <a:t>Christingle service</a:t>
                      </a:r>
                    </a:p>
                    <a:p>
                      <a:endParaRPr lang="en-GB" sz="1150" kern="1200" dirty="0">
                        <a:solidFill>
                          <a:schemeClr val="dk1"/>
                        </a:solidFill>
                        <a:effectLst/>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150" i="1" kern="1200" dirty="0" smtClean="0">
                          <a:solidFill>
                            <a:schemeClr val="dk1"/>
                          </a:solidFill>
                          <a:latin typeface="+mn-lt"/>
                          <a:ea typeface="+mn-ea"/>
                          <a:cs typeface="+mn-cs"/>
                        </a:rPr>
                        <a:t>noun. </a:t>
                      </a:r>
                      <a:r>
                        <a:rPr lang="en-GB" sz="1150" i="0" kern="1200" dirty="0" smtClean="0">
                          <a:solidFill>
                            <a:schemeClr val="dk1"/>
                          </a:solidFill>
                          <a:latin typeface="+mn-lt"/>
                          <a:ea typeface="+mn-ea"/>
                          <a:cs typeface="+mn-cs"/>
                        </a:rPr>
                        <a:t>a</a:t>
                      </a:r>
                      <a:r>
                        <a:rPr lang="en-GB" sz="1150" dirty="0" smtClean="0"/>
                        <a:t> </a:t>
                      </a:r>
                      <a:r>
                        <a:rPr lang="en-GB" sz="1150" dirty="0" smtClean="0"/>
                        <a:t>Christingle service is a special Christmas tradition where an orange is decorated with a candle, ribbon, and sweets, each of which has a special meaning. During</a:t>
                      </a:r>
                      <a:r>
                        <a:rPr lang="en-GB" sz="1150" baseline="0" dirty="0" smtClean="0"/>
                        <a:t> the service, a</a:t>
                      </a:r>
                      <a:r>
                        <a:rPr lang="en-GB" sz="1150" dirty="0" smtClean="0"/>
                        <a:t>ll the lights are usually turned off when people light their Christingle candle. Christian people think about how the birth of Jesus brought light in the darkness of the world. It is an important time for Christian people to reflect and pray.</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489766578"/>
                  </a:ext>
                </a:extLst>
              </a:tr>
              <a:tr h="237781">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150" kern="1200" dirty="0" smtClean="0">
                          <a:solidFill>
                            <a:schemeClr val="dk1"/>
                          </a:solidFill>
                          <a:effectLst/>
                          <a:latin typeface="+mn-lt"/>
                          <a:ea typeface="+mn-ea"/>
                          <a:cs typeface="+mn-cs"/>
                        </a:rPr>
                        <a:t>Festival of Light</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lvl="0"/>
                      <a:r>
                        <a:rPr lang="en-GB" sz="1150" i="1" kern="1200" dirty="0" smtClean="0">
                          <a:solidFill>
                            <a:schemeClr val="dk1"/>
                          </a:solidFill>
                          <a:latin typeface="+mn-lt"/>
                          <a:ea typeface="+mn-ea"/>
                          <a:cs typeface="+mn-cs"/>
                        </a:rPr>
                        <a:t>phrase</a:t>
                      </a:r>
                      <a:r>
                        <a:rPr lang="en-GB" sz="1150" kern="1200" dirty="0" smtClean="0">
                          <a:solidFill>
                            <a:schemeClr val="dk1"/>
                          </a:solidFill>
                          <a:latin typeface="+mn-lt"/>
                          <a:ea typeface="+mn-ea"/>
                          <a:cs typeface="+mn-cs"/>
                        </a:rPr>
                        <a:t>. Diwali comes from the Sanskrit word </a:t>
                      </a:r>
                      <a:r>
                        <a:rPr lang="en-GB" sz="1150" kern="1200" dirty="0" err="1" smtClean="0">
                          <a:solidFill>
                            <a:schemeClr val="dk1"/>
                          </a:solidFill>
                          <a:latin typeface="+mn-lt"/>
                          <a:ea typeface="+mn-ea"/>
                          <a:cs typeface="+mn-cs"/>
                        </a:rPr>
                        <a:t>deepavali</a:t>
                      </a:r>
                      <a:r>
                        <a:rPr lang="en-GB" sz="1150" kern="1200" dirty="0" smtClean="0">
                          <a:solidFill>
                            <a:schemeClr val="dk1"/>
                          </a:solidFill>
                          <a:latin typeface="+mn-lt"/>
                          <a:ea typeface="+mn-ea"/>
                          <a:cs typeface="+mn-cs"/>
                        </a:rPr>
                        <a:t>, meaning “row of lights.” It marks the triumph of light over darkness, of good over evil.</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73743771"/>
                  </a:ext>
                </a:extLst>
              </a:tr>
              <a:tr h="350410">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150" kern="1200" dirty="0" smtClean="0">
                          <a:solidFill>
                            <a:schemeClr val="dk1"/>
                          </a:solidFill>
                          <a:effectLst/>
                          <a:latin typeface="+mn-lt"/>
                          <a:ea typeface="+mn-ea"/>
                          <a:cs typeface="+mn-cs"/>
                        </a:rPr>
                        <a:t>fulfilment</a:t>
                      </a:r>
                    </a:p>
                    <a:p>
                      <a:endParaRPr lang="en-GB" sz="1150" kern="1200" dirty="0">
                        <a:solidFill>
                          <a:schemeClr val="dk1"/>
                        </a:solidFill>
                        <a:effectLst/>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150" i="1" kern="1200" dirty="0" smtClean="0">
                          <a:solidFill>
                            <a:schemeClr val="dk1"/>
                          </a:solidFill>
                          <a:latin typeface="+mn-lt"/>
                          <a:ea typeface="+mn-ea"/>
                          <a:cs typeface="+mn-cs"/>
                        </a:rPr>
                        <a:t>noun</a:t>
                      </a:r>
                      <a:r>
                        <a:rPr lang="en-GB" sz="1150" kern="1200" dirty="0" smtClean="0">
                          <a:solidFill>
                            <a:schemeClr val="dk1"/>
                          </a:solidFill>
                          <a:latin typeface="+mn-lt"/>
                          <a:ea typeface="+mn-ea"/>
                          <a:cs typeface="+mn-cs"/>
                        </a:rPr>
                        <a:t>. </a:t>
                      </a:r>
                      <a:r>
                        <a:rPr lang="en-GB" sz="1150" kern="1200" dirty="0" smtClean="0">
                          <a:solidFill>
                            <a:schemeClr val="dk1"/>
                          </a:solidFill>
                          <a:latin typeface="+mn-lt"/>
                          <a:ea typeface="+mn-ea"/>
                          <a:cs typeface="+mn-cs"/>
                        </a:rPr>
                        <a:t>the </a:t>
                      </a:r>
                      <a:r>
                        <a:rPr lang="en-GB" sz="1150" kern="1200" dirty="0" smtClean="0">
                          <a:solidFill>
                            <a:schemeClr val="dk1"/>
                          </a:solidFill>
                          <a:latin typeface="+mn-lt"/>
                          <a:ea typeface="+mn-ea"/>
                          <a:cs typeface="+mn-cs"/>
                        </a:rPr>
                        <a:t>fulfilment of a promise, threat, request, hope, or duty is the event or act of it happening or being made to happen.</a:t>
                      </a:r>
                      <a:endParaRPr lang="en-GB" sz="1150" kern="1200" dirty="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599902591"/>
                  </a:ext>
                </a:extLst>
              </a:tr>
              <a:tr h="212749">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150" kern="1200" dirty="0" smtClean="0">
                          <a:solidFill>
                            <a:schemeClr val="dk1"/>
                          </a:solidFill>
                          <a:effectLst/>
                          <a:latin typeface="+mn-lt"/>
                          <a:ea typeface="+mn-ea"/>
                          <a:cs typeface="+mn-cs"/>
                        </a:rPr>
                        <a:t>light of the world</a:t>
                      </a:r>
                    </a:p>
                    <a:p>
                      <a:endParaRPr lang="en-GB" sz="1150" kern="1200" dirty="0">
                        <a:solidFill>
                          <a:schemeClr val="dk1"/>
                        </a:solidFill>
                        <a:effectLst/>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150" i="1" kern="1200" dirty="0" smtClean="0">
                          <a:solidFill>
                            <a:schemeClr val="dk1"/>
                          </a:solidFill>
                          <a:latin typeface="+mn-lt"/>
                          <a:ea typeface="+mn-ea"/>
                          <a:cs typeface="+mn-cs"/>
                        </a:rPr>
                        <a:t>phrase</a:t>
                      </a:r>
                      <a:r>
                        <a:rPr lang="en-GB" sz="1150" kern="1200" dirty="0" smtClean="0">
                          <a:solidFill>
                            <a:schemeClr val="dk1"/>
                          </a:solidFill>
                          <a:latin typeface="+mn-lt"/>
                          <a:ea typeface="+mn-ea"/>
                          <a:cs typeface="+mn-cs"/>
                        </a:rPr>
                        <a:t>. "Light of the World is a phrase Jesus used to describe himself and his disciples in the New Testament.</a:t>
                      </a:r>
                      <a:endParaRPr lang="en-GB" sz="1150" kern="1200" dirty="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663338563"/>
                  </a:ext>
                </a:extLst>
              </a:tr>
              <a:tr h="213651">
                <a:tc>
                  <a:txBody>
                    <a:bodyPr/>
                    <a:lstStyle/>
                    <a:p>
                      <a:r>
                        <a:rPr lang="en-GB" sz="1150" kern="1200" dirty="0" smtClean="0">
                          <a:solidFill>
                            <a:schemeClr val="dk1"/>
                          </a:solidFill>
                          <a:effectLst/>
                          <a:latin typeface="+mn-lt"/>
                          <a:ea typeface="+mn-ea"/>
                          <a:cs typeface="+mn-cs"/>
                        </a:rPr>
                        <a:t>nativity</a:t>
                      </a:r>
                      <a:endParaRPr lang="en-GB" sz="1150" kern="1200" dirty="0">
                        <a:solidFill>
                          <a:schemeClr val="dk1"/>
                        </a:solidFill>
                        <a:effectLst/>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150" i="1" kern="1200" dirty="0" smtClean="0">
                          <a:solidFill>
                            <a:schemeClr val="dk1"/>
                          </a:solidFill>
                          <a:latin typeface="+mn-lt"/>
                          <a:ea typeface="+mn-ea"/>
                          <a:cs typeface="+mn-cs"/>
                        </a:rPr>
                        <a:t>noun</a:t>
                      </a:r>
                      <a:r>
                        <a:rPr lang="en-GB" sz="1150" kern="1200" dirty="0" smtClean="0">
                          <a:solidFill>
                            <a:schemeClr val="dk1"/>
                          </a:solidFill>
                          <a:latin typeface="+mn-lt"/>
                          <a:ea typeface="+mn-ea"/>
                          <a:cs typeface="+mn-cs"/>
                        </a:rPr>
                        <a:t>. </a:t>
                      </a:r>
                      <a:r>
                        <a:rPr lang="en-GB" sz="1150" kern="1200" dirty="0" smtClean="0">
                          <a:solidFill>
                            <a:schemeClr val="dk1"/>
                          </a:solidFill>
                          <a:latin typeface="+mn-lt"/>
                          <a:ea typeface="+mn-ea"/>
                          <a:cs typeface="+mn-cs"/>
                        </a:rPr>
                        <a:t>the </a:t>
                      </a:r>
                      <a:r>
                        <a:rPr lang="en-GB" sz="1150" kern="1200" dirty="0" smtClean="0">
                          <a:solidFill>
                            <a:schemeClr val="dk1"/>
                          </a:solidFill>
                          <a:latin typeface="+mn-lt"/>
                          <a:ea typeface="+mn-ea"/>
                          <a:cs typeface="+mn-cs"/>
                        </a:rPr>
                        <a:t>occasion of a person's birth; the birth of Jesus Christ</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087510914"/>
                  </a:ext>
                </a:extLst>
              </a:tr>
              <a:tr h="193331">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150" kern="1200" dirty="0" smtClean="0">
                          <a:solidFill>
                            <a:schemeClr val="dk1"/>
                          </a:solidFill>
                          <a:effectLst/>
                          <a:latin typeface="+mn-lt"/>
                          <a:ea typeface="+mn-ea"/>
                          <a:cs typeface="+mn-cs"/>
                        </a:rPr>
                        <a:t>prophecy</a:t>
                      </a:r>
                      <a:endParaRPr lang="en-GB" sz="1150" kern="1200" dirty="0">
                        <a:solidFill>
                          <a:schemeClr val="dk1"/>
                        </a:solidFill>
                        <a:effectLst/>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150" i="1" kern="1200" dirty="0" smtClean="0">
                          <a:solidFill>
                            <a:schemeClr val="dk1"/>
                          </a:solidFill>
                          <a:latin typeface="+mn-lt"/>
                          <a:ea typeface="+mn-ea"/>
                          <a:cs typeface="+mn-cs"/>
                        </a:rPr>
                        <a:t>noun</a:t>
                      </a:r>
                      <a:r>
                        <a:rPr lang="en-GB" sz="1150" kern="1200" dirty="0" smtClean="0">
                          <a:solidFill>
                            <a:schemeClr val="dk1"/>
                          </a:solidFill>
                          <a:latin typeface="+mn-lt"/>
                          <a:ea typeface="+mn-ea"/>
                          <a:cs typeface="+mn-cs"/>
                        </a:rPr>
                        <a:t>. a prediction of what will happen in the future.</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842612534"/>
                  </a:ext>
                </a:extLst>
              </a:tr>
              <a:tr h="455195">
                <a:tc>
                  <a:txBody>
                    <a:bodyPr/>
                    <a:lstStyle/>
                    <a:p>
                      <a:pPr lvl="0"/>
                      <a:r>
                        <a:rPr lang="en-GB" sz="1150" kern="1200" dirty="0" smtClean="0">
                          <a:solidFill>
                            <a:schemeClr val="dk1"/>
                          </a:solidFill>
                          <a:effectLst/>
                          <a:latin typeface="+mn-lt"/>
                          <a:ea typeface="+mn-ea"/>
                          <a:cs typeface="+mn-cs"/>
                        </a:rPr>
                        <a:t>sign</a:t>
                      </a:r>
                    </a:p>
                    <a:p>
                      <a:pPr marL="0" marR="0" lvl="0" indent="0" algn="l" defTabSz="1007943" rtl="0" eaLnBrk="1" fontAlgn="auto" latinLnBrk="0" hangingPunct="1">
                        <a:lnSpc>
                          <a:spcPct val="100000"/>
                        </a:lnSpc>
                        <a:spcBef>
                          <a:spcPts val="0"/>
                        </a:spcBef>
                        <a:spcAft>
                          <a:spcPts val="0"/>
                        </a:spcAft>
                        <a:buClrTx/>
                        <a:buSzTx/>
                        <a:buFontTx/>
                        <a:buNone/>
                        <a:tabLst/>
                        <a:defRPr/>
                      </a:pPr>
                      <a:endParaRPr lang="en-GB" sz="1150" i="0" kern="1200" dirty="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150" i="1" kern="1200" dirty="0" smtClean="0">
                          <a:solidFill>
                            <a:schemeClr val="dk1"/>
                          </a:solidFill>
                          <a:latin typeface="+mn-lt"/>
                          <a:ea typeface="+mn-ea"/>
                          <a:cs typeface="+mn-cs"/>
                        </a:rPr>
                        <a:t>noun</a:t>
                      </a:r>
                      <a:r>
                        <a:rPr lang="en-GB" sz="1150" kern="1200" dirty="0" smtClean="0">
                          <a:solidFill>
                            <a:schemeClr val="dk1"/>
                          </a:solidFill>
                          <a:latin typeface="+mn-lt"/>
                          <a:ea typeface="+mn-ea"/>
                          <a:cs typeface="+mn-cs"/>
                        </a:rPr>
                        <a:t>. </a:t>
                      </a:r>
                      <a:r>
                        <a:rPr lang="en-GB" sz="1150" kern="1200" dirty="0" smtClean="0">
                          <a:solidFill>
                            <a:schemeClr val="dk1"/>
                          </a:solidFill>
                          <a:latin typeface="+mn-lt"/>
                          <a:ea typeface="+mn-ea"/>
                          <a:cs typeface="+mn-cs"/>
                        </a:rPr>
                        <a:t>a </a:t>
                      </a:r>
                      <a:r>
                        <a:rPr lang="en-GB" sz="1150" kern="1200" dirty="0" smtClean="0">
                          <a:solidFill>
                            <a:schemeClr val="dk1"/>
                          </a:solidFill>
                          <a:latin typeface="+mn-lt"/>
                          <a:ea typeface="+mn-ea"/>
                          <a:cs typeface="+mn-cs"/>
                        </a:rPr>
                        <a:t>sign is something you see (or hear) which means something.</a:t>
                      </a:r>
                      <a:endParaRPr lang="en-GB" sz="1150" kern="1200" dirty="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54421829"/>
                  </a:ext>
                </a:extLst>
              </a:tr>
              <a:tr h="455195">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150" kern="1200" dirty="0" smtClean="0">
                          <a:solidFill>
                            <a:schemeClr val="dk1"/>
                          </a:solidFill>
                          <a:effectLst/>
                          <a:latin typeface="+mn-lt"/>
                          <a:ea typeface="+mn-ea"/>
                          <a:cs typeface="+mn-cs"/>
                        </a:rPr>
                        <a:t>symbolism</a:t>
                      </a:r>
                    </a:p>
                    <a:p>
                      <a:pPr marL="0" marR="0" lvl="0" indent="0" algn="l" defTabSz="1007943" rtl="0" eaLnBrk="1" fontAlgn="auto" latinLnBrk="0" hangingPunct="1">
                        <a:lnSpc>
                          <a:spcPct val="100000"/>
                        </a:lnSpc>
                        <a:spcBef>
                          <a:spcPts val="0"/>
                        </a:spcBef>
                        <a:spcAft>
                          <a:spcPts val="0"/>
                        </a:spcAft>
                        <a:buClrTx/>
                        <a:buSzTx/>
                        <a:buFontTx/>
                        <a:buNone/>
                        <a:tabLst/>
                        <a:defRPr/>
                      </a:pPr>
                      <a:endParaRPr lang="en-GB" sz="1150" i="0" kern="1200" dirty="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150" i="1" kern="1200" dirty="0" smtClean="0">
                          <a:solidFill>
                            <a:schemeClr val="dk1"/>
                          </a:solidFill>
                          <a:latin typeface="+mn-lt"/>
                          <a:ea typeface="+mn-ea"/>
                          <a:cs typeface="+mn-cs"/>
                        </a:rPr>
                        <a:t>noun</a:t>
                      </a:r>
                      <a:r>
                        <a:rPr lang="en-GB" sz="1150" kern="1200" dirty="0" smtClean="0">
                          <a:solidFill>
                            <a:schemeClr val="dk1"/>
                          </a:solidFill>
                          <a:latin typeface="+mn-lt"/>
                          <a:ea typeface="+mn-ea"/>
                          <a:cs typeface="+mn-cs"/>
                        </a:rPr>
                        <a:t>. </a:t>
                      </a:r>
                      <a:r>
                        <a:rPr lang="en-GB" sz="1150" kern="1200" dirty="0" smtClean="0">
                          <a:solidFill>
                            <a:schemeClr val="dk1"/>
                          </a:solidFill>
                          <a:latin typeface="+mn-lt"/>
                          <a:ea typeface="+mn-ea"/>
                          <a:cs typeface="+mn-cs"/>
                        </a:rPr>
                        <a:t>symbolism </a:t>
                      </a:r>
                      <a:r>
                        <a:rPr lang="en-GB" sz="1150" kern="1200" dirty="0" smtClean="0">
                          <a:solidFill>
                            <a:schemeClr val="dk1"/>
                          </a:solidFill>
                          <a:latin typeface="+mn-lt"/>
                          <a:ea typeface="+mn-ea"/>
                          <a:cs typeface="+mn-cs"/>
                        </a:rPr>
                        <a:t>is the idea that things represent other things.</a:t>
                      </a:r>
                      <a:endParaRPr lang="en-GB" sz="1150" kern="1200" dirty="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804945043"/>
                  </a:ext>
                </a:extLst>
              </a:tr>
            </a:tbl>
          </a:graphicData>
        </a:graphic>
      </p:graphicFrame>
      <p:graphicFrame>
        <p:nvGraphicFramePr>
          <p:cNvPr id="19" name="Table 18">
            <a:extLst>
              <a:ext uri="{FF2B5EF4-FFF2-40B4-BE49-F238E27FC236}">
                <a16:creationId xmlns:a16="http://schemas.microsoft.com/office/drawing/2014/main" id="{BF3C4A02-4363-176B-66FA-ED2A2109274A}"/>
              </a:ext>
            </a:extLst>
          </p:cNvPr>
          <p:cNvGraphicFramePr>
            <a:graphicFrameLocks noGrp="1"/>
          </p:cNvGraphicFramePr>
          <p:nvPr>
            <p:extLst>
              <p:ext uri="{D42A27DB-BD31-4B8C-83A1-F6EECF244321}">
                <p14:modId xmlns:p14="http://schemas.microsoft.com/office/powerpoint/2010/main" val="4271952950"/>
              </p:ext>
            </p:extLst>
          </p:nvPr>
        </p:nvGraphicFramePr>
        <p:xfrm>
          <a:off x="0" y="154398"/>
          <a:ext cx="10363201" cy="370840"/>
        </p:xfrm>
        <a:graphic>
          <a:graphicData uri="http://schemas.openxmlformats.org/drawingml/2006/table">
            <a:tbl>
              <a:tblPr firstRow="1" bandRow="1">
                <a:tableStyleId>{5C22544A-7EE6-4342-B048-85BDC9FD1C3A}</a:tableStyleId>
              </a:tblPr>
              <a:tblGrid>
                <a:gridCol w="10363201">
                  <a:extLst>
                    <a:ext uri="{9D8B030D-6E8A-4147-A177-3AD203B41FA5}">
                      <a16:colId xmlns:a16="http://schemas.microsoft.com/office/drawing/2014/main" val="1637581417"/>
                    </a:ext>
                  </a:extLst>
                </a:gridCol>
              </a:tblGrid>
              <a:tr h="370840">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800" b="0" dirty="0" smtClean="0">
                          <a:solidFill>
                            <a:srgbClr val="000000"/>
                          </a:solidFill>
                          <a:latin typeface="Aptos" panose="020B0004020202020204" pitchFamily="34" charset="0"/>
                          <a:ea typeface="Calibri" panose="020F0502020204030204" pitchFamily="34" charset="0"/>
                          <a:cs typeface="Times New Roman" panose="02020603050405020304" pitchFamily="18" charset="0"/>
                        </a:rPr>
                        <a:t>RE – Y6 – Christianity – Why is light important at Christmas? </a:t>
                      </a:r>
                      <a:endParaRPr lang="en-GB" sz="1800" b="0" dirty="0">
                        <a:effectLst/>
                        <a:latin typeface="Aptos" panose="020B0004020202020204" pitchFamily="34" charset="0"/>
                        <a:ea typeface="Calibri" panose="020F0502020204030204" pitchFamily="34" charset="0"/>
                        <a:cs typeface="Times New Roman" panose="02020603050405020304" pitchFamily="18" charset="0"/>
                      </a:endParaRPr>
                    </a:p>
                  </a:txBody>
                  <a:tcPr>
                    <a:lnL w="38100" cap="flat" cmpd="sng" algn="ctr">
                      <a:noFill/>
                      <a:prstDash val="solid"/>
                      <a:round/>
                      <a:headEnd type="none" w="med" len="med"/>
                      <a:tailEnd type="none" w="med" len="med"/>
                    </a:lnL>
                    <a:lnR w="38100" cap="flat" cmpd="sng" algn="ctr">
                      <a:solidFill>
                        <a:srgbClr val="05B050"/>
                      </a:solidFill>
                      <a:prstDash val="solid"/>
                      <a:round/>
                      <a:headEnd type="none" w="med" len="med"/>
                      <a:tailEnd type="none" w="med" len="med"/>
                    </a:lnR>
                    <a:lnT w="38100" cap="flat" cmpd="sng" algn="ctr">
                      <a:solidFill>
                        <a:srgbClr val="05B050"/>
                      </a:solidFill>
                      <a:prstDash val="solid"/>
                      <a:round/>
                      <a:headEnd type="none" w="med" len="med"/>
                      <a:tailEnd type="none" w="med" len="med"/>
                    </a:lnT>
                    <a:lnB w="38100" cap="flat" cmpd="sng" algn="ctr">
                      <a:solidFill>
                        <a:srgbClr val="05B05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839269294"/>
                  </a:ext>
                </a:extLst>
              </a:tr>
            </a:tbl>
          </a:graphicData>
        </a:graphic>
      </p:graphicFrame>
      <p:pic>
        <p:nvPicPr>
          <p:cNvPr id="20" name="Picture 19">
            <a:extLst>
              <a:ext uri="{FF2B5EF4-FFF2-40B4-BE49-F238E27FC236}">
                <a16:creationId xmlns:a16="http://schemas.microsoft.com/office/drawing/2014/main" id="{DB855478-94E8-B24A-5C7C-E678E34A369D}"/>
              </a:ext>
            </a:extLst>
          </p:cNvPr>
          <p:cNvPicPr/>
          <p:nvPr/>
        </p:nvPicPr>
        <p:blipFill>
          <a:blip r:embed="rId2" cstate="print">
            <a:extLst>
              <a:ext uri="{BEBA8EAE-BF5A-486C-A8C5-ECC9F3942E4B}">
                <a14:imgProps xmlns:a14="http://schemas.microsoft.com/office/drawing/2010/main">
                  <a14:imgLayer r:embed="rId3">
                    <a14:imgEffect>
                      <a14:backgroundRemoval t="4828" b="96552" l="3974" r="99338">
                        <a14:foregroundMark x1="8609" y1="48966" x2="78146" y2="17241"/>
                        <a14:foregroundMark x1="78146" y1="17241" x2="23179" y2="73793"/>
                        <a14:foregroundMark x1="23179" y1="73793" x2="9272" y2="53103"/>
                        <a14:foregroundMark x1="7947" y1="55862" x2="11921" y2="75862"/>
                        <a14:foregroundMark x1="15232" y1="80690" x2="66887" y2="88966"/>
                        <a14:foregroundMark x1="66887" y1="88276" x2="99338" y2="56552"/>
                        <a14:foregroundMark x1="92715" y1="57931" x2="33113" y2="5517"/>
                        <a14:foregroundMark x1="33113" y1="5517" x2="16556" y2="80000"/>
                        <a14:foregroundMark x1="25166" y1="91034" x2="65563" y2="93103"/>
                        <a14:foregroundMark x1="67550" y1="93103" x2="36424" y2="93793"/>
                        <a14:foregroundMark x1="46358" y1="91724" x2="60265" y2="94483"/>
                        <a14:foregroundMark x1="60265" y1="96552" x2="38411" y2="93793"/>
                        <a14:foregroundMark x1="7285" y1="55862" x2="47020" y2="6897"/>
                        <a14:foregroundMark x1="47020" y1="6207" x2="98013" y2="48276"/>
                        <a14:foregroundMark x1="62252" y1="11724" x2="64901" y2="12414"/>
                        <a14:foregroundMark x1="64901" y1="11724" x2="43046" y2="11724"/>
                        <a14:foregroundMark x1="33113" y1="11724" x2="7285" y2="44828"/>
                        <a14:foregroundMark x1="5960" y1="53103" x2="3974" y2="44828"/>
                        <a14:foregroundMark x1="52318" y1="4828" x2="68874" y2="6207"/>
                        <a14:foregroundMark x1="71523" y1="12414" x2="82119" y2="17931"/>
                      </a14:backgroundRemoval>
                    </a14:imgEffect>
                  </a14:imgLayer>
                </a14:imgProps>
              </a:ext>
              <a:ext uri="{28A0092B-C50C-407E-A947-70E740481C1C}">
                <a14:useLocalDpi xmlns:a14="http://schemas.microsoft.com/office/drawing/2010/main" val="0"/>
              </a:ext>
            </a:extLst>
          </a:blip>
          <a:stretch>
            <a:fillRect/>
          </a:stretch>
        </p:blipFill>
        <p:spPr>
          <a:xfrm>
            <a:off x="9931402" y="58699"/>
            <a:ext cx="628650" cy="604678"/>
          </a:xfrm>
          <a:prstGeom prst="rect">
            <a:avLst/>
          </a:prstGeom>
        </p:spPr>
      </p:pic>
      <p:sp>
        <p:nvSpPr>
          <p:cNvPr id="16" name="AutoShape 6" descr="KARMA YOGA: Good for Good's Sake on the ..."/>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graphicFrame>
        <p:nvGraphicFramePr>
          <p:cNvPr id="8" name="Table 7"/>
          <p:cNvGraphicFramePr>
            <a:graphicFrameLocks noGrp="1"/>
          </p:cNvGraphicFramePr>
          <p:nvPr>
            <p:extLst>
              <p:ext uri="{D42A27DB-BD31-4B8C-83A1-F6EECF244321}">
                <p14:modId xmlns:p14="http://schemas.microsoft.com/office/powerpoint/2010/main" val="917443635"/>
              </p:ext>
            </p:extLst>
          </p:nvPr>
        </p:nvGraphicFramePr>
        <p:xfrm>
          <a:off x="994094" y="569650"/>
          <a:ext cx="6022790" cy="1630680"/>
        </p:xfrm>
        <a:graphic>
          <a:graphicData uri="http://schemas.openxmlformats.org/drawingml/2006/table">
            <a:tbl>
              <a:tblPr firstRow="1" bandRow="1">
                <a:tableStyleId>{93296810-A885-4BE3-A3E7-6D5BEEA58F35}</a:tableStyleId>
              </a:tblPr>
              <a:tblGrid>
                <a:gridCol w="6022790">
                  <a:extLst>
                    <a:ext uri="{9D8B030D-6E8A-4147-A177-3AD203B41FA5}">
                      <a16:colId xmlns:a16="http://schemas.microsoft.com/office/drawing/2014/main" val="3831308595"/>
                    </a:ext>
                  </a:extLst>
                </a:gridCol>
              </a:tblGrid>
              <a:tr h="0">
                <a:tc>
                  <a:txBody>
                    <a:bodyPr/>
                    <a:lstStyle/>
                    <a:p>
                      <a:r>
                        <a:rPr lang="en-GB" sz="1200" dirty="0" smtClean="0"/>
                        <a:t>Light</a:t>
                      </a:r>
                      <a:r>
                        <a:rPr lang="en-GB" sz="1200" baseline="0" dirty="0" smtClean="0"/>
                        <a:t> in Christianity:</a:t>
                      </a:r>
                      <a:endParaRPr lang="en-GB" sz="1200" dirty="0"/>
                    </a:p>
                  </a:txBody>
                  <a:tcPr/>
                </a:tc>
                <a:extLst>
                  <a:ext uri="{0D108BD9-81ED-4DB2-BD59-A6C34878D82A}">
                    <a16:rowId xmlns:a16="http://schemas.microsoft.com/office/drawing/2014/main" val="1937740155"/>
                  </a:ext>
                </a:extLst>
              </a:tr>
              <a:tr h="370840">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100" dirty="0" smtClean="0"/>
                        <a:t>Light plays an important role in Christmas celebrations. Christmas lights, candles, and stars are all symbols of light. These lights represent hope, joy, and the coming of Jesus, who Christians believe brings light to a dark world.</a:t>
                      </a:r>
                    </a:p>
                  </a:txBody>
                  <a:tcPr/>
                </a:tc>
                <a:extLst>
                  <a:ext uri="{0D108BD9-81ED-4DB2-BD59-A6C34878D82A}">
                    <a16:rowId xmlns:a16="http://schemas.microsoft.com/office/drawing/2014/main" val="2808231574"/>
                  </a:ext>
                </a:extLst>
              </a:tr>
              <a:tr h="370840">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100" dirty="0" smtClean="0"/>
                        <a:t>During Christmas, light is used in many ways to celebrate. Advent candles are lit in the weeks leading up to Christmas to symbolize hope, peace, joy, and love. Christmas lights on trees and homes symbolize the joy and celebration of Jesus’ birth. The star that guided the Wise Men is also a symbol of light.</a:t>
                      </a:r>
                    </a:p>
                  </a:txBody>
                  <a:tcPr/>
                </a:tc>
                <a:extLst>
                  <a:ext uri="{0D108BD9-81ED-4DB2-BD59-A6C34878D82A}">
                    <a16:rowId xmlns:a16="http://schemas.microsoft.com/office/drawing/2014/main" val="2570605202"/>
                  </a:ext>
                </a:extLst>
              </a:tr>
            </a:tbl>
          </a:graphicData>
        </a:graphic>
      </p:graphicFrame>
      <p:graphicFrame>
        <p:nvGraphicFramePr>
          <p:cNvPr id="9" name="Table 8"/>
          <p:cNvGraphicFramePr>
            <a:graphicFrameLocks noGrp="1"/>
          </p:cNvGraphicFramePr>
          <p:nvPr>
            <p:extLst>
              <p:ext uri="{D42A27DB-BD31-4B8C-83A1-F6EECF244321}">
                <p14:modId xmlns:p14="http://schemas.microsoft.com/office/powerpoint/2010/main" val="2134743303"/>
              </p:ext>
            </p:extLst>
          </p:nvPr>
        </p:nvGraphicFramePr>
        <p:xfrm>
          <a:off x="14880" y="6744498"/>
          <a:ext cx="10663280" cy="815177"/>
        </p:xfrm>
        <a:graphic>
          <a:graphicData uri="http://schemas.openxmlformats.org/drawingml/2006/table">
            <a:tbl>
              <a:tblPr firstRow="1" bandRow="1">
                <a:tableStyleId>{93296810-A885-4BE3-A3E7-6D5BEEA58F35}</a:tableStyleId>
              </a:tblPr>
              <a:tblGrid>
                <a:gridCol w="10663280">
                  <a:extLst>
                    <a:ext uri="{9D8B030D-6E8A-4147-A177-3AD203B41FA5}">
                      <a16:colId xmlns:a16="http://schemas.microsoft.com/office/drawing/2014/main" val="3831308595"/>
                    </a:ext>
                  </a:extLst>
                </a:gridCol>
              </a:tblGrid>
              <a:tr h="243386">
                <a:tc>
                  <a:txBody>
                    <a:bodyPr/>
                    <a:lstStyle/>
                    <a:p>
                      <a:r>
                        <a:rPr lang="en-GB" sz="1200" dirty="0" smtClean="0"/>
                        <a:t>So, why are lights so important at Christmas?</a:t>
                      </a:r>
                      <a:endParaRPr lang="en-GB" sz="1200" dirty="0"/>
                    </a:p>
                  </a:txBody>
                  <a:tcPr/>
                </a:tc>
                <a:extLst>
                  <a:ext uri="{0D108BD9-81ED-4DB2-BD59-A6C34878D82A}">
                    <a16:rowId xmlns:a16="http://schemas.microsoft.com/office/drawing/2014/main" val="1937740155"/>
                  </a:ext>
                </a:extLst>
              </a:tr>
              <a:tr h="540857">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100" dirty="0" smtClean="0"/>
                        <a:t>Light is important at Christmas because it symbolizes Jesus, who Christians believe is the light that brings hope to the world. It also represents the joy, love, and peace that his birth brings. By using light in decorations and celebrations, Christians remember the special meaning of Christmas.</a:t>
                      </a:r>
                    </a:p>
                  </a:txBody>
                  <a:tcPr/>
                </a:tc>
                <a:extLst>
                  <a:ext uri="{0D108BD9-81ED-4DB2-BD59-A6C34878D82A}">
                    <a16:rowId xmlns:a16="http://schemas.microsoft.com/office/drawing/2014/main" val="2808231574"/>
                  </a:ext>
                </a:extLst>
              </a:tr>
            </a:tbl>
          </a:graphicData>
        </a:graphic>
      </p:graphicFrame>
      <p:graphicFrame>
        <p:nvGraphicFramePr>
          <p:cNvPr id="12" name="Table 11"/>
          <p:cNvGraphicFramePr>
            <a:graphicFrameLocks noGrp="1"/>
          </p:cNvGraphicFramePr>
          <p:nvPr>
            <p:extLst>
              <p:ext uri="{D42A27DB-BD31-4B8C-83A1-F6EECF244321}">
                <p14:modId xmlns:p14="http://schemas.microsoft.com/office/powerpoint/2010/main" val="3372977638"/>
              </p:ext>
            </p:extLst>
          </p:nvPr>
        </p:nvGraphicFramePr>
        <p:xfrm>
          <a:off x="14880" y="5027953"/>
          <a:ext cx="7005144" cy="1706880"/>
        </p:xfrm>
        <a:graphic>
          <a:graphicData uri="http://schemas.openxmlformats.org/drawingml/2006/table">
            <a:tbl>
              <a:tblPr firstRow="1" bandRow="1">
                <a:tableStyleId>{93296810-A885-4BE3-A3E7-6D5BEEA58F35}</a:tableStyleId>
              </a:tblPr>
              <a:tblGrid>
                <a:gridCol w="3502572">
                  <a:extLst>
                    <a:ext uri="{9D8B030D-6E8A-4147-A177-3AD203B41FA5}">
                      <a16:colId xmlns:a16="http://schemas.microsoft.com/office/drawing/2014/main" val="3831308595"/>
                    </a:ext>
                  </a:extLst>
                </a:gridCol>
                <a:gridCol w="3502572">
                  <a:extLst>
                    <a:ext uri="{9D8B030D-6E8A-4147-A177-3AD203B41FA5}">
                      <a16:colId xmlns:a16="http://schemas.microsoft.com/office/drawing/2014/main" val="2843398473"/>
                    </a:ext>
                  </a:extLst>
                </a:gridCol>
              </a:tblGrid>
              <a:tr h="217554">
                <a:tc gridSpan="2">
                  <a:txBody>
                    <a:bodyPr/>
                    <a:lstStyle/>
                    <a:p>
                      <a:r>
                        <a:rPr lang="en-GB" sz="1200" dirty="0" smtClean="0"/>
                        <a:t>Jesus and light in the Bible:</a:t>
                      </a:r>
                      <a:endParaRPr lang="en-GB" sz="1200" dirty="0"/>
                    </a:p>
                  </a:txBody>
                  <a:tcPr/>
                </a:tc>
                <a:tc hMerge="1">
                  <a:txBody>
                    <a:bodyPr/>
                    <a:lstStyle/>
                    <a:p>
                      <a:endParaRPr lang="en-GB"/>
                    </a:p>
                  </a:txBody>
                  <a:tcPr/>
                </a:tc>
                <a:extLst>
                  <a:ext uri="{0D108BD9-81ED-4DB2-BD59-A6C34878D82A}">
                    <a16:rowId xmlns:a16="http://schemas.microsoft.com/office/drawing/2014/main" val="1937740155"/>
                  </a:ext>
                </a:extLst>
              </a:tr>
              <a:tr h="1269065">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100" dirty="0" smtClean="0"/>
                        <a:t>Jesus: “A light for all the people of the world” Isaiah 42,</a:t>
                      </a:r>
                      <a:r>
                        <a:rPr lang="en-GB" sz="1100" baseline="0" dirty="0" smtClean="0"/>
                        <a:t> versus </a:t>
                      </a:r>
                      <a:r>
                        <a:rPr lang="en-GB" sz="1100" dirty="0" smtClean="0"/>
                        <a:t>5-6</a:t>
                      </a:r>
                    </a:p>
                    <a:p>
                      <a:pPr marL="0" marR="0" lvl="0" indent="0" algn="l" defTabSz="1007943" rtl="0" eaLnBrk="1" fontAlgn="auto" latinLnBrk="0" hangingPunct="1">
                        <a:lnSpc>
                          <a:spcPct val="100000"/>
                        </a:lnSpc>
                        <a:spcBef>
                          <a:spcPts val="0"/>
                        </a:spcBef>
                        <a:spcAft>
                          <a:spcPts val="0"/>
                        </a:spcAft>
                        <a:buClrTx/>
                        <a:buSzTx/>
                        <a:buFontTx/>
                        <a:buNone/>
                        <a:tabLst/>
                        <a:defRPr/>
                      </a:pPr>
                      <a:endParaRPr lang="en-GB" sz="1100" dirty="0" smtClean="0"/>
                    </a:p>
                    <a:p>
                      <a:pPr marL="0" marR="0" lvl="0" indent="0" algn="l" defTabSz="1007943" rtl="0" eaLnBrk="1" fontAlgn="auto" latinLnBrk="0" hangingPunct="1">
                        <a:lnSpc>
                          <a:spcPct val="100000"/>
                        </a:lnSpc>
                        <a:spcBef>
                          <a:spcPts val="0"/>
                        </a:spcBef>
                        <a:spcAft>
                          <a:spcPts val="0"/>
                        </a:spcAft>
                        <a:buClrTx/>
                        <a:buSzTx/>
                        <a:buFontTx/>
                        <a:buNone/>
                        <a:tabLst/>
                        <a:defRPr/>
                      </a:pPr>
                      <a:r>
                        <a:rPr lang="en-GB" sz="1100" dirty="0" smtClean="0"/>
                        <a:t>Christians believe that Jesus’ birth </a:t>
                      </a:r>
                      <a:r>
                        <a:rPr lang="en-GB" sz="1100" dirty="0" err="1" smtClean="0"/>
                        <a:t>fulfills</a:t>
                      </a:r>
                      <a:r>
                        <a:rPr lang="en-GB" sz="1100" dirty="0" smtClean="0"/>
                        <a:t> a prophecy from the Old Testament that promised a light would come for all people. This prophecy, found in Isaiah, speaks about a special person who would bring hope and peace to the whole world. Christians see Jesus as that promised light.</a:t>
                      </a:r>
                    </a:p>
                  </a:txBody>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100" dirty="0" smtClean="0"/>
                        <a:t>Jesus:</a:t>
                      </a:r>
                      <a:r>
                        <a:rPr lang="en-GB" sz="1100" baseline="0" dirty="0" smtClean="0"/>
                        <a:t> “I am the Light of the world” John 8, verse 12</a:t>
                      </a:r>
                    </a:p>
                    <a:p>
                      <a:pPr marL="0" marR="0" lvl="0" indent="0" algn="l" defTabSz="1007943" rtl="0" eaLnBrk="1" fontAlgn="auto" latinLnBrk="0" hangingPunct="1">
                        <a:lnSpc>
                          <a:spcPct val="100000"/>
                        </a:lnSpc>
                        <a:spcBef>
                          <a:spcPts val="0"/>
                        </a:spcBef>
                        <a:spcAft>
                          <a:spcPts val="0"/>
                        </a:spcAft>
                        <a:buClrTx/>
                        <a:buSzTx/>
                        <a:buFontTx/>
                        <a:buNone/>
                        <a:tabLst/>
                        <a:defRPr/>
                      </a:pPr>
                      <a:endParaRPr lang="en-GB" sz="1100" dirty="0" smtClean="0"/>
                    </a:p>
                    <a:p>
                      <a:pPr marL="0" marR="0" lvl="0" indent="0" algn="l" defTabSz="1007943" rtl="0" eaLnBrk="1" fontAlgn="auto" latinLnBrk="0" hangingPunct="1">
                        <a:lnSpc>
                          <a:spcPct val="100000"/>
                        </a:lnSpc>
                        <a:spcBef>
                          <a:spcPts val="0"/>
                        </a:spcBef>
                        <a:spcAft>
                          <a:spcPts val="0"/>
                        </a:spcAft>
                        <a:buClrTx/>
                        <a:buSzTx/>
                        <a:buFontTx/>
                        <a:buNone/>
                        <a:tabLst/>
                        <a:defRPr/>
                      </a:pPr>
                      <a:r>
                        <a:rPr lang="en-GB" sz="1100" dirty="0" smtClean="0"/>
                        <a:t>In the Bible, Jesus says, “I am the light of the world.” Christians believe this means Jesus brings guidance, truth, and hope to people, just like light helps us see and find our way in the dark. His message of love and salvation is seen as a light that can lead people out of darkness.</a:t>
                      </a:r>
                    </a:p>
                  </a:txBody>
                  <a:tcPr/>
                </a:tc>
                <a:extLst>
                  <a:ext uri="{0D108BD9-81ED-4DB2-BD59-A6C34878D82A}">
                    <a16:rowId xmlns:a16="http://schemas.microsoft.com/office/drawing/2014/main" val="2808231574"/>
                  </a:ext>
                </a:extLst>
              </a:tr>
            </a:tbl>
          </a:graphicData>
        </a:graphic>
      </p:graphicFrame>
      <p:graphicFrame>
        <p:nvGraphicFramePr>
          <p:cNvPr id="7" name="Table 6"/>
          <p:cNvGraphicFramePr>
            <a:graphicFrameLocks noGrp="1"/>
          </p:cNvGraphicFramePr>
          <p:nvPr>
            <p:extLst>
              <p:ext uri="{D42A27DB-BD31-4B8C-83A1-F6EECF244321}">
                <p14:modId xmlns:p14="http://schemas.microsoft.com/office/powerpoint/2010/main" val="3778996113"/>
              </p:ext>
            </p:extLst>
          </p:nvPr>
        </p:nvGraphicFramePr>
        <p:xfrm>
          <a:off x="14880" y="2261466"/>
          <a:ext cx="7005144" cy="2746803"/>
        </p:xfrm>
        <a:graphic>
          <a:graphicData uri="http://schemas.openxmlformats.org/drawingml/2006/table">
            <a:tbl>
              <a:tblPr firstRow="1" bandRow="1">
                <a:tableStyleId>{93296810-A885-4BE3-A3E7-6D5BEEA58F35}</a:tableStyleId>
              </a:tblPr>
              <a:tblGrid>
                <a:gridCol w="3502572">
                  <a:extLst>
                    <a:ext uri="{9D8B030D-6E8A-4147-A177-3AD203B41FA5}">
                      <a16:colId xmlns:a16="http://schemas.microsoft.com/office/drawing/2014/main" val="2483853844"/>
                    </a:ext>
                  </a:extLst>
                </a:gridCol>
                <a:gridCol w="3502572">
                  <a:extLst>
                    <a:ext uri="{9D8B030D-6E8A-4147-A177-3AD203B41FA5}">
                      <a16:colId xmlns:a16="http://schemas.microsoft.com/office/drawing/2014/main" val="3913449416"/>
                    </a:ext>
                  </a:extLst>
                </a:gridCol>
              </a:tblGrid>
              <a:tr h="277767">
                <a:tc gridSpan="2">
                  <a:txBody>
                    <a:bodyPr/>
                    <a:lstStyle/>
                    <a:p>
                      <a:r>
                        <a:rPr lang="en-GB" sz="1200" dirty="0" smtClean="0"/>
                        <a:t>Light in other religions:</a:t>
                      </a:r>
                      <a:endParaRPr lang="en-GB" sz="1200" dirty="0"/>
                    </a:p>
                  </a:txBody>
                  <a:tcPr/>
                </a:tc>
                <a:tc hMerge="1">
                  <a:txBody>
                    <a:bodyPr/>
                    <a:lstStyle/>
                    <a:p>
                      <a:endParaRPr lang="en-GB"/>
                    </a:p>
                  </a:txBody>
                  <a:tcPr/>
                </a:tc>
                <a:extLst>
                  <a:ext uri="{0D108BD9-81ED-4DB2-BD59-A6C34878D82A}">
                    <a16:rowId xmlns:a16="http://schemas.microsoft.com/office/drawing/2014/main" val="3600124823"/>
                  </a:ext>
                </a:extLst>
              </a:tr>
              <a:tr h="2469036">
                <a:tc>
                  <a:txBody>
                    <a:bodyPr/>
                    <a:lstStyle/>
                    <a:p>
                      <a:r>
                        <a:rPr lang="en-GB" sz="1100" dirty="0" smtClean="0"/>
                        <a:t>In Judaism,</a:t>
                      </a:r>
                      <a:r>
                        <a:rPr lang="en-GB" sz="1100" baseline="0" dirty="0" smtClean="0"/>
                        <a:t> </a:t>
                      </a:r>
                      <a:r>
                        <a:rPr lang="en-GB" sz="1100" b="0" dirty="0" smtClean="0"/>
                        <a:t>Hanukkah</a:t>
                      </a:r>
                      <a:r>
                        <a:rPr lang="en-GB" sz="1100" dirty="0" smtClean="0"/>
                        <a:t> celebrates the victory of the Maccabees, a small group of Jewish rebels, over the much larger Greek-Syrian army in around 165 BCE. After reclaiming the temple in Jerusalem, the Jews purified and rededicated it. </a:t>
                      </a:r>
                    </a:p>
                    <a:p>
                      <a:pPr lvl="2"/>
                      <a:r>
                        <a:rPr lang="en-GB" sz="1100" dirty="0" smtClean="0"/>
                        <a:t>The miracle of the oil, where a small amount of sacred oil kept the temple's menorah burning for eight days, is the central focus of the holiday. </a:t>
                      </a:r>
                    </a:p>
                    <a:p>
                      <a:pPr lvl="2"/>
                      <a:endParaRPr lang="en-GB" sz="1100" dirty="0" smtClean="0"/>
                    </a:p>
                    <a:p>
                      <a:pPr lvl="0"/>
                      <a:r>
                        <a:rPr lang="en-GB" sz="1100" dirty="0" smtClean="0"/>
                        <a:t>Jewish families celebrate Hanukkah by lighting the menorah, eating traditional foods like latkes (potato pancakes), playing games like </a:t>
                      </a:r>
                      <a:r>
                        <a:rPr lang="en-GB" sz="1100" dirty="0" err="1" smtClean="0"/>
                        <a:t>dreidel</a:t>
                      </a:r>
                      <a:r>
                        <a:rPr lang="en-GB" sz="1100" dirty="0" smtClean="0"/>
                        <a:t>, and exchanging gifts.</a:t>
                      </a:r>
                    </a:p>
                  </a:txBody>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100" dirty="0" smtClean="0"/>
                        <a:t>In Hinduism, </a:t>
                      </a:r>
                      <a:r>
                        <a:rPr lang="en-GB" sz="1100" b="1" dirty="0" smtClean="0"/>
                        <a:t>Diwali</a:t>
                      </a:r>
                      <a:r>
                        <a:rPr lang="en-GB" sz="1100" dirty="0" smtClean="0"/>
                        <a:t> celebrates</a:t>
                      </a:r>
                      <a:r>
                        <a:rPr lang="en-GB" sz="1100" baseline="0" dirty="0" smtClean="0"/>
                        <a:t> the </a:t>
                      </a:r>
                      <a:r>
                        <a:rPr lang="en-GB" sz="1100" dirty="0" smtClean="0"/>
                        <a:t>triumph of good over evil.</a:t>
                      </a:r>
                      <a:r>
                        <a:rPr lang="en-GB" sz="1100" baseline="0" dirty="0" smtClean="0"/>
                        <a:t> </a:t>
                      </a:r>
                    </a:p>
                    <a:p>
                      <a:pPr marL="0" marR="0" lvl="0" indent="0" algn="l" defTabSz="1007943" rtl="0" eaLnBrk="1" fontAlgn="auto" latinLnBrk="0" hangingPunct="1">
                        <a:lnSpc>
                          <a:spcPct val="100000"/>
                        </a:lnSpc>
                        <a:spcBef>
                          <a:spcPts val="0"/>
                        </a:spcBef>
                        <a:spcAft>
                          <a:spcPts val="0"/>
                        </a:spcAft>
                        <a:buClrTx/>
                        <a:buSzTx/>
                        <a:buFontTx/>
                        <a:buNone/>
                        <a:tabLst/>
                        <a:defRPr/>
                      </a:pPr>
                      <a:r>
                        <a:rPr lang="en-GB" sz="1100" baseline="0" dirty="0" smtClean="0"/>
                        <a:t>F</a:t>
                      </a:r>
                      <a:r>
                        <a:rPr lang="en-GB" sz="1100" dirty="0" smtClean="0"/>
                        <a:t>or some, Diwali commemorates the return of Lord Rama, his wife </a:t>
                      </a:r>
                      <a:r>
                        <a:rPr lang="en-GB" sz="1100" dirty="0" err="1" smtClean="0"/>
                        <a:t>Sita</a:t>
                      </a:r>
                      <a:r>
                        <a:rPr lang="en-GB" sz="1100" dirty="0" smtClean="0"/>
                        <a:t>, and his brother Lakshmana to their kingdom after 14 years of exile and the defeat of </a:t>
                      </a:r>
                      <a:r>
                        <a:rPr lang="en-GB" sz="1100" dirty="0" err="1" smtClean="0"/>
                        <a:t>Ravana</a:t>
                      </a:r>
                      <a:r>
                        <a:rPr lang="en-GB" sz="1100" baseline="0" dirty="0" smtClean="0"/>
                        <a:t>; for others, it </a:t>
                      </a:r>
                      <a:r>
                        <a:rPr lang="en-GB" sz="1100" dirty="0" smtClean="0"/>
                        <a:t>honours </a:t>
                      </a:r>
                      <a:r>
                        <a:rPr lang="en-GB" sz="1100" b="0" dirty="0" smtClean="0"/>
                        <a:t>Lakshmi</a:t>
                      </a:r>
                      <a:r>
                        <a:rPr lang="en-GB" sz="1100" dirty="0" smtClean="0"/>
                        <a:t>, the goddess of wealth. </a:t>
                      </a:r>
                    </a:p>
                    <a:p>
                      <a:pPr marL="1007943" marR="0" lvl="2" indent="0" algn="l" defTabSz="1007943" rtl="0" eaLnBrk="1" fontAlgn="auto" latinLnBrk="0" hangingPunct="1">
                        <a:lnSpc>
                          <a:spcPct val="100000"/>
                        </a:lnSpc>
                        <a:spcBef>
                          <a:spcPts val="0"/>
                        </a:spcBef>
                        <a:spcAft>
                          <a:spcPts val="0"/>
                        </a:spcAft>
                        <a:buClrTx/>
                        <a:buSzTx/>
                        <a:buFontTx/>
                        <a:buNone/>
                        <a:tabLst/>
                        <a:defRPr/>
                      </a:pPr>
                      <a:endParaRPr lang="en-GB" sz="1100" dirty="0" smtClean="0"/>
                    </a:p>
                    <a:p>
                      <a:pPr marL="1007943" marR="0" lvl="2" indent="0" algn="l" defTabSz="1007943" rtl="0" eaLnBrk="1" fontAlgn="auto" latinLnBrk="0" hangingPunct="1">
                        <a:lnSpc>
                          <a:spcPct val="100000"/>
                        </a:lnSpc>
                        <a:spcBef>
                          <a:spcPts val="0"/>
                        </a:spcBef>
                        <a:spcAft>
                          <a:spcPts val="0"/>
                        </a:spcAft>
                        <a:buClrTx/>
                        <a:buSzTx/>
                        <a:buFontTx/>
                        <a:buNone/>
                        <a:tabLst/>
                        <a:defRPr/>
                      </a:pPr>
                      <a:r>
                        <a:rPr lang="en-GB" sz="1100" dirty="0" smtClean="0"/>
                        <a:t>People celebrate Diwali by lighting oil lamps (</a:t>
                      </a:r>
                      <a:r>
                        <a:rPr lang="en-GB" sz="1100" dirty="0" err="1" smtClean="0"/>
                        <a:t>diyas</a:t>
                      </a:r>
                      <a:r>
                        <a:rPr lang="en-GB" sz="1100" dirty="0" smtClean="0"/>
                        <a:t>), decorating their homes with </a:t>
                      </a:r>
                      <a:r>
                        <a:rPr lang="en-GB" sz="1100" dirty="0" err="1" smtClean="0"/>
                        <a:t>rangoli</a:t>
                      </a:r>
                      <a:r>
                        <a:rPr lang="en-GB" sz="1100" dirty="0" smtClean="0"/>
                        <a:t> (patterns made with coloured powders), setting off fireworks, and sharing sweets. </a:t>
                      </a:r>
                    </a:p>
                    <a:p>
                      <a:pPr marL="0" marR="0" lvl="0" indent="0" algn="l" defTabSz="1007943" rtl="0" eaLnBrk="1" fontAlgn="auto" latinLnBrk="0" hangingPunct="1">
                        <a:lnSpc>
                          <a:spcPct val="100000"/>
                        </a:lnSpc>
                        <a:spcBef>
                          <a:spcPts val="0"/>
                        </a:spcBef>
                        <a:spcAft>
                          <a:spcPts val="0"/>
                        </a:spcAft>
                        <a:buClrTx/>
                        <a:buSzTx/>
                        <a:buFontTx/>
                        <a:buNone/>
                        <a:tabLst/>
                        <a:defRPr/>
                      </a:pPr>
                      <a:r>
                        <a:rPr lang="en-GB" sz="1100" dirty="0" smtClean="0"/>
                        <a:t>It is a time for family gatherings, renewal, and the exchange of gifts.</a:t>
                      </a:r>
                      <a:endParaRPr lang="en-GB" sz="1100" dirty="0"/>
                    </a:p>
                  </a:txBody>
                  <a:tcPr/>
                </a:tc>
                <a:extLst>
                  <a:ext uri="{0D108BD9-81ED-4DB2-BD59-A6C34878D82A}">
                    <a16:rowId xmlns:a16="http://schemas.microsoft.com/office/drawing/2014/main" val="1365099175"/>
                  </a:ext>
                </a:extLst>
              </a:tr>
            </a:tbl>
          </a:graphicData>
        </a:graphic>
      </p:graphicFrame>
      <p:pic>
        <p:nvPicPr>
          <p:cNvPr id="22" name="Picture 21" descr="A gold menorah with candles on it&#10;&#10;Description automatically generated">
            <a:extLst>
              <a:ext uri="{FF2B5EF4-FFF2-40B4-BE49-F238E27FC236}">
                <a16:creationId xmlns:a16="http://schemas.microsoft.com/office/drawing/2014/main" id="{9BDAE929-D4F7-B66E-D4DB-8F2A2F5BAB79}"/>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55575" y="3474162"/>
            <a:ext cx="777024" cy="771497"/>
          </a:xfrm>
          <a:prstGeom prst="rect">
            <a:avLst/>
          </a:prstGeom>
        </p:spPr>
      </p:pic>
      <p:pic>
        <p:nvPicPr>
          <p:cNvPr id="23" name="Picture 22"/>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627120" y="3644534"/>
            <a:ext cx="844419" cy="5840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 name="Picture 24" descr="Christmas Lights PNG Transparent Images | PNG All"/>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21181956">
            <a:off x="5390261" y="1764165"/>
            <a:ext cx="2482919" cy="872327"/>
          </a:xfrm>
          <a:prstGeom prst="rect">
            <a:avLst/>
          </a:prstGeom>
        </p:spPr>
      </p:pic>
      <p:pic>
        <p:nvPicPr>
          <p:cNvPr id="27" name="Picture 26" descr="File:White christmas tree.jpg - Wikipedia"/>
          <p:cNvPicPr>
            <a:picLocks noChangeAspect="1"/>
          </p:cNvPicPr>
          <p:nvPr/>
        </p:nvPicPr>
        <p:blipFill rotWithShape="1">
          <a:blip r:embed="rId7" cstate="print">
            <a:extLst>
              <a:ext uri="{28A0092B-C50C-407E-A947-70E740481C1C}">
                <a14:useLocalDpi xmlns:a14="http://schemas.microsoft.com/office/drawing/2010/main" val="0"/>
              </a:ext>
            </a:extLst>
          </a:blip>
          <a:srcRect l="8968" r="8683"/>
          <a:stretch/>
        </p:blipFill>
        <p:spPr>
          <a:xfrm>
            <a:off x="38519" y="588989"/>
            <a:ext cx="894080" cy="1621857"/>
          </a:xfrm>
          <a:prstGeom prst="rect">
            <a:avLst/>
          </a:prstGeom>
        </p:spPr>
      </p:pic>
    </p:spTree>
    <p:extLst>
      <p:ext uri="{BB962C8B-B14F-4D97-AF65-F5344CB8AC3E}">
        <p14:creationId xmlns:p14="http://schemas.microsoft.com/office/powerpoint/2010/main" val="52827356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9117F9-99A7-7EA5-FD47-08F0D69DD002}"/>
            </a:ext>
          </a:extLst>
        </p:cNvPr>
        <p:cNvGrpSpPr/>
        <p:nvPr/>
      </p:nvGrpSpPr>
      <p:grpSpPr>
        <a:xfrm>
          <a:off x="0" y="0"/>
          <a:ext cx="0" cy="0"/>
          <a:chOff x="0" y="0"/>
          <a:chExt cx="0" cy="0"/>
        </a:xfrm>
      </p:grpSpPr>
      <p:graphicFrame>
        <p:nvGraphicFramePr>
          <p:cNvPr id="19" name="Table 18">
            <a:extLst>
              <a:ext uri="{FF2B5EF4-FFF2-40B4-BE49-F238E27FC236}">
                <a16:creationId xmlns:a16="http://schemas.microsoft.com/office/drawing/2014/main" id="{BF3C4A02-4363-176B-66FA-ED2A2109274A}"/>
              </a:ext>
            </a:extLst>
          </p:cNvPr>
          <p:cNvGraphicFramePr>
            <a:graphicFrameLocks noGrp="1"/>
          </p:cNvGraphicFramePr>
          <p:nvPr>
            <p:extLst>
              <p:ext uri="{D42A27DB-BD31-4B8C-83A1-F6EECF244321}">
                <p14:modId xmlns:p14="http://schemas.microsoft.com/office/powerpoint/2010/main" val="4271952950"/>
              </p:ext>
            </p:extLst>
          </p:nvPr>
        </p:nvGraphicFramePr>
        <p:xfrm>
          <a:off x="0" y="154398"/>
          <a:ext cx="10363201" cy="370840"/>
        </p:xfrm>
        <a:graphic>
          <a:graphicData uri="http://schemas.openxmlformats.org/drawingml/2006/table">
            <a:tbl>
              <a:tblPr firstRow="1" bandRow="1">
                <a:tableStyleId>{5C22544A-7EE6-4342-B048-85BDC9FD1C3A}</a:tableStyleId>
              </a:tblPr>
              <a:tblGrid>
                <a:gridCol w="10363201">
                  <a:extLst>
                    <a:ext uri="{9D8B030D-6E8A-4147-A177-3AD203B41FA5}">
                      <a16:colId xmlns:a16="http://schemas.microsoft.com/office/drawing/2014/main" val="1637581417"/>
                    </a:ext>
                  </a:extLst>
                </a:gridCol>
              </a:tblGrid>
              <a:tr h="370840">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800" b="0" dirty="0" smtClean="0">
                          <a:solidFill>
                            <a:srgbClr val="000000"/>
                          </a:solidFill>
                          <a:latin typeface="Aptos" panose="020B0004020202020204" pitchFamily="34" charset="0"/>
                          <a:ea typeface="Calibri" panose="020F0502020204030204" pitchFamily="34" charset="0"/>
                          <a:cs typeface="Times New Roman" panose="02020603050405020304" pitchFamily="18" charset="0"/>
                        </a:rPr>
                        <a:t>RE – Y6 – Christianity – Why is light important at Christmas? </a:t>
                      </a:r>
                      <a:endParaRPr lang="en-GB" sz="1800" b="0" dirty="0">
                        <a:effectLst/>
                        <a:latin typeface="Aptos" panose="020B0004020202020204" pitchFamily="34" charset="0"/>
                        <a:ea typeface="Calibri" panose="020F0502020204030204" pitchFamily="34" charset="0"/>
                        <a:cs typeface="Times New Roman" panose="02020603050405020304" pitchFamily="18" charset="0"/>
                      </a:endParaRPr>
                    </a:p>
                  </a:txBody>
                  <a:tcPr>
                    <a:lnL w="38100" cap="flat" cmpd="sng" algn="ctr">
                      <a:noFill/>
                      <a:prstDash val="solid"/>
                      <a:round/>
                      <a:headEnd type="none" w="med" len="med"/>
                      <a:tailEnd type="none" w="med" len="med"/>
                    </a:lnL>
                    <a:lnR w="38100" cap="flat" cmpd="sng" algn="ctr">
                      <a:solidFill>
                        <a:srgbClr val="05B050"/>
                      </a:solidFill>
                      <a:prstDash val="solid"/>
                      <a:round/>
                      <a:headEnd type="none" w="med" len="med"/>
                      <a:tailEnd type="none" w="med" len="med"/>
                    </a:lnR>
                    <a:lnT w="38100" cap="flat" cmpd="sng" algn="ctr">
                      <a:solidFill>
                        <a:srgbClr val="05B050"/>
                      </a:solidFill>
                      <a:prstDash val="solid"/>
                      <a:round/>
                      <a:headEnd type="none" w="med" len="med"/>
                      <a:tailEnd type="none" w="med" len="med"/>
                    </a:lnT>
                    <a:lnB w="38100" cap="flat" cmpd="sng" algn="ctr">
                      <a:solidFill>
                        <a:srgbClr val="05B05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839269294"/>
                  </a:ext>
                </a:extLst>
              </a:tr>
            </a:tbl>
          </a:graphicData>
        </a:graphic>
      </p:graphicFrame>
      <p:sp>
        <p:nvSpPr>
          <p:cNvPr id="16" name="AutoShape 6" descr="KARMA YOGA: Good for Good's Sake on the ..."/>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graphicFrame>
        <p:nvGraphicFramePr>
          <p:cNvPr id="9" name="Table 8"/>
          <p:cNvGraphicFramePr>
            <a:graphicFrameLocks noGrp="1"/>
          </p:cNvGraphicFramePr>
          <p:nvPr>
            <p:extLst>
              <p:ext uri="{D42A27DB-BD31-4B8C-83A1-F6EECF244321}">
                <p14:modId xmlns:p14="http://schemas.microsoft.com/office/powerpoint/2010/main" val="2306759297"/>
              </p:ext>
            </p:extLst>
          </p:nvPr>
        </p:nvGraphicFramePr>
        <p:xfrm>
          <a:off x="6185824" y="559642"/>
          <a:ext cx="4505990" cy="4606245"/>
        </p:xfrm>
        <a:graphic>
          <a:graphicData uri="http://schemas.openxmlformats.org/drawingml/2006/table">
            <a:tbl>
              <a:tblPr firstRow="1" bandRow="1">
                <a:tableStyleId>{93296810-A885-4BE3-A3E7-6D5BEEA58F35}</a:tableStyleId>
              </a:tblPr>
              <a:tblGrid>
                <a:gridCol w="4505990">
                  <a:extLst>
                    <a:ext uri="{9D8B030D-6E8A-4147-A177-3AD203B41FA5}">
                      <a16:colId xmlns:a16="http://schemas.microsoft.com/office/drawing/2014/main" val="3831308595"/>
                    </a:ext>
                  </a:extLst>
                </a:gridCol>
              </a:tblGrid>
              <a:tr h="262772">
                <a:tc>
                  <a:txBody>
                    <a:bodyPr/>
                    <a:lstStyle/>
                    <a:p>
                      <a:r>
                        <a:rPr lang="en-GB" sz="1100" dirty="0" smtClean="0"/>
                        <a:t>Symbols</a:t>
                      </a:r>
                      <a:r>
                        <a:rPr lang="en-GB" sz="1100" baseline="0" dirty="0" smtClean="0"/>
                        <a:t> of light in Christianity: Christingles </a:t>
                      </a:r>
                      <a:endParaRPr lang="en-GB" sz="1100" dirty="0"/>
                    </a:p>
                  </a:txBody>
                  <a:tcPr/>
                </a:tc>
                <a:extLst>
                  <a:ext uri="{0D108BD9-81ED-4DB2-BD59-A6C34878D82A}">
                    <a16:rowId xmlns:a16="http://schemas.microsoft.com/office/drawing/2014/main" val="1937740155"/>
                  </a:ext>
                </a:extLst>
              </a:tr>
              <a:tr h="4343473">
                <a:tc>
                  <a:txBody>
                    <a:bodyPr/>
                    <a:lstStyle/>
                    <a:p>
                      <a:r>
                        <a:rPr lang="en-GB" sz="1100" b="1" dirty="0" smtClean="0"/>
                        <a:t>Christians </a:t>
                      </a:r>
                      <a:r>
                        <a:rPr lang="en-GB" sz="1100" dirty="0" smtClean="0"/>
                        <a:t>believe that the coming of Jesus was like a light appearing in the darkness and the word Christingle actually means ‘Christ’s light’. Christingles are used by some Christian people in church to celebrate Jesus during the time of Advent. </a:t>
                      </a:r>
                    </a:p>
                    <a:p>
                      <a:r>
                        <a:rPr lang="en-GB" sz="1100" dirty="0" smtClean="0"/>
                        <a:t>Christingles are made up of different parts, each one being there to remind us of something. </a:t>
                      </a:r>
                    </a:p>
                    <a:p>
                      <a:pPr marL="1179393" lvl="2" indent="-171450">
                        <a:buFont typeface="Arial" panose="020B0604020202020204" pitchFamily="34" charset="0"/>
                        <a:buChar char="•"/>
                      </a:pPr>
                      <a:r>
                        <a:rPr lang="en-GB" sz="1100" dirty="0" smtClean="0"/>
                        <a:t>The orange represents the world. </a:t>
                      </a:r>
                    </a:p>
                    <a:p>
                      <a:pPr marL="1179393" lvl="2" indent="-171450">
                        <a:buFont typeface="Arial" panose="020B0604020202020204" pitchFamily="34" charset="0"/>
                        <a:buChar char="•"/>
                      </a:pPr>
                      <a:r>
                        <a:rPr lang="en-GB" sz="1100" dirty="0" smtClean="0"/>
                        <a:t>The candle reminds Christians of Jesus who they believe to be the light of the world. </a:t>
                      </a:r>
                    </a:p>
                    <a:p>
                      <a:pPr marL="1179393" lvl="2" indent="-171450">
                        <a:buFont typeface="Arial" panose="020B0604020202020204" pitchFamily="34" charset="0"/>
                        <a:buChar char="•"/>
                      </a:pPr>
                      <a:r>
                        <a:rPr lang="en-GB" sz="1100" dirty="0" smtClean="0"/>
                        <a:t>The foil is only there to catch waxy drips from the candle. </a:t>
                      </a:r>
                    </a:p>
                    <a:p>
                      <a:pPr marL="1179393" lvl="2" indent="-171450">
                        <a:buFont typeface="Arial" panose="020B0604020202020204" pitchFamily="34" charset="0"/>
                        <a:buChar char="•"/>
                      </a:pPr>
                      <a:r>
                        <a:rPr lang="en-GB" sz="1100" dirty="0" smtClean="0"/>
                        <a:t>The red ribbon goes all round the 'world' and being the colour of blood, reminds Christians that Jesus died. </a:t>
                      </a:r>
                    </a:p>
                    <a:p>
                      <a:pPr marL="171450" lvl="0" indent="-171450">
                        <a:buFont typeface="Arial" panose="020B0604020202020204" pitchFamily="34" charset="0"/>
                        <a:buChar char="•"/>
                      </a:pPr>
                      <a:r>
                        <a:rPr lang="en-GB" sz="1100" dirty="0" smtClean="0"/>
                        <a:t>The four cocktail sticks have either of two meanings; the four seasons or the four corners of the world.</a:t>
                      </a:r>
                    </a:p>
                    <a:p>
                      <a:pPr marL="171450" lvl="0" indent="-171450">
                        <a:buFont typeface="Arial" panose="020B0604020202020204" pitchFamily="34" charset="0"/>
                        <a:buChar char="•"/>
                      </a:pPr>
                      <a:r>
                        <a:rPr lang="en-GB" sz="1100" dirty="0" smtClean="0"/>
                        <a:t>The sweets (or sometimes dried fruit) remind Christians of God's gifts to the world including kindness and </a:t>
                      </a:r>
                      <a:r>
                        <a:rPr lang="en-GB" sz="1100" dirty="0" smtClean="0"/>
                        <a:t>love.</a:t>
                      </a:r>
                      <a:endParaRPr lang="en-GB" sz="1100" dirty="0" smtClean="0"/>
                    </a:p>
                    <a:p>
                      <a:endParaRPr lang="en-GB" sz="1100" dirty="0" smtClean="0"/>
                    </a:p>
                    <a:p>
                      <a:r>
                        <a:rPr lang="en-GB" sz="1100" b="1" dirty="0" smtClean="0"/>
                        <a:t>What happens at a Christingle Service?</a:t>
                      </a:r>
                      <a:endParaRPr lang="en-GB" sz="1100" dirty="0" smtClean="0"/>
                    </a:p>
                    <a:p>
                      <a:pPr marL="171450" indent="-171450">
                        <a:buFont typeface="Arial" panose="020B0604020202020204" pitchFamily="34" charset="0"/>
                        <a:buChar char="•"/>
                      </a:pPr>
                      <a:r>
                        <a:rPr lang="en-GB" sz="1100" dirty="0" smtClean="0"/>
                        <a:t>Children make a Christingle before going to the service. </a:t>
                      </a:r>
                    </a:p>
                    <a:p>
                      <a:pPr marL="171450" indent="-171450">
                        <a:buFont typeface="Arial" panose="020B0604020202020204" pitchFamily="34" charset="0"/>
                        <a:buChar char="•"/>
                      </a:pPr>
                      <a:r>
                        <a:rPr lang="en-GB" sz="1100" dirty="0" smtClean="0"/>
                        <a:t>Christingles are lit and the lights in the room are turned off. The candles shining in the darkness represent hope. </a:t>
                      </a:r>
                    </a:p>
                    <a:p>
                      <a:pPr marL="171450" indent="-171450">
                        <a:buFont typeface="Arial" panose="020B0604020202020204" pitchFamily="34" charset="0"/>
                        <a:buChar char="•"/>
                      </a:pPr>
                      <a:r>
                        <a:rPr lang="en-GB" sz="1100" dirty="0" smtClean="0"/>
                        <a:t>The service reminds Christians that God sent Jesus to bring hope, comfort and joy to those who feel sad, lost or lonely. </a:t>
                      </a:r>
                    </a:p>
                    <a:p>
                      <a:pPr marL="171450" indent="-171450">
                        <a:buFont typeface="Arial" panose="020B0604020202020204" pitchFamily="34" charset="0"/>
                        <a:buChar char="•"/>
                      </a:pPr>
                      <a:r>
                        <a:rPr lang="en-GB" sz="1100" dirty="0" smtClean="0"/>
                        <a:t>Christingle services often raise money for children’s charities. </a:t>
                      </a:r>
                      <a:endParaRPr lang="en-GB" sz="1100" dirty="0"/>
                    </a:p>
                  </a:txBody>
                  <a:tcPr/>
                </a:tc>
                <a:extLst>
                  <a:ext uri="{0D108BD9-81ED-4DB2-BD59-A6C34878D82A}">
                    <a16:rowId xmlns:a16="http://schemas.microsoft.com/office/drawing/2014/main" val="2808231574"/>
                  </a:ext>
                </a:extLst>
              </a:tr>
            </a:tbl>
          </a:graphicData>
        </a:graphic>
      </p:graphicFrame>
      <p:graphicFrame>
        <p:nvGraphicFramePr>
          <p:cNvPr id="18" name="Table 17"/>
          <p:cNvGraphicFramePr>
            <a:graphicFrameLocks noGrp="1"/>
          </p:cNvGraphicFramePr>
          <p:nvPr>
            <p:extLst>
              <p:ext uri="{D42A27DB-BD31-4B8C-83A1-F6EECF244321}">
                <p14:modId xmlns:p14="http://schemas.microsoft.com/office/powerpoint/2010/main" val="2310157526"/>
              </p:ext>
            </p:extLst>
          </p:nvPr>
        </p:nvGraphicFramePr>
        <p:xfrm>
          <a:off x="27327" y="5184315"/>
          <a:ext cx="10664486" cy="2468880"/>
        </p:xfrm>
        <a:graphic>
          <a:graphicData uri="http://schemas.openxmlformats.org/drawingml/2006/table">
            <a:tbl>
              <a:tblPr firstRow="1" bandRow="1">
                <a:tableStyleId>{93296810-A885-4BE3-A3E7-6D5BEEA58F35}</a:tableStyleId>
              </a:tblPr>
              <a:tblGrid>
                <a:gridCol w="4916138">
                  <a:extLst>
                    <a:ext uri="{9D8B030D-6E8A-4147-A177-3AD203B41FA5}">
                      <a16:colId xmlns:a16="http://schemas.microsoft.com/office/drawing/2014/main" val="3831308595"/>
                    </a:ext>
                  </a:extLst>
                </a:gridCol>
                <a:gridCol w="5748348">
                  <a:extLst>
                    <a:ext uri="{9D8B030D-6E8A-4147-A177-3AD203B41FA5}">
                      <a16:colId xmlns:a16="http://schemas.microsoft.com/office/drawing/2014/main" val="245779488"/>
                    </a:ext>
                  </a:extLst>
                </a:gridCol>
              </a:tblGrid>
              <a:tr h="222802">
                <a:tc gridSpan="2">
                  <a:txBody>
                    <a:bodyPr/>
                    <a:lstStyle/>
                    <a:p>
                      <a:r>
                        <a:rPr lang="en-GB" sz="1200" dirty="0" smtClean="0"/>
                        <a:t>Why do we need light</a:t>
                      </a:r>
                      <a:r>
                        <a:rPr lang="en-GB" sz="1200" baseline="0" dirty="0" smtClean="0"/>
                        <a:t> and dark?</a:t>
                      </a:r>
                      <a:endParaRPr lang="en-GB" sz="1200" dirty="0"/>
                    </a:p>
                  </a:txBody>
                  <a:tcPr/>
                </a:tc>
                <a:tc hMerge="1">
                  <a:txBody>
                    <a:bodyPr/>
                    <a:lstStyle/>
                    <a:p>
                      <a:endParaRPr lang="en-GB"/>
                    </a:p>
                  </a:txBody>
                  <a:tcPr/>
                </a:tc>
                <a:extLst>
                  <a:ext uri="{0D108BD9-81ED-4DB2-BD59-A6C34878D82A}">
                    <a16:rowId xmlns:a16="http://schemas.microsoft.com/office/drawing/2014/main" val="1937740155"/>
                  </a:ext>
                </a:extLst>
              </a:tr>
              <a:tr h="1435836">
                <a:tc>
                  <a:txBody>
                    <a:bodyPr/>
                    <a:lstStyle/>
                    <a:p>
                      <a:r>
                        <a:rPr lang="en-GB" sz="1100" b="0" dirty="0" smtClean="0"/>
                        <a:t>Literally</a:t>
                      </a:r>
                      <a:r>
                        <a:rPr lang="en-GB" sz="1100" dirty="0" smtClean="0"/>
                        <a:t>, we need light and dark for balance in our daily lives and the natural world.</a:t>
                      </a:r>
                    </a:p>
                    <a:p>
                      <a:pPr marL="171450" indent="-171450">
                        <a:buFont typeface="Arial" panose="020B0604020202020204" pitchFamily="34" charset="0"/>
                        <a:buChar char="•"/>
                      </a:pPr>
                      <a:r>
                        <a:rPr lang="en-GB" sz="1100" b="1" dirty="0" smtClean="0"/>
                        <a:t>Light</a:t>
                      </a:r>
                      <a:r>
                        <a:rPr lang="en-GB" sz="1100" dirty="0" smtClean="0"/>
                        <a:t> is essential for life. It allows us to see, helps plants grow through photosynthesis, and regulates our bodies' internal clocks (circadian rhythms), which control when we sleep and wake. Light also provides warmth and energy, making it vital for survival.</a:t>
                      </a:r>
                    </a:p>
                    <a:p>
                      <a:pPr marL="171450" indent="-171450">
                        <a:buFont typeface="Arial" panose="020B0604020202020204" pitchFamily="34" charset="0"/>
                        <a:buChar char="•"/>
                      </a:pPr>
                      <a:r>
                        <a:rPr lang="en-GB" sz="1100" b="1" dirty="0" smtClean="0"/>
                        <a:t>Darkness</a:t>
                      </a:r>
                      <a:r>
                        <a:rPr lang="en-GB" sz="1100" dirty="0" smtClean="0"/>
                        <a:t> is equally important. It allows us to rest, sleep, and recover. Our bodies need darkness to produce melatonin, a hormone that helps us sleep. The cycle of light and dark helps maintain the balance of life on Earth, guiding animals’ behaviour and helping ecosystems thrive.</a:t>
                      </a:r>
                    </a:p>
                  </a:txBody>
                  <a:tcPr/>
                </a:tc>
                <a:tc>
                  <a:txBody>
                    <a:bodyPr/>
                    <a:lstStyle/>
                    <a:p>
                      <a:r>
                        <a:rPr lang="en-GB" sz="1100" dirty="0" smtClean="0"/>
                        <a:t>Light and dark are often used as metaphors, or symbols.</a:t>
                      </a:r>
                      <a:r>
                        <a:rPr lang="en-GB" sz="1100" baseline="0" dirty="0" smtClean="0"/>
                        <a:t> Metaphorically</a:t>
                      </a:r>
                      <a:r>
                        <a:rPr lang="en-GB" sz="1100" dirty="0" smtClean="0"/>
                        <a:t>, light and dark represent different emotional and mental states or ideas.</a:t>
                      </a:r>
                    </a:p>
                    <a:p>
                      <a:pPr marL="171450" indent="-171450">
                        <a:buFont typeface="Arial" panose="020B0604020202020204" pitchFamily="34" charset="0"/>
                        <a:buChar char="•"/>
                      </a:pPr>
                      <a:r>
                        <a:rPr lang="en-GB" sz="1100" b="1" dirty="0" smtClean="0"/>
                        <a:t>Light</a:t>
                      </a:r>
                      <a:r>
                        <a:rPr lang="en-GB" sz="1100" dirty="0" smtClean="0"/>
                        <a:t> often symbolizes positive things like hope, truth, goodness, and understanding. When someone "sees the light," it means they’ve gained clarity or wisdom. Light can also represent joy, happiness, or goodness in literature, art, and religion. It can also represent hope and understanding. </a:t>
                      </a:r>
                    </a:p>
                    <a:p>
                      <a:pPr marL="171450" indent="-171450">
                        <a:buFont typeface="Arial" panose="020B0604020202020204" pitchFamily="34" charset="0"/>
                        <a:buChar char="•"/>
                      </a:pPr>
                      <a:r>
                        <a:rPr lang="en-GB" sz="1100" b="1" dirty="0" smtClean="0"/>
                        <a:t>Darkness</a:t>
                      </a:r>
                      <a:r>
                        <a:rPr lang="en-GB" sz="1100" dirty="0" smtClean="0"/>
                        <a:t> can symbolize uncertainty, fear, or confusion. It often represents difficult emotions like sadness, isolation, or evil. "Being in the dark" can mean feeling lost or unaware of important information, while "coming out of the darkness" represents overcoming hardship or finding hope.</a:t>
                      </a:r>
                    </a:p>
                  </a:txBody>
                  <a:tcPr/>
                </a:tc>
                <a:extLst>
                  <a:ext uri="{0D108BD9-81ED-4DB2-BD59-A6C34878D82A}">
                    <a16:rowId xmlns:a16="http://schemas.microsoft.com/office/drawing/2014/main" val="2808231574"/>
                  </a:ext>
                </a:extLst>
              </a:tr>
              <a:tr h="384153">
                <a:tc gridSpan="2">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100" dirty="0" smtClean="0"/>
                        <a:t>In both literal and metaphorical ways, light and dark are necessary contrasts. Without darkness, we wouldn’t fully appreciate light, and the balance of both gives meaning to our experiences.</a:t>
                      </a:r>
                    </a:p>
                  </a:txBody>
                  <a:tcPr/>
                </a:tc>
                <a:tc hMerge="1">
                  <a:txBody>
                    <a:bodyPr/>
                    <a:lstStyle/>
                    <a:p>
                      <a:endParaRPr lang="en-GB"/>
                    </a:p>
                  </a:txBody>
                  <a:tcPr/>
                </a:tc>
                <a:extLst>
                  <a:ext uri="{0D108BD9-81ED-4DB2-BD59-A6C34878D82A}">
                    <a16:rowId xmlns:a16="http://schemas.microsoft.com/office/drawing/2014/main" val="1246547053"/>
                  </a:ext>
                </a:extLst>
              </a:tr>
            </a:tbl>
          </a:graphicData>
        </a:graphic>
      </p:graphicFrame>
      <p:pic>
        <p:nvPicPr>
          <p:cNvPr id="2" name="Picture 1"/>
          <p:cNvPicPr>
            <a:picLocks noChangeAspect="1"/>
          </p:cNvPicPr>
          <p:nvPr/>
        </p:nvPicPr>
        <p:blipFill>
          <a:blip r:embed="rId2"/>
          <a:stretch>
            <a:fillRect/>
          </a:stretch>
        </p:blipFill>
        <p:spPr>
          <a:xfrm>
            <a:off x="6337959" y="2044862"/>
            <a:ext cx="901734" cy="789255"/>
          </a:xfrm>
          <a:prstGeom prst="rect">
            <a:avLst/>
          </a:prstGeom>
        </p:spPr>
      </p:pic>
      <p:graphicFrame>
        <p:nvGraphicFramePr>
          <p:cNvPr id="15" name="Table 14"/>
          <p:cNvGraphicFramePr>
            <a:graphicFrameLocks noGrp="1"/>
          </p:cNvGraphicFramePr>
          <p:nvPr>
            <p:extLst>
              <p:ext uri="{D42A27DB-BD31-4B8C-83A1-F6EECF244321}">
                <p14:modId xmlns:p14="http://schemas.microsoft.com/office/powerpoint/2010/main" val="4230579154"/>
              </p:ext>
            </p:extLst>
          </p:nvPr>
        </p:nvGraphicFramePr>
        <p:xfrm>
          <a:off x="27326" y="559642"/>
          <a:ext cx="6158497" cy="2362200"/>
        </p:xfrm>
        <a:graphic>
          <a:graphicData uri="http://schemas.openxmlformats.org/drawingml/2006/table">
            <a:tbl>
              <a:tblPr firstRow="1" bandRow="1">
                <a:tableStyleId>{93296810-A885-4BE3-A3E7-6D5BEEA58F35}</a:tableStyleId>
              </a:tblPr>
              <a:tblGrid>
                <a:gridCol w="6158497">
                  <a:extLst>
                    <a:ext uri="{9D8B030D-6E8A-4147-A177-3AD203B41FA5}">
                      <a16:colId xmlns:a16="http://schemas.microsoft.com/office/drawing/2014/main" val="2614730801"/>
                    </a:ext>
                  </a:extLst>
                </a:gridCol>
              </a:tblGrid>
              <a:tr h="0">
                <a:tc>
                  <a:txBody>
                    <a:bodyPr/>
                    <a:lstStyle/>
                    <a:p>
                      <a:r>
                        <a:rPr lang="en-GB" sz="1100" dirty="0" smtClean="0"/>
                        <a:t>Symbols</a:t>
                      </a:r>
                      <a:r>
                        <a:rPr lang="en-GB" sz="1100" baseline="0" dirty="0" smtClean="0"/>
                        <a:t> of light in Christianity: Advent:</a:t>
                      </a:r>
                      <a:endParaRPr lang="en-GB" sz="1100" dirty="0"/>
                    </a:p>
                  </a:txBody>
                  <a:tcPr/>
                </a:tc>
                <a:extLst>
                  <a:ext uri="{0D108BD9-81ED-4DB2-BD59-A6C34878D82A}">
                    <a16:rowId xmlns:a16="http://schemas.microsoft.com/office/drawing/2014/main" val="560324687"/>
                  </a:ext>
                </a:extLst>
              </a:tr>
              <a:tr h="370840">
                <a:tc>
                  <a:txBody>
                    <a:bodyPr/>
                    <a:lstStyle/>
                    <a:p>
                      <a:pPr marL="1683365" lvl="3" indent="-171450" defTabSz="1007943">
                        <a:buFont typeface="Arial" panose="020B0604020202020204" pitchFamily="34" charset="0"/>
                        <a:buChar char="•"/>
                      </a:pPr>
                      <a:r>
                        <a:rPr lang="en-GB" sz="1100" dirty="0" smtClean="0">
                          <a:solidFill>
                            <a:schemeClr val="dk1"/>
                          </a:solidFill>
                        </a:rPr>
                        <a:t>Advent is the start of the Christian year. It is a time for Christians to prepare for the celebration of the birth of Jesus.</a:t>
                      </a:r>
                    </a:p>
                    <a:p>
                      <a:pPr marL="1683365" lvl="3" indent="-171450" defTabSz="1007943">
                        <a:buFont typeface="Arial" panose="020B0604020202020204" pitchFamily="34" charset="0"/>
                        <a:buChar char="•"/>
                      </a:pPr>
                      <a:r>
                        <a:rPr lang="en-GB" sz="1100" dirty="0" smtClean="0">
                          <a:solidFill>
                            <a:schemeClr val="dk1"/>
                          </a:solidFill>
                        </a:rPr>
                        <a:t>Advent is the four weeks before Christmas. It starts on the nearest Sunday to 30th November and ends on Christmas Eve. </a:t>
                      </a:r>
                    </a:p>
                    <a:p>
                      <a:pPr marL="1683365" lvl="3" indent="-171450" defTabSz="1007943">
                        <a:buFont typeface="Arial" panose="020B0604020202020204" pitchFamily="34" charset="0"/>
                        <a:buChar char="•"/>
                      </a:pPr>
                      <a:r>
                        <a:rPr lang="en-GB" sz="1100" dirty="0" smtClean="0">
                          <a:solidFill>
                            <a:schemeClr val="dk1"/>
                          </a:solidFill>
                        </a:rPr>
                        <a:t>The Advent wreath is a circle of evergreen branches (which is a reminder that God does not change). </a:t>
                      </a:r>
                    </a:p>
                    <a:p>
                      <a:pPr marL="1683365" lvl="3" indent="-171450" defTabSz="1007943">
                        <a:buFont typeface="Arial" panose="020B0604020202020204" pitchFamily="34" charset="0"/>
                        <a:buChar char="•"/>
                      </a:pPr>
                      <a:r>
                        <a:rPr lang="en-GB" sz="1100" dirty="0" smtClean="0">
                          <a:solidFill>
                            <a:schemeClr val="dk1"/>
                          </a:solidFill>
                        </a:rPr>
                        <a:t>There are 4 candles standing in the circle. In the centre there is a 5th candle.</a:t>
                      </a:r>
                    </a:p>
                    <a:p>
                      <a:pPr marL="171450" lvl="0" indent="-171450" defTabSz="1007943">
                        <a:buFont typeface="Arial" panose="020B0604020202020204" pitchFamily="34" charset="0"/>
                        <a:buChar char="•"/>
                      </a:pPr>
                      <a:r>
                        <a:rPr lang="en-GB" sz="1100" dirty="0" smtClean="0">
                          <a:solidFill>
                            <a:schemeClr val="dk1"/>
                          </a:solidFill>
                        </a:rPr>
                        <a:t>The candles remind Christians of the light of God.</a:t>
                      </a:r>
                    </a:p>
                    <a:p>
                      <a:pPr marL="171450" lvl="0" indent="-171450" defTabSz="1007943">
                        <a:buFont typeface="Arial" panose="020B0604020202020204" pitchFamily="34" charset="0"/>
                        <a:buChar char="•"/>
                      </a:pPr>
                      <a:r>
                        <a:rPr lang="en-GB" sz="1100" dirty="0" smtClean="0">
                          <a:solidFill>
                            <a:schemeClr val="dk1"/>
                          </a:solidFill>
                        </a:rPr>
                        <a:t>A new candle is lit each Sunday during Advent until all 4 candles are burning. Each candle has a different </a:t>
                      </a:r>
                      <a:r>
                        <a:rPr lang="en-GB" sz="1100" dirty="0" smtClean="0">
                          <a:solidFill>
                            <a:schemeClr val="dk1"/>
                          </a:solidFill>
                        </a:rPr>
                        <a:t>meaning </a:t>
                      </a:r>
                      <a:r>
                        <a:rPr lang="en-GB" sz="1100" dirty="0" smtClean="0">
                          <a:solidFill>
                            <a:schemeClr val="dk1"/>
                          </a:solidFill>
                        </a:rPr>
                        <a:t>(joy, hope, love, peace, Jesus</a:t>
                      </a:r>
                      <a:r>
                        <a:rPr lang="en-GB" sz="1100" dirty="0" smtClean="0">
                          <a:solidFill>
                            <a:schemeClr val="dk1"/>
                          </a:solidFill>
                        </a:rPr>
                        <a:t>).</a:t>
                      </a:r>
                      <a:endParaRPr lang="en-GB" sz="1100" dirty="0" smtClean="0">
                        <a:solidFill>
                          <a:schemeClr val="dk1"/>
                        </a:solidFill>
                      </a:endParaRPr>
                    </a:p>
                    <a:p>
                      <a:pPr marL="171450" lvl="0" indent="-171450" defTabSz="1007943">
                        <a:buFont typeface="Arial" panose="020B0604020202020204" pitchFamily="34" charset="0"/>
                        <a:buChar char="•"/>
                      </a:pPr>
                      <a:r>
                        <a:rPr lang="en-GB" sz="1100" dirty="0" smtClean="0">
                          <a:solidFill>
                            <a:schemeClr val="dk1"/>
                          </a:solidFill>
                        </a:rPr>
                        <a:t>The final candle is lit on Christmas Day to celebrate the birth of Jesus.</a:t>
                      </a:r>
                    </a:p>
                  </a:txBody>
                  <a:tcPr/>
                </a:tc>
                <a:extLst>
                  <a:ext uri="{0D108BD9-81ED-4DB2-BD59-A6C34878D82A}">
                    <a16:rowId xmlns:a16="http://schemas.microsoft.com/office/drawing/2014/main" val="1488694316"/>
                  </a:ext>
                </a:extLst>
              </a:tr>
            </a:tbl>
          </a:graphicData>
        </a:graphic>
      </p:graphicFrame>
      <p:pic>
        <p:nvPicPr>
          <p:cNvPr id="25" name="Picture 24"/>
          <p:cNvPicPr>
            <a:picLocks noChangeAspect="1"/>
          </p:cNvPicPr>
          <p:nvPr/>
        </p:nvPicPr>
        <p:blipFill rotWithShape="1">
          <a:blip r:embed="rId3" cstate="print">
            <a:extLst>
              <a:ext uri="{28A0092B-C50C-407E-A947-70E740481C1C}">
                <a14:useLocalDpi xmlns:a14="http://schemas.microsoft.com/office/drawing/2010/main" val="0"/>
              </a:ext>
            </a:extLst>
          </a:blip>
          <a:srcRect t="34016" b="5321"/>
          <a:stretch/>
        </p:blipFill>
        <p:spPr>
          <a:xfrm>
            <a:off x="155575" y="882405"/>
            <a:ext cx="1393632" cy="1127218"/>
          </a:xfrm>
          <a:prstGeom prst="rect">
            <a:avLst/>
          </a:prstGeom>
        </p:spPr>
      </p:pic>
      <p:graphicFrame>
        <p:nvGraphicFramePr>
          <p:cNvPr id="26" name="Table 25"/>
          <p:cNvGraphicFramePr>
            <a:graphicFrameLocks noGrp="1"/>
          </p:cNvGraphicFramePr>
          <p:nvPr>
            <p:extLst>
              <p:ext uri="{D42A27DB-BD31-4B8C-83A1-F6EECF244321}">
                <p14:modId xmlns:p14="http://schemas.microsoft.com/office/powerpoint/2010/main" val="3575283589"/>
              </p:ext>
            </p:extLst>
          </p:nvPr>
        </p:nvGraphicFramePr>
        <p:xfrm>
          <a:off x="27327" y="2956246"/>
          <a:ext cx="6158496" cy="2209642"/>
        </p:xfrm>
        <a:graphic>
          <a:graphicData uri="http://schemas.openxmlformats.org/drawingml/2006/table">
            <a:tbl>
              <a:tblPr firstRow="1" bandRow="1">
                <a:tableStyleId>{93296810-A885-4BE3-A3E7-6D5BEEA58F35}</a:tableStyleId>
              </a:tblPr>
              <a:tblGrid>
                <a:gridCol w="6158496">
                  <a:extLst>
                    <a:ext uri="{9D8B030D-6E8A-4147-A177-3AD203B41FA5}">
                      <a16:colId xmlns:a16="http://schemas.microsoft.com/office/drawing/2014/main" val="2614730801"/>
                    </a:ext>
                  </a:extLst>
                </a:gridCol>
              </a:tblGrid>
              <a:tr h="274162">
                <a:tc>
                  <a:txBody>
                    <a:bodyPr/>
                    <a:lstStyle/>
                    <a:p>
                      <a:r>
                        <a:rPr lang="en-GB" sz="1100" dirty="0" smtClean="0"/>
                        <a:t>Symbols</a:t>
                      </a:r>
                      <a:r>
                        <a:rPr lang="en-GB" sz="1100" baseline="0" dirty="0" smtClean="0"/>
                        <a:t> of light in Christianity:  </a:t>
                      </a:r>
                      <a:r>
                        <a:rPr lang="en-GB" sz="1100" dirty="0" smtClean="0"/>
                        <a:t>Star of </a:t>
                      </a:r>
                      <a:r>
                        <a:rPr lang="en-GB" sz="1100" dirty="0" err="1" smtClean="0"/>
                        <a:t>Bethleham</a:t>
                      </a:r>
                      <a:endParaRPr lang="en-GB" sz="1100" dirty="0"/>
                    </a:p>
                  </a:txBody>
                  <a:tcPr/>
                </a:tc>
                <a:extLst>
                  <a:ext uri="{0D108BD9-81ED-4DB2-BD59-A6C34878D82A}">
                    <a16:rowId xmlns:a16="http://schemas.microsoft.com/office/drawing/2014/main" val="560324687"/>
                  </a:ext>
                </a:extLst>
              </a:tr>
              <a:tr h="1870755">
                <a:tc>
                  <a:txBody>
                    <a:bodyPr/>
                    <a:lstStyle/>
                    <a:p>
                      <a:pPr marL="1007943" lvl="2" indent="0" defTabSz="1007943">
                        <a:buFont typeface="Arial" panose="020B0604020202020204" pitchFamily="34" charset="0"/>
                        <a:buNone/>
                      </a:pPr>
                      <a:r>
                        <a:rPr lang="en-GB" sz="1100" dirty="0" smtClean="0">
                          <a:solidFill>
                            <a:schemeClr val="dk1"/>
                          </a:solidFill>
                        </a:rPr>
                        <a:t>According to the Gospel of Matthew (Matthew 2:1-12), the star appeared in the sky to guide the Wise Men (Magi) from the east to the place where Jesus was born in Bethlehem. </a:t>
                      </a:r>
                    </a:p>
                    <a:p>
                      <a:pPr marL="0" lvl="0" indent="0" defTabSz="1007943">
                        <a:buFont typeface="Arial" panose="020B0604020202020204" pitchFamily="34" charset="0"/>
                        <a:buNone/>
                      </a:pPr>
                      <a:r>
                        <a:rPr lang="en-GB" sz="1100" baseline="0" dirty="0" smtClean="0">
                          <a:solidFill>
                            <a:schemeClr val="dk1"/>
                          </a:solidFill>
                        </a:rPr>
                        <a:t>The star has many meanings:</a:t>
                      </a:r>
                      <a:endParaRPr lang="en-GB" sz="1100" dirty="0" smtClean="0">
                        <a:solidFill>
                          <a:schemeClr val="dk1"/>
                        </a:solidFill>
                      </a:endParaRPr>
                    </a:p>
                    <a:p>
                      <a:pPr marL="171450" lvl="0" indent="-171450" defTabSz="1007943">
                        <a:buFont typeface="Arial" panose="020B0604020202020204" pitchFamily="34" charset="0"/>
                        <a:buChar char="•"/>
                      </a:pPr>
                      <a:r>
                        <a:rPr lang="en-GB" sz="1100" dirty="0" smtClean="0">
                          <a:solidFill>
                            <a:schemeClr val="dk1"/>
                          </a:solidFill>
                        </a:rPr>
                        <a:t>Christians believe that the appearance of the star </a:t>
                      </a:r>
                      <a:r>
                        <a:rPr lang="en-GB" sz="1100" dirty="0" err="1" smtClean="0">
                          <a:solidFill>
                            <a:schemeClr val="dk1"/>
                          </a:solidFill>
                        </a:rPr>
                        <a:t>fulfills</a:t>
                      </a:r>
                      <a:r>
                        <a:rPr lang="en-GB" sz="1100" dirty="0" smtClean="0">
                          <a:solidFill>
                            <a:schemeClr val="dk1"/>
                          </a:solidFill>
                        </a:rPr>
                        <a:t> Old Testament prophecies that spoke of a coming Messiah or </a:t>
                      </a:r>
                      <a:r>
                        <a:rPr lang="en-GB" sz="1100" dirty="0" smtClean="0">
                          <a:solidFill>
                            <a:schemeClr val="dk1"/>
                          </a:solidFill>
                        </a:rPr>
                        <a:t>King</a:t>
                      </a:r>
                      <a:endParaRPr lang="en-GB" sz="1100" dirty="0" smtClean="0">
                        <a:solidFill>
                          <a:schemeClr val="dk1"/>
                        </a:solidFill>
                      </a:endParaRPr>
                    </a:p>
                    <a:p>
                      <a:pPr marL="171450" lvl="0" indent="-171450" defTabSz="1007943">
                        <a:buFont typeface="Arial" panose="020B0604020202020204" pitchFamily="34" charset="0"/>
                        <a:buChar char="•"/>
                      </a:pPr>
                      <a:r>
                        <a:rPr lang="en-GB" sz="1100" dirty="0" smtClean="0">
                          <a:solidFill>
                            <a:schemeClr val="dk1"/>
                          </a:solidFill>
                        </a:rPr>
                        <a:t>The star is also a symbol of Jesus as the “Light of the World.” Just as the star shone brightly in the night sky to guide the Wise Men, Christians believe that Jesus came to bring light, hope, and truth into a world of darkness</a:t>
                      </a:r>
                    </a:p>
                    <a:p>
                      <a:pPr marL="171450" lvl="0" indent="-171450" defTabSz="1007943">
                        <a:buFont typeface="Arial" panose="020B0604020202020204" pitchFamily="34" charset="0"/>
                        <a:buChar char="•"/>
                      </a:pPr>
                      <a:r>
                        <a:rPr lang="en-GB" sz="1100" dirty="0" smtClean="0">
                          <a:solidFill>
                            <a:schemeClr val="dk1"/>
                          </a:solidFill>
                        </a:rPr>
                        <a:t>The Star of Bethlehem symbolizes hope and spiritual guidance. Just as the Wise Men followed the star to Jesus, Christians are encouraged to follow the light of Christ in their own lives</a:t>
                      </a:r>
                    </a:p>
                  </a:txBody>
                  <a:tcPr/>
                </a:tc>
                <a:extLst>
                  <a:ext uri="{0D108BD9-81ED-4DB2-BD59-A6C34878D82A}">
                    <a16:rowId xmlns:a16="http://schemas.microsoft.com/office/drawing/2014/main" val="1488694316"/>
                  </a:ext>
                </a:extLst>
              </a:tr>
            </a:tbl>
          </a:graphicData>
        </a:graphic>
      </p:graphicFrame>
      <p:pic>
        <p:nvPicPr>
          <p:cNvPr id="21" name="Picture 20"/>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flipH="1">
            <a:off x="776998" y="3244605"/>
            <a:ext cx="220374" cy="512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 name="Picture 21"/>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flipH="1">
            <a:off x="202075" y="3237382"/>
            <a:ext cx="211800" cy="502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 name="Picture 22"/>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flipH="1">
            <a:off x="476267" y="3237382"/>
            <a:ext cx="218373" cy="5122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 name="Picture 23"/>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flipH="1">
            <a:off x="5847302" y="2601064"/>
            <a:ext cx="677041" cy="7339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Picture 19">
            <a:extLst>
              <a:ext uri="{FF2B5EF4-FFF2-40B4-BE49-F238E27FC236}">
                <a16:creationId xmlns:a16="http://schemas.microsoft.com/office/drawing/2014/main" id="{DB855478-94E8-B24A-5C7C-E678E34A369D}"/>
              </a:ext>
            </a:extLst>
          </p:cNvPr>
          <p:cNvPicPr/>
          <p:nvPr/>
        </p:nvPicPr>
        <p:blipFill>
          <a:blip r:embed="rId8" cstate="print">
            <a:extLst>
              <a:ext uri="{BEBA8EAE-BF5A-486C-A8C5-ECC9F3942E4B}">
                <a14:imgProps xmlns:a14="http://schemas.microsoft.com/office/drawing/2010/main">
                  <a14:imgLayer r:embed="rId9">
                    <a14:imgEffect>
                      <a14:backgroundRemoval t="4828" b="96552" l="3974" r="99338">
                        <a14:foregroundMark x1="8609" y1="48966" x2="78146" y2="17241"/>
                        <a14:foregroundMark x1="78146" y1="17241" x2="23179" y2="73793"/>
                        <a14:foregroundMark x1="23179" y1="73793" x2="9272" y2="53103"/>
                        <a14:foregroundMark x1="7947" y1="55862" x2="11921" y2="75862"/>
                        <a14:foregroundMark x1="15232" y1="80690" x2="66887" y2="88966"/>
                        <a14:foregroundMark x1="66887" y1="88276" x2="99338" y2="56552"/>
                        <a14:foregroundMark x1="92715" y1="57931" x2="33113" y2="5517"/>
                        <a14:foregroundMark x1="33113" y1="5517" x2="16556" y2="80000"/>
                        <a14:foregroundMark x1="25166" y1="91034" x2="65563" y2="93103"/>
                        <a14:foregroundMark x1="67550" y1="93103" x2="36424" y2="93793"/>
                        <a14:foregroundMark x1="46358" y1="91724" x2="60265" y2="94483"/>
                        <a14:foregroundMark x1="60265" y1="96552" x2="38411" y2="93793"/>
                        <a14:foregroundMark x1="7285" y1="55862" x2="47020" y2="6897"/>
                        <a14:foregroundMark x1="47020" y1="6207" x2="98013" y2="48276"/>
                        <a14:foregroundMark x1="62252" y1="11724" x2="64901" y2="12414"/>
                        <a14:foregroundMark x1="64901" y1="11724" x2="43046" y2="11724"/>
                        <a14:foregroundMark x1="33113" y1="11724" x2="7285" y2="44828"/>
                        <a14:foregroundMark x1="5960" y1="53103" x2="3974" y2="44828"/>
                        <a14:foregroundMark x1="52318" y1="4828" x2="68874" y2="6207"/>
                        <a14:foregroundMark x1="71523" y1="12414" x2="82119" y2="17931"/>
                      </a14:backgroundRemoval>
                    </a14:imgEffect>
                  </a14:imgLayer>
                </a14:imgProps>
              </a:ext>
              <a:ext uri="{28A0092B-C50C-407E-A947-70E740481C1C}">
                <a14:useLocalDpi xmlns:a14="http://schemas.microsoft.com/office/drawing/2010/main" val="0"/>
              </a:ext>
            </a:extLst>
          </a:blip>
          <a:stretch>
            <a:fillRect/>
          </a:stretch>
        </p:blipFill>
        <p:spPr>
          <a:xfrm>
            <a:off x="9931402" y="58699"/>
            <a:ext cx="628650" cy="604678"/>
          </a:xfrm>
          <a:prstGeom prst="rect">
            <a:avLst/>
          </a:prstGeom>
        </p:spPr>
      </p:pic>
    </p:spTree>
    <p:extLst>
      <p:ext uri="{BB962C8B-B14F-4D97-AF65-F5344CB8AC3E}">
        <p14:creationId xmlns:p14="http://schemas.microsoft.com/office/powerpoint/2010/main" val="4577794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500"/>
                                        <p:tgtEl>
                                          <p:spTgt spid="24"/>
                                        </p:tgtEl>
                                      </p:cBhvr>
                                    </p:animEffect>
                                  </p:childTnLst>
                                </p:cTn>
                              </p:par>
                              <p:par>
                                <p:cTn id="8" presetID="10" presetClass="entr" presetSubtype="0" fill="hold" nodeType="withEffect">
                                  <p:stCondLst>
                                    <p:cond delay="500"/>
                                  </p:stCondLst>
                                  <p:childTnLst>
                                    <p:set>
                                      <p:cBhvr>
                                        <p:cTn id="9" dur="1" fill="hold">
                                          <p:stCondLst>
                                            <p:cond delay="0"/>
                                          </p:stCondLst>
                                        </p:cTn>
                                        <p:tgtEl>
                                          <p:spTgt spid="21"/>
                                        </p:tgtEl>
                                        <p:attrNameLst>
                                          <p:attrName>style.visibility</p:attrName>
                                        </p:attrNameLst>
                                      </p:cBhvr>
                                      <p:to>
                                        <p:strVal val="visible"/>
                                      </p:to>
                                    </p:set>
                                    <p:animEffect transition="in" filter="fade">
                                      <p:cBhvr>
                                        <p:cTn id="10" dur="500"/>
                                        <p:tgtEl>
                                          <p:spTgt spid="21"/>
                                        </p:tgtEl>
                                      </p:cBhvr>
                                    </p:animEffect>
                                  </p:childTnLst>
                                </p:cTn>
                              </p:par>
                              <p:par>
                                <p:cTn id="11" presetID="10" presetClass="entr" presetSubtype="0" fill="hold" nodeType="withEffect">
                                  <p:stCondLst>
                                    <p:cond delay="500"/>
                                  </p:stCondLst>
                                  <p:childTnLst>
                                    <p:set>
                                      <p:cBhvr>
                                        <p:cTn id="12" dur="1" fill="hold">
                                          <p:stCondLst>
                                            <p:cond delay="0"/>
                                          </p:stCondLst>
                                        </p:cTn>
                                        <p:tgtEl>
                                          <p:spTgt spid="22"/>
                                        </p:tgtEl>
                                        <p:attrNameLst>
                                          <p:attrName>style.visibility</p:attrName>
                                        </p:attrNameLst>
                                      </p:cBhvr>
                                      <p:to>
                                        <p:strVal val="visible"/>
                                      </p:to>
                                    </p:set>
                                    <p:animEffect transition="in" filter="fade">
                                      <p:cBhvr>
                                        <p:cTn id="13" dur="500"/>
                                        <p:tgtEl>
                                          <p:spTgt spid="22"/>
                                        </p:tgtEl>
                                      </p:cBhvr>
                                    </p:animEffect>
                                  </p:childTnLst>
                                </p:cTn>
                              </p:par>
                              <p:par>
                                <p:cTn id="14" presetID="10" presetClass="entr" presetSubtype="0" fill="hold" nodeType="withEffect">
                                  <p:stCondLst>
                                    <p:cond delay="500"/>
                                  </p:stCondLst>
                                  <p:childTnLst>
                                    <p:set>
                                      <p:cBhvr>
                                        <p:cTn id="15" dur="1" fill="hold">
                                          <p:stCondLst>
                                            <p:cond delay="0"/>
                                          </p:stCondLst>
                                        </p:cTn>
                                        <p:tgtEl>
                                          <p:spTgt spid="23"/>
                                        </p:tgtEl>
                                        <p:attrNameLst>
                                          <p:attrName>style.visibility</p:attrName>
                                        </p:attrNameLst>
                                      </p:cBhvr>
                                      <p:to>
                                        <p:strVal val="visible"/>
                                      </p:to>
                                    </p:set>
                                    <p:animEffect transition="in" filter="fade">
                                      <p:cBhvr>
                                        <p:cTn id="16"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4507</TotalTime>
  <Words>1655</Words>
  <Application>Microsoft Office PowerPoint</Application>
  <PresentationFormat>Custom</PresentationFormat>
  <Paragraphs>78</Paragraphs>
  <Slides>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vt:i4>
      </vt:variant>
    </vt:vector>
  </HeadingPairs>
  <TitlesOfParts>
    <vt:vector size="8" baseType="lpstr">
      <vt:lpstr>Aptos</vt:lpstr>
      <vt:lpstr>Arial</vt:lpstr>
      <vt:lpstr>Calibri</vt:lpstr>
      <vt:lpstr>Calibri Light</vt:lpstr>
      <vt:lpstr>Times New Roman</vt:lpstr>
      <vt:lpstr>Office Theme</vt:lpstr>
      <vt:lpstr>PowerPoint Presentation</vt:lpstr>
      <vt:lpstr>PowerPoint Presentation</vt:lpstr>
    </vt:vector>
  </TitlesOfParts>
  <Company>Langshott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Rebeka Miah</dc:creator>
  <cp:lastModifiedBy>Rebeka Miah</cp:lastModifiedBy>
  <cp:revision>110</cp:revision>
  <cp:lastPrinted>2024-12-12T08:19:20Z</cp:lastPrinted>
  <dcterms:created xsi:type="dcterms:W3CDTF">2023-11-14T15:55:26Z</dcterms:created>
  <dcterms:modified xsi:type="dcterms:W3CDTF">2024-12-12T08:19:34Z</dcterms:modified>
</cp:coreProperties>
</file>