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33"/>
  </p:notesMasterIdLst>
  <p:handoutMasterIdLst>
    <p:handoutMasterId r:id="rId34"/>
  </p:handoutMasterIdLst>
  <p:sldIdLst>
    <p:sldId id="256" r:id="rId2"/>
    <p:sldId id="337" r:id="rId3"/>
    <p:sldId id="336" r:id="rId4"/>
    <p:sldId id="334" r:id="rId5"/>
    <p:sldId id="340" r:id="rId6"/>
    <p:sldId id="335" r:id="rId7"/>
    <p:sldId id="290" r:id="rId8"/>
    <p:sldId id="347" r:id="rId9"/>
    <p:sldId id="351" r:id="rId10"/>
    <p:sldId id="350" r:id="rId11"/>
    <p:sldId id="352" r:id="rId12"/>
    <p:sldId id="264" r:id="rId13"/>
    <p:sldId id="353" r:id="rId14"/>
    <p:sldId id="348" r:id="rId15"/>
    <p:sldId id="297" r:id="rId16"/>
    <p:sldId id="356" r:id="rId17"/>
    <p:sldId id="265" r:id="rId18"/>
    <p:sldId id="298" r:id="rId19"/>
    <p:sldId id="280" r:id="rId20"/>
    <p:sldId id="355" r:id="rId21"/>
    <p:sldId id="283" r:id="rId22"/>
    <p:sldId id="272" r:id="rId23"/>
    <p:sldId id="354" r:id="rId24"/>
    <p:sldId id="262" r:id="rId25"/>
    <p:sldId id="293" r:id="rId26"/>
    <p:sldId id="332" r:id="rId27"/>
    <p:sldId id="342" r:id="rId28"/>
    <p:sldId id="357" r:id="rId29"/>
    <p:sldId id="359" r:id="rId30"/>
    <p:sldId id="277" r:id="rId31"/>
    <p:sldId id="358" r:id="rId3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86" autoAdjust="0"/>
    <p:restoredTop sz="80916" autoAdjust="0"/>
  </p:normalViewPr>
  <p:slideViewPr>
    <p:cSldViewPr>
      <p:cViewPr varScale="1">
        <p:scale>
          <a:sx n="68" d="100"/>
          <a:sy n="68" d="100"/>
        </p:scale>
        <p:origin x="1920" y="3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9F589219-E621-4768-BA9C-E9EC8F338509}" type="datetimeFigureOut">
              <a:rPr lang="en-GB" smtClean="0"/>
              <a:t>02/10/2025</a:t>
            </a:fld>
            <a:endParaRPr lang="en-GB"/>
          </a:p>
        </p:txBody>
      </p:sp>
      <p:sp>
        <p:nvSpPr>
          <p:cNvPr id="4" name="Footer Placeholder 3"/>
          <p:cNvSpPr>
            <a:spLocks noGrp="1"/>
          </p:cNvSpPr>
          <p:nvPr>
            <p:ph type="ftr" sz="quarter" idx="2"/>
          </p:nvPr>
        </p:nvSpPr>
        <p:spPr>
          <a:xfrm>
            <a:off x="1"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4" y="9428583"/>
            <a:ext cx="2945659" cy="496332"/>
          </a:xfrm>
          <a:prstGeom prst="rect">
            <a:avLst/>
          </a:prstGeom>
        </p:spPr>
        <p:txBody>
          <a:bodyPr vert="horz" lIns="91440" tIns="45720" rIns="91440" bIns="45720" rtlCol="0" anchor="b"/>
          <a:lstStyle>
            <a:lvl1pPr algn="r">
              <a:defRPr sz="1200"/>
            </a:lvl1pPr>
          </a:lstStyle>
          <a:p>
            <a:fld id="{FEE68FFF-C303-4918-857D-F2875B74CA1F}" type="slidenum">
              <a:rPr lang="en-GB" smtClean="0"/>
              <a:t>‹#›</a:t>
            </a:fld>
            <a:endParaRPr lang="en-GB"/>
          </a:p>
        </p:txBody>
      </p:sp>
    </p:spTree>
    <p:extLst>
      <p:ext uri="{BB962C8B-B14F-4D97-AF65-F5344CB8AC3E}">
        <p14:creationId xmlns:p14="http://schemas.microsoft.com/office/powerpoint/2010/main" val="4469547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400" cy="49688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9" y="1"/>
            <a:ext cx="2946400" cy="496889"/>
          </a:xfrm>
          <a:prstGeom prst="rect">
            <a:avLst/>
          </a:prstGeom>
        </p:spPr>
        <p:txBody>
          <a:bodyPr vert="horz" lIns="91440" tIns="45720" rIns="91440" bIns="45720" rtlCol="0"/>
          <a:lstStyle>
            <a:lvl1pPr algn="r">
              <a:defRPr sz="1200"/>
            </a:lvl1pPr>
          </a:lstStyle>
          <a:p>
            <a:fld id="{727C6B61-A527-46BF-805A-136A21D574DE}" type="datetimeFigureOut">
              <a:rPr lang="en-GB" smtClean="0"/>
              <a:t>02/10/2025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1" y="4714876"/>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4"/>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9" y="9428164"/>
            <a:ext cx="2946400" cy="496887"/>
          </a:xfrm>
          <a:prstGeom prst="rect">
            <a:avLst/>
          </a:prstGeom>
        </p:spPr>
        <p:txBody>
          <a:bodyPr vert="horz" lIns="91440" tIns="45720" rIns="91440" bIns="45720" rtlCol="0" anchor="b"/>
          <a:lstStyle>
            <a:lvl1pPr algn="r">
              <a:defRPr sz="1200"/>
            </a:lvl1pPr>
          </a:lstStyle>
          <a:p>
            <a:fld id="{20D5E930-B309-4FF6-AB35-4CC7CAB267D3}" type="slidenum">
              <a:rPr lang="en-GB" smtClean="0"/>
              <a:t>‹#›</a:t>
            </a:fld>
            <a:endParaRPr lang="en-GB"/>
          </a:p>
        </p:txBody>
      </p:sp>
    </p:spTree>
    <p:extLst>
      <p:ext uri="{BB962C8B-B14F-4D97-AF65-F5344CB8AC3E}">
        <p14:creationId xmlns:p14="http://schemas.microsoft.com/office/powerpoint/2010/main" val="4139502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u="none" dirty="0"/>
          </a:p>
        </p:txBody>
      </p:sp>
      <p:sp>
        <p:nvSpPr>
          <p:cNvPr id="4" name="Slide Number Placeholder 3"/>
          <p:cNvSpPr>
            <a:spLocks noGrp="1"/>
          </p:cNvSpPr>
          <p:nvPr>
            <p:ph type="sldNum" sz="quarter" idx="10"/>
          </p:nvPr>
        </p:nvSpPr>
        <p:spPr/>
        <p:txBody>
          <a:bodyPr/>
          <a:lstStyle/>
          <a:p>
            <a:fld id="{20D5E930-B309-4FF6-AB35-4CC7CAB267D3}" type="slidenum">
              <a:rPr lang="en-GB" smtClean="0"/>
              <a:t>1</a:t>
            </a:fld>
            <a:endParaRPr lang="en-GB"/>
          </a:p>
        </p:txBody>
      </p:sp>
    </p:spTree>
    <p:extLst>
      <p:ext uri="{BB962C8B-B14F-4D97-AF65-F5344CB8AC3E}">
        <p14:creationId xmlns:p14="http://schemas.microsoft.com/office/powerpoint/2010/main" val="764569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a:t>
            </a:fld>
            <a:endParaRPr lang="en-GB"/>
          </a:p>
        </p:txBody>
      </p:sp>
    </p:spTree>
    <p:extLst>
      <p:ext uri="{BB962C8B-B14F-4D97-AF65-F5344CB8AC3E}">
        <p14:creationId xmlns:p14="http://schemas.microsoft.com/office/powerpoint/2010/main" val="493300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a:t>
            </a:fld>
            <a:endParaRPr lang="en-GB"/>
          </a:p>
        </p:txBody>
      </p:sp>
    </p:spTree>
    <p:extLst>
      <p:ext uri="{BB962C8B-B14F-4D97-AF65-F5344CB8AC3E}">
        <p14:creationId xmlns:p14="http://schemas.microsoft.com/office/powerpoint/2010/main" val="589665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4</a:t>
            </a:fld>
            <a:endParaRPr lang="en-GB"/>
          </a:p>
        </p:txBody>
      </p:sp>
    </p:spTree>
    <p:extLst>
      <p:ext uri="{BB962C8B-B14F-4D97-AF65-F5344CB8AC3E}">
        <p14:creationId xmlns:p14="http://schemas.microsoft.com/office/powerpoint/2010/main" val="2099359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5</a:t>
            </a:fld>
            <a:endParaRPr lang="en-GB"/>
          </a:p>
        </p:txBody>
      </p:sp>
    </p:spTree>
    <p:extLst>
      <p:ext uri="{BB962C8B-B14F-4D97-AF65-F5344CB8AC3E}">
        <p14:creationId xmlns:p14="http://schemas.microsoft.com/office/powerpoint/2010/main" val="1959875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0D5E930-B309-4FF6-AB35-4CC7CAB267D3}" type="slidenum">
              <a:rPr lang="en-GB" smtClean="0"/>
              <a:t>6</a:t>
            </a:fld>
            <a:endParaRPr lang="en-GB"/>
          </a:p>
        </p:txBody>
      </p:sp>
    </p:spTree>
    <p:extLst>
      <p:ext uri="{BB962C8B-B14F-4D97-AF65-F5344CB8AC3E}">
        <p14:creationId xmlns:p14="http://schemas.microsoft.com/office/powerpoint/2010/main" val="1181553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7</a:t>
            </a:fld>
            <a:endParaRPr lang="en-GB"/>
          </a:p>
        </p:txBody>
      </p:sp>
    </p:spTree>
    <p:extLst>
      <p:ext uri="{BB962C8B-B14F-4D97-AF65-F5344CB8AC3E}">
        <p14:creationId xmlns:p14="http://schemas.microsoft.com/office/powerpoint/2010/main" val="32146912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8</a:t>
            </a:fld>
            <a:endParaRPr lang="en-GB"/>
          </a:p>
        </p:txBody>
      </p:sp>
    </p:spTree>
    <p:extLst>
      <p:ext uri="{BB962C8B-B14F-4D97-AF65-F5344CB8AC3E}">
        <p14:creationId xmlns:p14="http://schemas.microsoft.com/office/powerpoint/2010/main" val="2173224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9</a:t>
            </a:fld>
            <a:endParaRPr lang="en-GB"/>
          </a:p>
        </p:txBody>
      </p:sp>
    </p:spTree>
    <p:extLst>
      <p:ext uri="{BB962C8B-B14F-4D97-AF65-F5344CB8AC3E}">
        <p14:creationId xmlns:p14="http://schemas.microsoft.com/office/powerpoint/2010/main" val="4224762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10</a:t>
            </a:fld>
            <a:endParaRPr lang="en-GB"/>
          </a:p>
        </p:txBody>
      </p:sp>
    </p:spTree>
    <p:extLst>
      <p:ext uri="{BB962C8B-B14F-4D97-AF65-F5344CB8AC3E}">
        <p14:creationId xmlns:p14="http://schemas.microsoft.com/office/powerpoint/2010/main" val="14947742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11</a:t>
            </a:fld>
            <a:endParaRPr lang="en-GB"/>
          </a:p>
        </p:txBody>
      </p:sp>
    </p:spTree>
    <p:extLst>
      <p:ext uri="{BB962C8B-B14F-4D97-AF65-F5344CB8AC3E}">
        <p14:creationId xmlns:p14="http://schemas.microsoft.com/office/powerpoint/2010/main" val="2893441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12</a:t>
            </a:fld>
            <a:endParaRPr lang="en-GB"/>
          </a:p>
        </p:txBody>
      </p:sp>
    </p:spTree>
    <p:extLst>
      <p:ext uri="{BB962C8B-B14F-4D97-AF65-F5344CB8AC3E}">
        <p14:creationId xmlns:p14="http://schemas.microsoft.com/office/powerpoint/2010/main" val="102147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13</a:t>
            </a:fld>
            <a:endParaRPr lang="en-GB"/>
          </a:p>
        </p:txBody>
      </p:sp>
    </p:spTree>
    <p:extLst>
      <p:ext uri="{BB962C8B-B14F-4D97-AF65-F5344CB8AC3E}">
        <p14:creationId xmlns:p14="http://schemas.microsoft.com/office/powerpoint/2010/main" val="4232181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550B2-635E-9979-C2BE-6C90783AD2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0FC480-DD19-9240-9BC2-B4CD41BDB1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FE7645-299E-1684-E1A7-935BCB17592A}"/>
              </a:ext>
            </a:extLst>
          </p:cNvPr>
          <p:cNvSpPr>
            <a:spLocks noGrp="1"/>
          </p:cNvSpPr>
          <p:nvPr>
            <p:ph type="body" idx="1"/>
          </p:nvPr>
        </p:nvSpPr>
        <p:spPr/>
        <p:txBody>
          <a:bodyPr/>
          <a:lstStyle/>
          <a:p>
            <a:endParaRPr lang="en-GB" sz="1200" b="0" i="0" kern="1200" baseline="0" dirty="0">
              <a:solidFill>
                <a:schemeClr val="tx1"/>
              </a:solidFill>
              <a:effectLst/>
              <a:latin typeface="+mn-lt"/>
              <a:ea typeface="Calibri"/>
              <a:cs typeface="Calibri"/>
            </a:endParaRPr>
          </a:p>
          <a:p>
            <a:endParaRPr lang="en-GB" dirty="0"/>
          </a:p>
        </p:txBody>
      </p:sp>
      <p:sp>
        <p:nvSpPr>
          <p:cNvPr id="4" name="Slide Number Placeholder 3">
            <a:extLst>
              <a:ext uri="{FF2B5EF4-FFF2-40B4-BE49-F238E27FC236}">
                <a16:creationId xmlns:a16="http://schemas.microsoft.com/office/drawing/2014/main" id="{73F5FBCC-5BC8-17D3-0A3E-40C47DCF3E7A}"/>
              </a:ext>
            </a:extLst>
          </p:cNvPr>
          <p:cNvSpPr>
            <a:spLocks noGrp="1"/>
          </p:cNvSpPr>
          <p:nvPr>
            <p:ph type="sldNum" sz="quarter" idx="10"/>
          </p:nvPr>
        </p:nvSpPr>
        <p:spPr/>
        <p:txBody>
          <a:bodyPr/>
          <a:lstStyle/>
          <a:p>
            <a:fld id="{20D5E930-B309-4FF6-AB35-4CC7CAB267D3}" type="slidenum">
              <a:rPr lang="en-GB" smtClean="0"/>
              <a:t>14</a:t>
            </a:fld>
            <a:endParaRPr lang="en-GB"/>
          </a:p>
        </p:txBody>
      </p:sp>
    </p:spTree>
    <p:extLst>
      <p:ext uri="{BB962C8B-B14F-4D97-AF65-F5344CB8AC3E}">
        <p14:creationId xmlns:p14="http://schemas.microsoft.com/office/powerpoint/2010/main" val="42148675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15</a:t>
            </a:fld>
            <a:endParaRPr lang="en-GB"/>
          </a:p>
        </p:txBody>
      </p:sp>
    </p:spTree>
    <p:extLst>
      <p:ext uri="{BB962C8B-B14F-4D97-AF65-F5344CB8AC3E}">
        <p14:creationId xmlns:p14="http://schemas.microsoft.com/office/powerpoint/2010/main" val="12586204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16</a:t>
            </a:fld>
            <a:endParaRPr lang="en-GB"/>
          </a:p>
        </p:txBody>
      </p:sp>
    </p:spTree>
    <p:extLst>
      <p:ext uri="{BB962C8B-B14F-4D97-AF65-F5344CB8AC3E}">
        <p14:creationId xmlns:p14="http://schemas.microsoft.com/office/powerpoint/2010/main" val="37426492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This strengthens their fingers ready</a:t>
            </a:r>
            <a:r>
              <a:rPr lang="en-GB" baseline="0" dirty="0"/>
              <a:t> for their pincer </a:t>
            </a:r>
          </a:p>
          <a:p>
            <a:pPr marL="0" indent="0">
              <a:buNone/>
            </a:pPr>
            <a:endParaRPr lang="en-GB" sz="2400" baseline="0" dirty="0" err="1">
              <a:latin typeface="Comic Sans MS" panose="030F0702030302020204" pitchFamily="66" charset="0"/>
            </a:endParaRPr>
          </a:p>
          <a:p>
            <a:pPr marL="0" indent="0">
              <a:buNone/>
            </a:pPr>
            <a:r>
              <a:rPr lang="en-GB" sz="2400" dirty="0">
                <a:latin typeface="Comic Sans MS" panose="030F0702030302020204" pitchFamily="66" charset="0"/>
              </a:rPr>
              <a:t>Fine motor</a:t>
            </a:r>
          </a:p>
          <a:p>
            <a:r>
              <a:rPr lang="en-GB" dirty="0">
                <a:latin typeface="Comic Sans MS" panose="030F0702030302020204" pitchFamily="66" charset="0"/>
              </a:rPr>
              <a:t>rolling and shaping dough</a:t>
            </a:r>
          </a:p>
          <a:p>
            <a:r>
              <a:rPr lang="en-GB" dirty="0">
                <a:latin typeface="Comic Sans MS" panose="030F0702030302020204" pitchFamily="66" charset="0"/>
              </a:rPr>
              <a:t>cutting with scissors</a:t>
            </a:r>
          </a:p>
          <a:p>
            <a:r>
              <a:rPr lang="en-GB" dirty="0">
                <a:latin typeface="Comic Sans MS" panose="030F0702030302020204" pitchFamily="66" charset="0"/>
              </a:rPr>
              <a:t>building with small construction kits</a:t>
            </a:r>
          </a:p>
          <a:p>
            <a:r>
              <a:rPr lang="en-GB" dirty="0">
                <a:latin typeface="Comic Sans MS" panose="030F0702030302020204" pitchFamily="66" charset="0"/>
              </a:rPr>
              <a:t>threading beads</a:t>
            </a:r>
          </a:p>
          <a:p>
            <a:r>
              <a:rPr lang="en-GB" dirty="0">
                <a:latin typeface="Comic Sans MS" panose="030F0702030302020204" pitchFamily="66" charset="0"/>
              </a:rPr>
              <a:t>drawing with chalk</a:t>
            </a:r>
          </a:p>
          <a:p>
            <a:r>
              <a:rPr lang="en-GB" dirty="0">
                <a:latin typeface="Comic Sans MS" panose="030F0702030302020204" pitchFamily="66" charset="0"/>
              </a:rPr>
              <a:t>lacing and sewing</a:t>
            </a:r>
          </a:p>
          <a:p>
            <a:r>
              <a:rPr lang="en-GB" dirty="0">
                <a:latin typeface="Comic Sans MS" panose="030F0702030302020204" pitchFamily="66" charset="0"/>
              </a:rPr>
              <a:t>using a knife and fork</a:t>
            </a:r>
          </a:p>
          <a:p>
            <a:r>
              <a:rPr lang="en-GB" dirty="0">
                <a:latin typeface="Comic Sans MS" panose="030F0702030302020204" pitchFamily="66" charset="0"/>
              </a:rPr>
              <a:t>mixing cooking ingredients</a:t>
            </a:r>
          </a:p>
          <a:p>
            <a:r>
              <a:rPr lang="en-GB" dirty="0">
                <a:latin typeface="Comic Sans MS" panose="030F0702030302020204" pitchFamily="66" charset="0"/>
              </a:rPr>
              <a:t>turning the pages of a book</a:t>
            </a:r>
          </a:p>
          <a:p>
            <a:r>
              <a:rPr lang="en-GB" dirty="0">
                <a:latin typeface="Comic Sans MS" panose="030F0702030302020204" pitchFamily="66" charset="0"/>
              </a:rPr>
              <a:t>using small tools, e.g. hole punchers, staplers, pegs and paper clips</a:t>
            </a:r>
          </a:p>
          <a:p>
            <a:r>
              <a:rPr lang="en-GB" dirty="0">
                <a:latin typeface="Comic Sans MS" panose="030F0702030302020204" pitchFamily="66" charset="0"/>
              </a:rPr>
              <a:t>fastening clothing – buttons and zips</a:t>
            </a:r>
          </a:p>
          <a:p>
            <a:r>
              <a:rPr lang="en-GB" baseline="0" dirty="0"/>
              <a:t>rip. </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17</a:t>
            </a:fld>
            <a:endParaRPr lang="en-GB"/>
          </a:p>
        </p:txBody>
      </p:sp>
    </p:spTree>
    <p:extLst>
      <p:ext uri="{BB962C8B-B14F-4D97-AF65-F5344CB8AC3E}">
        <p14:creationId xmlns:p14="http://schemas.microsoft.com/office/powerpoint/2010/main" val="3930560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800" dirty="0">
                <a:latin typeface="Comic Sans MS" panose="030F0702030302020204" pitchFamily="66" charset="0"/>
              </a:rPr>
              <a:t>Emergent writing</a:t>
            </a:r>
          </a:p>
          <a:p>
            <a:pPr marL="0" indent="0">
              <a:buNone/>
            </a:pPr>
            <a:endParaRPr lang="en-GB" dirty="0">
              <a:latin typeface="Comic Sans MS" panose="030F0702030302020204" pitchFamily="66" charset="0"/>
            </a:endParaRPr>
          </a:p>
          <a:p>
            <a:pPr marL="0" indent="0">
              <a:buNone/>
            </a:pPr>
            <a:r>
              <a:rPr lang="en-GB" sz="1200" dirty="0">
                <a:latin typeface="Comic Sans MS" panose="030F0702030302020204" pitchFamily="66" charset="0"/>
              </a:rPr>
              <a:t>Most children will –</a:t>
            </a:r>
          </a:p>
          <a:p>
            <a:r>
              <a:rPr lang="en-GB" sz="1200" dirty="0">
                <a:latin typeface="Comic Sans MS" panose="030F0702030302020204" pitchFamily="66" charset="0"/>
              </a:rPr>
              <a:t>experiment with marks</a:t>
            </a:r>
          </a:p>
          <a:p>
            <a:r>
              <a:rPr lang="en-GB" sz="1200" dirty="0">
                <a:latin typeface="Comic Sans MS" panose="030F0702030302020204" pitchFamily="66" charset="0"/>
              </a:rPr>
              <a:t>begin to use lines, circles and other shapes / patterns</a:t>
            </a:r>
          </a:p>
          <a:p>
            <a:r>
              <a:rPr lang="en-GB" sz="1200" dirty="0">
                <a:latin typeface="Comic Sans MS" panose="030F0702030302020204" pitchFamily="66" charset="0"/>
              </a:rPr>
              <a:t>begin to use random collections of letters</a:t>
            </a:r>
          </a:p>
          <a:p>
            <a:r>
              <a:rPr lang="en-GB" sz="1200" dirty="0">
                <a:latin typeface="Comic Sans MS" panose="030F0702030302020204" pitchFamily="66" charset="0"/>
              </a:rPr>
              <a:t>begin to use familiar letters (usually from own name) to represent meaning</a:t>
            </a:r>
          </a:p>
          <a:p>
            <a:r>
              <a:rPr lang="en-GB" sz="1200" dirty="0">
                <a:latin typeface="Comic Sans MS" panose="030F0702030302020204" pitchFamily="66" charset="0"/>
              </a:rPr>
              <a:t>begin to understand that a group of letters have meaning</a:t>
            </a:r>
          </a:p>
          <a:p>
            <a:r>
              <a:rPr lang="en-GB" sz="1200" dirty="0">
                <a:latin typeface="Comic Sans MS" panose="030F0702030302020204" pitchFamily="66" charset="0"/>
              </a:rPr>
              <a:t>begin to apply their phonic knowledge</a:t>
            </a:r>
          </a:p>
          <a:p>
            <a:endParaRPr lang="en-GB" sz="1200" dirty="0">
              <a:latin typeface="Comic Sans MS" panose="030F0702030302020204" pitchFamily="66" charset="0"/>
            </a:endParaRPr>
          </a:p>
          <a:p>
            <a:r>
              <a:rPr lang="en-GB" dirty="0"/>
              <a:t>A</a:t>
            </a:r>
            <a:r>
              <a:rPr lang="en-GB" baseline="0" dirty="0"/>
              <a:t> lot of their mark making might be on the bigger scale as they are developing their muscle groups.</a:t>
            </a:r>
          </a:p>
          <a:p>
            <a:endParaRPr lang="en-GB" baseline="0" dirty="0"/>
          </a:p>
          <a:p>
            <a:r>
              <a:rPr lang="en-GB" baseline="0" dirty="0"/>
              <a:t>Using a range of mediums – paint brush cotton bud, finger in dirt/sand. Not just paper and pen! Make it fun!</a:t>
            </a:r>
          </a:p>
          <a:p>
            <a:endParaRPr lang="en-GB" baseline="0" dirty="0"/>
          </a:p>
          <a:p>
            <a:r>
              <a:rPr lang="en-GB" dirty="0"/>
              <a:t>When the children read it back, you</a:t>
            </a:r>
            <a:r>
              <a:rPr lang="en-GB" baseline="0" dirty="0"/>
              <a:t> can scribe above, (if you feel it is unclear), but don’t feel you have to. </a:t>
            </a:r>
          </a:p>
          <a:p>
            <a:endParaRPr lang="en-GB" baseline="0" dirty="0"/>
          </a:p>
          <a:p>
            <a:r>
              <a:rPr lang="en-GB" baseline="0" dirty="0"/>
              <a:t>Dominant hand – they may switch, don’t worry about this, they will find their dominant hand themselves through lots of writing practice!</a:t>
            </a:r>
          </a:p>
          <a:p>
            <a:endParaRPr lang="en-GB" baseline="0" dirty="0"/>
          </a:p>
          <a:p>
            <a:pPr marL="0" indent="0">
              <a:buNone/>
            </a:pPr>
            <a:r>
              <a:rPr lang="en-GB" sz="1800" dirty="0">
                <a:latin typeface="Comic Sans MS" panose="030F0702030302020204" pitchFamily="66" charset="0"/>
              </a:rPr>
              <a:t>Supporting writing at home</a:t>
            </a:r>
          </a:p>
          <a:p>
            <a:r>
              <a:rPr lang="en-GB" dirty="0">
                <a:latin typeface="Comic Sans MS" panose="030F0702030302020204" pitchFamily="66" charset="0"/>
              </a:rPr>
              <a:t>Provide opportunities for independent mark making</a:t>
            </a:r>
          </a:p>
          <a:p>
            <a:r>
              <a:rPr lang="en-GB" dirty="0">
                <a:latin typeface="Comic Sans MS" panose="030F0702030302020204" pitchFamily="66" charset="0"/>
              </a:rPr>
              <a:t>Value and encourage all mark making</a:t>
            </a:r>
          </a:p>
          <a:p>
            <a:r>
              <a:rPr lang="en-GB" b="1" dirty="0">
                <a:latin typeface="Comic Sans MS" panose="030F0702030302020204" pitchFamily="66" charset="0"/>
              </a:rPr>
              <a:t>Avoid </a:t>
            </a:r>
            <a:r>
              <a:rPr lang="en-GB" dirty="0">
                <a:latin typeface="Comic Sans MS" panose="030F0702030302020204" pitchFamily="66" charset="0"/>
              </a:rPr>
              <a:t>scribing for children, dotting, getting them to write over the top and copying</a:t>
            </a:r>
          </a:p>
          <a:p>
            <a:r>
              <a:rPr lang="en-GB" dirty="0">
                <a:latin typeface="Comic Sans MS" panose="030F0702030302020204" pitchFamily="66" charset="0"/>
              </a:rPr>
              <a:t>Practise phoneme, grapheme correspondence e.g. through flashcards, use of sound mats, actions and mnemonics</a:t>
            </a:r>
          </a:p>
          <a:p>
            <a:r>
              <a:rPr lang="en-GB" b="1" dirty="0">
                <a:latin typeface="Comic Sans MS" panose="030F0702030302020204" pitchFamily="66" charset="0"/>
              </a:rPr>
              <a:t>Praise</a:t>
            </a:r>
            <a:r>
              <a:rPr lang="en-GB" dirty="0">
                <a:latin typeface="Comic Sans MS" panose="030F0702030302020204" pitchFamily="66" charset="0"/>
              </a:rPr>
              <a:t> them for their use of phonics and accept that their spellings will be phonetic – house / </a:t>
            </a:r>
            <a:r>
              <a:rPr lang="en-GB" dirty="0" err="1">
                <a:latin typeface="Comic Sans MS" panose="030F0702030302020204" pitchFamily="66" charset="0"/>
              </a:rPr>
              <a:t>hows</a:t>
            </a:r>
            <a:endParaRPr lang="en-GB" dirty="0">
              <a:latin typeface="Comic Sans MS" panose="030F0702030302020204" pitchFamily="66" charset="0"/>
            </a:endParaRPr>
          </a:p>
          <a:p>
            <a:r>
              <a:rPr lang="en-GB" dirty="0">
                <a:latin typeface="Comic Sans MS" panose="030F0702030302020204" pitchFamily="66" charset="0"/>
              </a:rPr>
              <a:t>Encourage correct pencil grip</a:t>
            </a:r>
            <a:endParaRPr lang="en-GB" dirty="0"/>
          </a:p>
          <a:p>
            <a:endParaRPr lang="en-GB" sz="1200" dirty="0">
              <a:latin typeface="Comic Sans MS" panose="030F0702030302020204" pitchFamily="66" charset="0"/>
            </a:endParaRPr>
          </a:p>
        </p:txBody>
      </p:sp>
      <p:sp>
        <p:nvSpPr>
          <p:cNvPr id="4" name="Slide Number Placeholder 3"/>
          <p:cNvSpPr>
            <a:spLocks noGrp="1"/>
          </p:cNvSpPr>
          <p:nvPr>
            <p:ph type="sldNum" sz="quarter" idx="10"/>
          </p:nvPr>
        </p:nvSpPr>
        <p:spPr/>
        <p:txBody>
          <a:bodyPr/>
          <a:lstStyle/>
          <a:p>
            <a:fld id="{20D5E930-B309-4FF6-AB35-4CC7CAB267D3}" type="slidenum">
              <a:rPr lang="en-GB" smtClean="0"/>
              <a:t>18</a:t>
            </a:fld>
            <a:endParaRPr lang="en-GB"/>
          </a:p>
        </p:txBody>
      </p:sp>
    </p:spTree>
    <p:extLst>
      <p:ext uri="{BB962C8B-B14F-4D97-AF65-F5344CB8AC3E}">
        <p14:creationId xmlns:p14="http://schemas.microsoft.com/office/powerpoint/2010/main" val="12990011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C74893E1-15DE-4992-B658-B0116FB1DC1E}" type="slidenum">
              <a:rPr lang="en-GB" smtClean="0"/>
              <a:t>19</a:t>
            </a:fld>
            <a:endParaRPr lang="en-GB"/>
          </a:p>
        </p:txBody>
      </p:sp>
    </p:spTree>
    <p:extLst>
      <p:ext uri="{BB962C8B-B14F-4D97-AF65-F5344CB8AC3E}">
        <p14:creationId xmlns:p14="http://schemas.microsoft.com/office/powerpoint/2010/main" val="1248511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20</a:t>
            </a:fld>
            <a:endParaRPr lang="en-GB"/>
          </a:p>
        </p:txBody>
      </p:sp>
    </p:spTree>
    <p:extLst>
      <p:ext uri="{BB962C8B-B14F-4D97-AF65-F5344CB8AC3E}">
        <p14:creationId xmlns:p14="http://schemas.microsoft.com/office/powerpoint/2010/main" val="16708785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p:txBody>
      </p:sp>
      <p:sp>
        <p:nvSpPr>
          <p:cNvPr id="4" name="Slide Number Placeholder 3"/>
          <p:cNvSpPr>
            <a:spLocks noGrp="1"/>
          </p:cNvSpPr>
          <p:nvPr>
            <p:ph type="sldNum" sz="quarter" idx="10"/>
          </p:nvPr>
        </p:nvSpPr>
        <p:spPr/>
        <p:txBody>
          <a:bodyPr/>
          <a:lstStyle/>
          <a:p>
            <a:fld id="{C74893E1-15DE-4992-B658-B0116FB1DC1E}" type="slidenum">
              <a:rPr lang="en-GB" smtClean="0"/>
              <a:t>21</a:t>
            </a:fld>
            <a:endParaRPr lang="en-GB"/>
          </a:p>
        </p:txBody>
      </p:sp>
    </p:spTree>
    <p:extLst>
      <p:ext uri="{BB962C8B-B14F-4D97-AF65-F5344CB8AC3E}">
        <p14:creationId xmlns:p14="http://schemas.microsoft.com/office/powerpoint/2010/main" val="4217191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22</a:t>
            </a:fld>
            <a:endParaRPr lang="en-GB"/>
          </a:p>
        </p:txBody>
      </p:sp>
    </p:spTree>
    <p:extLst>
      <p:ext uri="{BB962C8B-B14F-4D97-AF65-F5344CB8AC3E}">
        <p14:creationId xmlns:p14="http://schemas.microsoft.com/office/powerpoint/2010/main" val="30509349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23</a:t>
            </a:fld>
            <a:endParaRPr lang="en-GB"/>
          </a:p>
        </p:txBody>
      </p:sp>
    </p:spTree>
    <p:extLst>
      <p:ext uri="{BB962C8B-B14F-4D97-AF65-F5344CB8AC3E}">
        <p14:creationId xmlns:p14="http://schemas.microsoft.com/office/powerpoint/2010/main" val="29496274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D5E930-B309-4FF6-AB35-4CC7CAB267D3}" type="slidenum">
              <a:rPr lang="en-GB" smtClean="0"/>
              <a:t>24</a:t>
            </a:fld>
            <a:endParaRPr lang="en-GB"/>
          </a:p>
        </p:txBody>
      </p:sp>
    </p:spTree>
    <p:extLst>
      <p:ext uri="{BB962C8B-B14F-4D97-AF65-F5344CB8AC3E}">
        <p14:creationId xmlns:p14="http://schemas.microsoft.com/office/powerpoint/2010/main" val="28534905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25</a:t>
            </a:fld>
            <a:endParaRPr lang="en-GB"/>
          </a:p>
        </p:txBody>
      </p:sp>
    </p:spTree>
    <p:extLst>
      <p:ext uri="{BB962C8B-B14F-4D97-AF65-F5344CB8AC3E}">
        <p14:creationId xmlns:p14="http://schemas.microsoft.com/office/powerpoint/2010/main" val="28968281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26</a:t>
            </a:fld>
            <a:endParaRPr lang="en-GB"/>
          </a:p>
        </p:txBody>
      </p:sp>
    </p:spTree>
    <p:extLst>
      <p:ext uri="{BB962C8B-B14F-4D97-AF65-F5344CB8AC3E}">
        <p14:creationId xmlns:p14="http://schemas.microsoft.com/office/powerpoint/2010/main" val="29073266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Trips/experiences</a:t>
            </a:r>
          </a:p>
          <a:p>
            <a:endParaRPr lang="en-GB" dirty="0"/>
          </a:p>
          <a:p>
            <a:endParaRPr lang="en-GB" baseline="0" dirty="0"/>
          </a:p>
        </p:txBody>
      </p:sp>
      <p:sp>
        <p:nvSpPr>
          <p:cNvPr id="4" name="Slide Number Placeholder 3"/>
          <p:cNvSpPr>
            <a:spLocks noGrp="1"/>
          </p:cNvSpPr>
          <p:nvPr>
            <p:ph type="sldNum" sz="quarter" idx="10"/>
          </p:nvPr>
        </p:nvSpPr>
        <p:spPr/>
        <p:txBody>
          <a:bodyPr/>
          <a:lstStyle/>
          <a:p>
            <a:fld id="{20D5E930-B309-4FF6-AB35-4CC7CAB267D3}" type="slidenum">
              <a:rPr lang="en-GB" smtClean="0"/>
              <a:t>27</a:t>
            </a:fld>
            <a:endParaRPr lang="en-GB"/>
          </a:p>
        </p:txBody>
      </p:sp>
    </p:spTree>
    <p:extLst>
      <p:ext uri="{BB962C8B-B14F-4D97-AF65-F5344CB8AC3E}">
        <p14:creationId xmlns:p14="http://schemas.microsoft.com/office/powerpoint/2010/main" val="32476460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28</a:t>
            </a:fld>
            <a:endParaRPr lang="en-GB"/>
          </a:p>
        </p:txBody>
      </p:sp>
    </p:spTree>
    <p:extLst>
      <p:ext uri="{BB962C8B-B14F-4D97-AF65-F5344CB8AC3E}">
        <p14:creationId xmlns:p14="http://schemas.microsoft.com/office/powerpoint/2010/main" val="28993158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29</a:t>
            </a:fld>
            <a:endParaRPr lang="en-GB"/>
          </a:p>
        </p:txBody>
      </p:sp>
    </p:spTree>
    <p:extLst>
      <p:ext uri="{BB962C8B-B14F-4D97-AF65-F5344CB8AC3E}">
        <p14:creationId xmlns:p14="http://schemas.microsoft.com/office/powerpoint/2010/main" val="38356092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30</a:t>
            </a:fld>
            <a:endParaRPr lang="en-GB"/>
          </a:p>
        </p:txBody>
      </p:sp>
    </p:spTree>
    <p:extLst>
      <p:ext uri="{BB962C8B-B14F-4D97-AF65-F5344CB8AC3E}">
        <p14:creationId xmlns:p14="http://schemas.microsoft.com/office/powerpoint/2010/main" val="34041140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31</a:t>
            </a:fld>
            <a:endParaRPr lang="en-GB"/>
          </a:p>
        </p:txBody>
      </p:sp>
    </p:spTree>
    <p:extLst>
      <p:ext uri="{BB962C8B-B14F-4D97-AF65-F5344CB8AC3E}">
        <p14:creationId xmlns:p14="http://schemas.microsoft.com/office/powerpoint/2010/main" val="3025962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612847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3196019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EB52BD0-4DF9-404F-84AD-55C97EED094E}"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405154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B52BD0-4DF9-404F-84AD-55C97EED094E}"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669434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B52BD0-4DF9-404F-84AD-55C97EED094E}" type="datetimeFigureOut">
              <a:rPr lang="en-GB" smtClean="0"/>
              <a:t>02/10/2025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665889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B52BD0-4DF9-404F-84AD-55C97EED094E}" type="datetimeFigureOut">
              <a:rPr lang="en-GB" smtClean="0"/>
              <a:t>02/10/2025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467331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B52BD0-4DF9-404F-84AD-55C97EED094E}" type="datetimeFigureOut">
              <a:rPr lang="en-GB" smtClean="0"/>
              <a:t>02/10/2025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769128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EB52BD0-4DF9-404F-84AD-55C97EED094E}"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3605129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EB52BD0-4DF9-404F-84AD-55C97EED094E}"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764053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704209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4232106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t="8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EB52BD0-4DF9-404F-84AD-55C97EED094E}" type="datetimeFigureOut">
              <a:rPr lang="en-GB" smtClean="0"/>
              <a:t>02/10/2025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0253FA5-27E4-4D07-973F-A3886D094BF8}" type="slidenum">
              <a:rPr lang="en-GB" smtClean="0"/>
              <a:t>‹#›</a:t>
            </a:fld>
            <a:endParaRPr lang="en-GB"/>
          </a:p>
        </p:txBody>
      </p:sp>
    </p:spTree>
    <p:extLst>
      <p:ext uri="{BB962C8B-B14F-4D97-AF65-F5344CB8AC3E}">
        <p14:creationId xmlns:p14="http://schemas.microsoft.com/office/powerpoint/2010/main" val="4035364456"/>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0SzkjubQ-O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www.youtube.com/watch?v=8ZGwM48Wy5E"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5kJM35mJNag&amp;list=PLxONQLFLDg7RQJmQsU3aCB3Ar0zdPX46B"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hyperlink" Target="https://www.youtube.com/watch?v=Nen91EEc0nw&amp;list=PLxONQLFLDg7TLMwHD5gIUUQvrOxzq_-fZ" TargetMode="External"/><Relationship Id="rId4" Type="http://schemas.openxmlformats.org/officeDocument/2006/relationships/hyperlink" Target="https://www.youtube.com/watch?v=andH6QuDoNI&amp;list=PLxONQLFLDg7RBjthNdMqvp8CKMmwN9ggz&amp;pp=0gcJCaIEOCosWNin"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langshott-surrey.co.uk/attachments/download.asp?file=11345"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langshott-surrey.co.uk/attachments/download.asp?file=297"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5536" y="116632"/>
            <a:ext cx="8229600" cy="1080119"/>
          </a:xfrm>
        </p:spPr>
        <p:txBody>
          <a:bodyPr>
            <a:noAutofit/>
          </a:bodyPr>
          <a:lstStyle/>
          <a:p>
            <a:pPr algn="ctr"/>
            <a:r>
              <a:rPr lang="en-GB" sz="2800" u="sng" dirty="0">
                <a:latin typeface="Comic Sans MS" panose="030F0702030302020204" pitchFamily="66" charset="0"/>
              </a:rPr>
              <a:t>Reception Curriculum Presentation</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8BB1CF98-84B3-4EDB-AF95-E6DDDDC558A9}"/>
              </a:ext>
            </a:extLst>
          </p:cNvPr>
          <p:cNvPicPr>
            <a:picLocks noChangeAspect="1"/>
          </p:cNvPicPr>
          <p:nvPr/>
        </p:nvPicPr>
        <p:blipFill>
          <a:blip r:embed="rId3"/>
          <a:stretch>
            <a:fillRect/>
          </a:stretch>
        </p:blipFill>
        <p:spPr>
          <a:xfrm>
            <a:off x="2048971" y="1229049"/>
            <a:ext cx="4922730" cy="4399902"/>
          </a:xfrm>
          <a:prstGeom prst="rect">
            <a:avLst/>
          </a:prstGeom>
        </p:spPr>
      </p:pic>
    </p:spTree>
    <p:extLst>
      <p:ext uri="{BB962C8B-B14F-4D97-AF65-F5344CB8AC3E}">
        <p14:creationId xmlns:p14="http://schemas.microsoft.com/office/powerpoint/2010/main" val="2838244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l="51335" t="3279" r="-297"/>
          <a:stretch>
            <a:fillRect/>
          </a:stretch>
        </p:blipFill>
        <p:spPr>
          <a:xfrm>
            <a:off x="1544665" y="643467"/>
            <a:ext cx="2147769" cy="2543217"/>
          </a:xfrm>
          <a:prstGeom prst="rect">
            <a:avLst/>
          </a:prstGeom>
        </p:spPr>
      </p:pic>
      <p:cxnSp>
        <p:nvCxnSpPr>
          <p:cNvPr id="13" name="Straight Connector 12">
            <a:extLst>
              <a:ext uri="{FF2B5EF4-FFF2-40B4-BE49-F238E27FC236}">
                <a16:creationId xmlns:a16="http://schemas.microsoft.com/office/drawing/2014/main" id="{91B6081D-D3E8-4209-B85B-EB1C655A62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68410" y="1111170"/>
            <a:ext cx="8280" cy="4645103"/>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7" name="Picture 6"/>
          <p:cNvPicPr/>
          <p:nvPr/>
        </p:nvPicPr>
        <p:blipFill rotWithShape="1">
          <a:blip r:embed="rId4" cstate="print">
            <a:extLst>
              <a:ext uri="{28A0092B-C50C-407E-A947-70E740481C1C}">
                <a14:useLocalDpi xmlns:a14="http://schemas.microsoft.com/office/drawing/2010/main" val="0"/>
              </a:ext>
            </a:extLst>
          </a:blip>
          <a:srcRect l="31800" t="2674" r="32200" b="284"/>
          <a:stretch>
            <a:fillRect/>
          </a:stretch>
        </p:blipFill>
        <p:spPr>
          <a:xfrm>
            <a:off x="5303311" y="809119"/>
            <a:ext cx="2152383" cy="2377565"/>
          </a:xfrm>
          <a:prstGeom prst="rect">
            <a:avLst/>
          </a:prstGeom>
        </p:spPr>
      </p:pic>
      <p:cxnSp>
        <p:nvCxnSpPr>
          <p:cNvPr id="15" name="Straight Connector 14">
            <a:extLst>
              <a:ext uri="{FF2B5EF4-FFF2-40B4-BE49-F238E27FC236}">
                <a16:creationId xmlns:a16="http://schemas.microsoft.com/office/drawing/2014/main" id="{28CA55E4-1295-45C8-BA05-5A9E705B74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52270" y="3428998"/>
            <a:ext cx="3141678"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8C5794E-A9A1-4A23-AF68-C79A782233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57750" y="3428998"/>
            <a:ext cx="3141678"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descr="A person in a striped sweater&#10;&#10;AI-generated content may be incorrect.">
            <a:extLst>
              <a:ext uri="{FF2B5EF4-FFF2-40B4-BE49-F238E27FC236}">
                <a16:creationId xmlns:a16="http://schemas.microsoft.com/office/drawing/2014/main" id="{0DEFBBCC-FC7F-43E5-5600-933961DAA3F8}"/>
              </a:ext>
            </a:extLst>
          </p:cNvPr>
          <p:cNvPicPr>
            <a:picLocks noChangeAspect="1"/>
          </p:cNvPicPr>
          <p:nvPr/>
        </p:nvPicPr>
        <p:blipFill>
          <a:blip r:embed="rId5"/>
          <a:stretch>
            <a:fillRect/>
          </a:stretch>
        </p:blipFill>
        <p:spPr>
          <a:xfrm>
            <a:off x="1499639" y="3671316"/>
            <a:ext cx="2237821" cy="2545862"/>
          </a:xfrm>
          <a:prstGeom prst="rect">
            <a:avLst/>
          </a:prstGeom>
        </p:spPr>
      </p:pic>
      <p:pic>
        <p:nvPicPr>
          <p:cNvPr id="2" name="Picture 1" descr="A person wearing glasses and smiling&#10;&#10;AI-generated content may be incorrect.">
            <a:extLst>
              <a:ext uri="{FF2B5EF4-FFF2-40B4-BE49-F238E27FC236}">
                <a16:creationId xmlns:a16="http://schemas.microsoft.com/office/drawing/2014/main" id="{000FD8A8-2EEC-6215-F878-6415907BA783}"/>
              </a:ext>
            </a:extLst>
          </p:cNvPr>
          <p:cNvPicPr>
            <a:picLocks noChangeAspect="1"/>
          </p:cNvPicPr>
          <p:nvPr/>
        </p:nvPicPr>
        <p:blipFill>
          <a:blip r:embed="rId6"/>
          <a:stretch>
            <a:fillRect/>
          </a:stretch>
        </p:blipFill>
        <p:spPr>
          <a:xfrm>
            <a:off x="5653344" y="3671316"/>
            <a:ext cx="1750491" cy="2553469"/>
          </a:xfrm>
          <a:prstGeom prst="rect">
            <a:avLst/>
          </a:prstGeom>
        </p:spPr>
      </p:pic>
      <p:sp>
        <p:nvSpPr>
          <p:cNvPr id="4" name="TextBox 3">
            <a:extLst>
              <a:ext uri="{FF2B5EF4-FFF2-40B4-BE49-F238E27FC236}">
                <a16:creationId xmlns:a16="http://schemas.microsoft.com/office/drawing/2014/main" id="{7FBA1724-C114-4D36-8BAD-BF2367E87EAE}"/>
              </a:ext>
            </a:extLst>
          </p:cNvPr>
          <p:cNvSpPr txBox="1"/>
          <p:nvPr/>
        </p:nvSpPr>
        <p:spPr>
          <a:xfrm>
            <a:off x="1935973" y="216484"/>
            <a:ext cx="1656184" cy="369332"/>
          </a:xfrm>
          <a:prstGeom prst="rect">
            <a:avLst/>
          </a:prstGeom>
          <a:noFill/>
        </p:spPr>
        <p:txBody>
          <a:bodyPr wrap="square" rtlCol="0">
            <a:spAutoFit/>
          </a:bodyPr>
          <a:lstStyle/>
          <a:p>
            <a:r>
              <a:rPr lang="en-GB" dirty="0"/>
              <a:t>Mrs Moore</a:t>
            </a:r>
          </a:p>
        </p:txBody>
      </p:sp>
      <p:sp>
        <p:nvSpPr>
          <p:cNvPr id="10" name="TextBox 9">
            <a:extLst>
              <a:ext uri="{FF2B5EF4-FFF2-40B4-BE49-F238E27FC236}">
                <a16:creationId xmlns:a16="http://schemas.microsoft.com/office/drawing/2014/main" id="{770BE3B3-0B3A-4563-B16C-1FD6F4E2F76D}"/>
              </a:ext>
            </a:extLst>
          </p:cNvPr>
          <p:cNvSpPr txBox="1"/>
          <p:nvPr/>
        </p:nvSpPr>
        <p:spPr>
          <a:xfrm>
            <a:off x="5747651" y="257441"/>
            <a:ext cx="1656184" cy="369332"/>
          </a:xfrm>
          <a:prstGeom prst="rect">
            <a:avLst/>
          </a:prstGeom>
          <a:noFill/>
        </p:spPr>
        <p:txBody>
          <a:bodyPr wrap="square" rtlCol="0">
            <a:spAutoFit/>
          </a:bodyPr>
          <a:lstStyle/>
          <a:p>
            <a:r>
              <a:rPr lang="en-GB" dirty="0"/>
              <a:t>Miss Paulsen</a:t>
            </a:r>
          </a:p>
        </p:txBody>
      </p:sp>
      <p:sp>
        <p:nvSpPr>
          <p:cNvPr id="11" name="TextBox 10">
            <a:extLst>
              <a:ext uri="{FF2B5EF4-FFF2-40B4-BE49-F238E27FC236}">
                <a16:creationId xmlns:a16="http://schemas.microsoft.com/office/drawing/2014/main" id="{2691032B-5AE1-40EC-A765-55BA51F831A9}"/>
              </a:ext>
            </a:extLst>
          </p:cNvPr>
          <p:cNvSpPr txBox="1"/>
          <p:nvPr/>
        </p:nvSpPr>
        <p:spPr>
          <a:xfrm>
            <a:off x="5799510" y="6415893"/>
            <a:ext cx="1656184" cy="369332"/>
          </a:xfrm>
          <a:prstGeom prst="rect">
            <a:avLst/>
          </a:prstGeom>
          <a:noFill/>
        </p:spPr>
        <p:txBody>
          <a:bodyPr wrap="square" rtlCol="0">
            <a:spAutoFit/>
          </a:bodyPr>
          <a:lstStyle/>
          <a:p>
            <a:r>
              <a:rPr lang="en-GB" dirty="0"/>
              <a:t>Miss </a:t>
            </a:r>
            <a:r>
              <a:rPr lang="en-GB" dirty="0" err="1"/>
              <a:t>Samels</a:t>
            </a:r>
            <a:endParaRPr lang="en-GB" dirty="0"/>
          </a:p>
        </p:txBody>
      </p:sp>
      <p:sp>
        <p:nvSpPr>
          <p:cNvPr id="12" name="TextBox 11">
            <a:extLst>
              <a:ext uri="{FF2B5EF4-FFF2-40B4-BE49-F238E27FC236}">
                <a16:creationId xmlns:a16="http://schemas.microsoft.com/office/drawing/2014/main" id="{465EA6AC-97DD-4C09-8B86-1399494B987D}"/>
              </a:ext>
            </a:extLst>
          </p:cNvPr>
          <p:cNvSpPr txBox="1"/>
          <p:nvPr/>
        </p:nvSpPr>
        <p:spPr>
          <a:xfrm>
            <a:off x="1790457" y="6297668"/>
            <a:ext cx="1656184" cy="369332"/>
          </a:xfrm>
          <a:prstGeom prst="rect">
            <a:avLst/>
          </a:prstGeom>
          <a:noFill/>
        </p:spPr>
        <p:txBody>
          <a:bodyPr wrap="square" rtlCol="0">
            <a:spAutoFit/>
          </a:bodyPr>
          <a:lstStyle/>
          <a:p>
            <a:r>
              <a:rPr lang="en-GB" dirty="0"/>
              <a:t>Miss </a:t>
            </a:r>
            <a:r>
              <a:rPr lang="en-GB" dirty="0" err="1"/>
              <a:t>Snashfold</a:t>
            </a:r>
            <a:endParaRPr lang="en-GB" dirty="0"/>
          </a:p>
        </p:txBody>
      </p:sp>
    </p:spTree>
    <p:extLst>
      <p:ext uri="{BB962C8B-B14F-4D97-AF65-F5344CB8AC3E}">
        <p14:creationId xmlns:p14="http://schemas.microsoft.com/office/powerpoint/2010/main" val="1870383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7886700" cy="1325563"/>
          </a:xfrm>
        </p:spPr>
        <p:txBody>
          <a:bodyPr>
            <a:normAutofit/>
          </a:bodyPr>
          <a:lstStyle/>
          <a:p>
            <a:r>
              <a:rPr lang="en-GB" sz="4000" u="sng" dirty="0">
                <a:latin typeface="Comic Sans MS" panose="030F0702030302020204" pitchFamily="66" charset="0"/>
              </a:rPr>
              <a:t>Aims:</a:t>
            </a:r>
          </a:p>
        </p:txBody>
      </p:sp>
      <p:sp>
        <p:nvSpPr>
          <p:cNvPr id="3" name="Content Placeholder 2"/>
          <p:cNvSpPr>
            <a:spLocks noGrp="1"/>
          </p:cNvSpPr>
          <p:nvPr>
            <p:ph idx="1"/>
          </p:nvPr>
        </p:nvSpPr>
        <p:spPr>
          <a:xfrm>
            <a:off x="539552" y="1700808"/>
            <a:ext cx="8424936" cy="4173096"/>
          </a:xfrm>
        </p:spPr>
        <p:txBody>
          <a:bodyPr>
            <a:normAutofit/>
          </a:bodyPr>
          <a:lstStyle/>
          <a:p>
            <a:pPr marL="342900" lvl="0" indent="-342900">
              <a:lnSpc>
                <a:spcPct val="115000"/>
              </a:lnSpc>
              <a:spcAft>
                <a:spcPts val="0"/>
              </a:spcAft>
              <a:buFont typeface="Symbol"/>
              <a:buChar char=""/>
            </a:pPr>
            <a:r>
              <a:rPr lang="en-GB" sz="3200" dirty="0">
                <a:latin typeface="Comic Sans MS" panose="030F0702030302020204" pitchFamily="66" charset="0"/>
                <a:ea typeface="Calibri"/>
                <a:cs typeface="Times New Roman"/>
              </a:rPr>
              <a:t>Curriculum overview</a:t>
            </a:r>
          </a:p>
          <a:p>
            <a:pPr marL="342900" lvl="0" indent="-342900">
              <a:lnSpc>
                <a:spcPct val="115000"/>
              </a:lnSpc>
              <a:spcAft>
                <a:spcPts val="0"/>
              </a:spcAft>
              <a:buFont typeface="Symbol"/>
              <a:buChar char=""/>
            </a:pPr>
            <a:r>
              <a:rPr lang="en-GB" sz="3200" dirty="0">
                <a:latin typeface="Comic Sans MS" panose="030F0702030302020204" pitchFamily="66" charset="0"/>
                <a:ea typeface="Calibri"/>
                <a:cs typeface="Times New Roman"/>
              </a:rPr>
              <a:t>General information, including trips, events and expectations</a:t>
            </a: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endParaRPr lang="en-GB" dirty="0"/>
          </a:p>
        </p:txBody>
      </p:sp>
    </p:spTree>
    <p:extLst>
      <p:ext uri="{BB962C8B-B14F-4D97-AF65-F5344CB8AC3E}">
        <p14:creationId xmlns:p14="http://schemas.microsoft.com/office/powerpoint/2010/main" val="2772154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8640"/>
            <a:ext cx="7886700" cy="1325563"/>
          </a:xfrm>
        </p:spPr>
        <p:txBody>
          <a:bodyPr/>
          <a:lstStyle/>
          <a:p>
            <a:r>
              <a:rPr lang="en-GB" dirty="0">
                <a:latin typeface="Comic Sans MS" panose="030F0702030302020204" pitchFamily="66" charset="0"/>
              </a:rPr>
              <a:t>EYFS Curriculum Framework</a:t>
            </a:r>
          </a:p>
        </p:txBody>
      </p:sp>
      <p:sp>
        <p:nvSpPr>
          <p:cNvPr id="3" name="Content Placeholder 2"/>
          <p:cNvSpPr>
            <a:spLocks noGrp="1"/>
          </p:cNvSpPr>
          <p:nvPr>
            <p:ph idx="1"/>
          </p:nvPr>
        </p:nvSpPr>
        <p:spPr>
          <a:xfrm>
            <a:off x="628650" y="1514203"/>
            <a:ext cx="7886700" cy="4351338"/>
          </a:xfrm>
        </p:spPr>
        <p:txBody>
          <a:bodyPr>
            <a:normAutofit lnSpcReduction="10000"/>
          </a:bodyPr>
          <a:lstStyle/>
          <a:p>
            <a:pPr marL="0" indent="0">
              <a:buNone/>
            </a:pPr>
            <a:r>
              <a:rPr lang="en-GB" dirty="0">
                <a:latin typeface="Comic Sans MS" panose="030F0702030302020204" pitchFamily="66" charset="0"/>
              </a:rPr>
              <a:t>The curriculum is split into two areas:</a:t>
            </a:r>
          </a:p>
          <a:p>
            <a:pPr marL="0" indent="0">
              <a:buNone/>
            </a:pPr>
            <a:endParaRPr lang="en-GB" u="sng" dirty="0">
              <a:latin typeface="Comic Sans MS" panose="030F0702030302020204" pitchFamily="66" charset="0"/>
            </a:endParaRPr>
          </a:p>
          <a:p>
            <a:pPr marL="0" indent="0">
              <a:buNone/>
            </a:pPr>
            <a:r>
              <a:rPr lang="en-GB" u="sng" dirty="0">
                <a:latin typeface="Comic Sans MS" panose="030F0702030302020204" pitchFamily="66" charset="0"/>
              </a:rPr>
              <a:t>Prime areas: </a:t>
            </a:r>
          </a:p>
          <a:p>
            <a:pPr marL="0" indent="0">
              <a:buNone/>
            </a:pPr>
            <a:r>
              <a:rPr lang="en-GB" dirty="0">
                <a:latin typeface="Comic Sans MS" panose="030F0702030302020204" pitchFamily="66" charset="0"/>
              </a:rPr>
              <a:t>• communication and language  </a:t>
            </a:r>
          </a:p>
          <a:p>
            <a:pPr marL="0" indent="0">
              <a:buNone/>
            </a:pPr>
            <a:r>
              <a:rPr lang="en-GB" dirty="0">
                <a:latin typeface="Comic Sans MS" panose="030F0702030302020204" pitchFamily="66" charset="0"/>
              </a:rPr>
              <a:t>• physical development </a:t>
            </a:r>
          </a:p>
          <a:p>
            <a:pPr marL="0" indent="0">
              <a:buNone/>
            </a:pPr>
            <a:r>
              <a:rPr lang="en-GB" dirty="0">
                <a:latin typeface="Comic Sans MS" panose="030F0702030302020204" pitchFamily="66" charset="0"/>
              </a:rPr>
              <a:t>• personal, social and emotional development </a:t>
            </a:r>
          </a:p>
          <a:p>
            <a:pPr marL="0" indent="0">
              <a:buNone/>
            </a:pPr>
            <a:endParaRPr lang="en-GB" dirty="0">
              <a:latin typeface="Comic Sans MS" panose="030F0702030302020204" pitchFamily="66" charset="0"/>
            </a:endParaRPr>
          </a:p>
          <a:p>
            <a:pPr marL="0" indent="0">
              <a:buNone/>
            </a:pPr>
            <a:r>
              <a:rPr lang="en-GB" u="sng" dirty="0">
                <a:latin typeface="Comic Sans MS" panose="030F0702030302020204" pitchFamily="66" charset="0"/>
              </a:rPr>
              <a:t>Specific areas: </a:t>
            </a:r>
          </a:p>
          <a:p>
            <a:pPr marL="0" indent="0">
              <a:buNone/>
            </a:pPr>
            <a:r>
              <a:rPr lang="en-GB" dirty="0">
                <a:latin typeface="Comic Sans MS" panose="030F0702030302020204" pitchFamily="66" charset="0"/>
              </a:rPr>
              <a:t>• literacy </a:t>
            </a:r>
          </a:p>
          <a:p>
            <a:pPr marL="0" indent="0">
              <a:buNone/>
            </a:pPr>
            <a:r>
              <a:rPr lang="en-GB" dirty="0">
                <a:latin typeface="Comic Sans MS" panose="030F0702030302020204" pitchFamily="66" charset="0"/>
              </a:rPr>
              <a:t>• mathematics </a:t>
            </a:r>
          </a:p>
          <a:p>
            <a:pPr marL="0" indent="0">
              <a:buNone/>
            </a:pPr>
            <a:r>
              <a:rPr lang="en-GB" dirty="0">
                <a:latin typeface="Comic Sans MS" panose="030F0702030302020204" pitchFamily="66" charset="0"/>
              </a:rPr>
              <a:t>• understanding the world </a:t>
            </a:r>
          </a:p>
          <a:p>
            <a:pPr marL="0" indent="0">
              <a:buNone/>
            </a:pPr>
            <a:r>
              <a:rPr lang="en-GB" dirty="0">
                <a:latin typeface="Comic Sans MS" panose="030F0702030302020204" pitchFamily="66" charset="0"/>
              </a:rPr>
              <a:t>• expressive arts and design</a:t>
            </a:r>
          </a:p>
        </p:txBody>
      </p:sp>
    </p:spTree>
    <p:extLst>
      <p:ext uri="{BB962C8B-B14F-4D97-AF65-F5344CB8AC3E}">
        <p14:creationId xmlns:p14="http://schemas.microsoft.com/office/powerpoint/2010/main" val="2614159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07504" y="188640"/>
            <a:ext cx="8917913" cy="5400600"/>
          </a:xfrm>
          <a:prstGeom prst="rect">
            <a:avLst/>
          </a:prstGeom>
        </p:spPr>
      </p:pic>
    </p:spTree>
    <p:extLst>
      <p:ext uri="{BB962C8B-B14F-4D97-AF65-F5344CB8AC3E}">
        <p14:creationId xmlns:p14="http://schemas.microsoft.com/office/powerpoint/2010/main" val="26872023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051819239"/>
              </p:ext>
            </p:extLst>
          </p:nvPr>
        </p:nvGraphicFramePr>
        <p:xfrm>
          <a:off x="1907704" y="1988840"/>
          <a:ext cx="4896544" cy="3536676"/>
        </p:xfrm>
        <a:graphic>
          <a:graphicData uri="http://schemas.openxmlformats.org/drawingml/2006/table">
            <a:tbl>
              <a:tblPr firstRow="1" bandRow="1">
                <a:tableStyleId>{5C22544A-7EE6-4342-B048-85BDC9FD1C3A}</a:tableStyleId>
              </a:tblPr>
              <a:tblGrid>
                <a:gridCol w="4896544">
                  <a:extLst>
                    <a:ext uri="{9D8B030D-6E8A-4147-A177-3AD203B41FA5}">
                      <a16:colId xmlns:a16="http://schemas.microsoft.com/office/drawing/2014/main" val="4064527556"/>
                    </a:ext>
                  </a:extLst>
                </a:gridCol>
              </a:tblGrid>
              <a:tr h="1178892">
                <a:tc>
                  <a:txBody>
                    <a:bodyPr/>
                    <a:lstStyle/>
                    <a:p>
                      <a:pPr algn="ctr"/>
                      <a:r>
                        <a:rPr lang="en-GB" sz="2400" b="1" dirty="0">
                          <a:solidFill>
                            <a:schemeClr val="tx1"/>
                          </a:solidFill>
                          <a:latin typeface="Comic Sans MS" panose="030F0702030302020204" pitchFamily="66" charset="0"/>
                        </a:rPr>
                        <a:t>Autumn</a:t>
                      </a:r>
                    </a:p>
                    <a:p>
                      <a:pPr algn="ctr"/>
                      <a:r>
                        <a:rPr lang="en-GB" sz="2000" b="0" dirty="0">
                          <a:solidFill>
                            <a:schemeClr val="tx1"/>
                          </a:solidFill>
                          <a:latin typeface="Comic Sans MS" panose="030F0702030302020204" pitchFamily="66" charset="0"/>
                        </a:rPr>
                        <a:t>All about me</a:t>
                      </a:r>
                    </a:p>
                    <a:p>
                      <a:pPr lvl="0" algn="ctr">
                        <a:buNone/>
                      </a:pPr>
                      <a:r>
                        <a:rPr lang="en-GB" sz="2000" b="0" dirty="0">
                          <a:solidFill>
                            <a:schemeClr val="tx1"/>
                          </a:solidFill>
                          <a:latin typeface="Comic Sans MS"/>
                        </a:rPr>
                        <a:t>My School / Local Area</a:t>
                      </a:r>
                    </a:p>
                  </a:txBody>
                  <a:tcPr anchor="ctr">
                    <a:solidFill>
                      <a:schemeClr val="accent2">
                        <a:lumMod val="40000"/>
                        <a:lumOff val="60000"/>
                      </a:schemeClr>
                    </a:solidFill>
                  </a:tcPr>
                </a:tc>
                <a:extLst>
                  <a:ext uri="{0D108BD9-81ED-4DB2-BD59-A6C34878D82A}">
                    <a16:rowId xmlns:a16="http://schemas.microsoft.com/office/drawing/2014/main" val="1062954848"/>
                  </a:ext>
                </a:extLst>
              </a:tr>
              <a:tr h="1178892">
                <a:tc>
                  <a:txBody>
                    <a:bodyPr/>
                    <a:lstStyle/>
                    <a:p>
                      <a:pPr algn="ctr"/>
                      <a:r>
                        <a:rPr lang="en-GB" sz="2400" b="1" dirty="0">
                          <a:latin typeface="Comic Sans MS" panose="030F0702030302020204" pitchFamily="66" charset="0"/>
                        </a:rPr>
                        <a:t>Spring</a:t>
                      </a:r>
                    </a:p>
                    <a:p>
                      <a:pPr algn="ctr"/>
                      <a:r>
                        <a:rPr lang="en-GB" sz="2000" dirty="0">
                          <a:latin typeface="Comic Sans MS"/>
                        </a:rPr>
                        <a:t>My</a:t>
                      </a:r>
                      <a:r>
                        <a:rPr lang="en-GB" sz="2000" baseline="0" dirty="0">
                          <a:latin typeface="Comic Sans MS"/>
                        </a:rPr>
                        <a:t> </a:t>
                      </a:r>
                      <a:r>
                        <a:rPr lang="en-GB" sz="2000" b="0" i="0" u="none" strike="noStrike" baseline="0" noProof="0" dirty="0">
                          <a:solidFill>
                            <a:schemeClr val="tx1"/>
                          </a:solidFill>
                          <a:latin typeface="Comic Sans MS"/>
                        </a:rPr>
                        <a:t>Local Area</a:t>
                      </a:r>
                    </a:p>
                    <a:p>
                      <a:pPr algn="ctr"/>
                      <a:r>
                        <a:rPr lang="en-GB" sz="2000" baseline="0" dirty="0">
                          <a:latin typeface="Comic Sans MS"/>
                        </a:rPr>
                        <a:t>‘Make believe…’</a:t>
                      </a:r>
                      <a:endParaRPr lang="en-GB" sz="2000" dirty="0">
                        <a:latin typeface="Comic Sans MS" panose="030F0702030302020204" pitchFamily="66" charset="0"/>
                      </a:endParaRPr>
                    </a:p>
                  </a:txBody>
                  <a:tcPr anchor="ctr">
                    <a:solidFill>
                      <a:schemeClr val="accent1">
                        <a:lumMod val="40000"/>
                        <a:lumOff val="60000"/>
                      </a:schemeClr>
                    </a:solidFill>
                  </a:tcPr>
                </a:tc>
                <a:extLst>
                  <a:ext uri="{0D108BD9-81ED-4DB2-BD59-A6C34878D82A}">
                    <a16:rowId xmlns:a16="http://schemas.microsoft.com/office/drawing/2014/main" val="1032524567"/>
                  </a:ext>
                </a:extLst>
              </a:tr>
              <a:tr h="1178892">
                <a:tc>
                  <a:txBody>
                    <a:bodyPr/>
                    <a:lstStyle/>
                    <a:p>
                      <a:pPr algn="ctr"/>
                      <a:r>
                        <a:rPr lang="en-GB" sz="2400" b="1" dirty="0">
                          <a:latin typeface="Comic Sans MS" panose="030F0702030302020204" pitchFamily="66" charset="0"/>
                        </a:rPr>
                        <a:t>Summer</a:t>
                      </a:r>
                    </a:p>
                    <a:p>
                      <a:pPr algn="ctr"/>
                      <a:r>
                        <a:rPr lang="en-GB" sz="2000" dirty="0">
                          <a:latin typeface="Comic Sans MS"/>
                        </a:rPr>
                        <a:t>People</a:t>
                      </a:r>
                      <a:r>
                        <a:rPr lang="en-GB" sz="2000" baseline="0" dirty="0">
                          <a:latin typeface="Comic Sans MS"/>
                        </a:rPr>
                        <a:t> Who Help Us</a:t>
                      </a:r>
                      <a:endParaRPr lang="en-GB" sz="2000" dirty="0">
                        <a:latin typeface="Comic Sans MS"/>
                      </a:endParaRPr>
                    </a:p>
                    <a:p>
                      <a:pPr lvl="0" algn="ctr">
                        <a:buNone/>
                      </a:pPr>
                      <a:r>
                        <a:rPr lang="en-GB" sz="2000" baseline="0" dirty="0">
                          <a:latin typeface="Comic Sans MS"/>
                        </a:rPr>
                        <a:t>Our Wonderful World</a:t>
                      </a:r>
                    </a:p>
                  </a:txBody>
                  <a:tcPr anchor="ctr">
                    <a:solidFill>
                      <a:schemeClr val="accent6">
                        <a:lumMod val="40000"/>
                        <a:lumOff val="60000"/>
                      </a:schemeClr>
                    </a:solidFill>
                  </a:tcPr>
                </a:tc>
                <a:extLst>
                  <a:ext uri="{0D108BD9-81ED-4DB2-BD59-A6C34878D82A}">
                    <a16:rowId xmlns:a16="http://schemas.microsoft.com/office/drawing/2014/main" val="545797924"/>
                  </a:ext>
                </a:extLst>
              </a:tr>
            </a:tbl>
          </a:graphicData>
        </a:graphic>
      </p:graphicFrame>
      <p:sp>
        <p:nvSpPr>
          <p:cNvPr id="3" name="TextBox 2">
            <a:extLst>
              <a:ext uri="{FF2B5EF4-FFF2-40B4-BE49-F238E27FC236}">
                <a16:creationId xmlns:a16="http://schemas.microsoft.com/office/drawing/2014/main" id="{06FCBCFD-34BF-4A98-BD4B-5976F2089C8F}"/>
              </a:ext>
            </a:extLst>
          </p:cNvPr>
          <p:cNvSpPr txBox="1"/>
          <p:nvPr/>
        </p:nvSpPr>
        <p:spPr>
          <a:xfrm>
            <a:off x="539552" y="260648"/>
            <a:ext cx="8064896" cy="1754326"/>
          </a:xfrm>
          <a:prstGeom prst="rect">
            <a:avLst/>
          </a:prstGeom>
          <a:noFill/>
        </p:spPr>
        <p:txBody>
          <a:bodyPr wrap="square" rtlCol="0">
            <a:spAutoFit/>
          </a:bodyPr>
          <a:lstStyle/>
          <a:p>
            <a:r>
              <a:rPr lang="en-GB" baseline="0" dirty="0"/>
              <a:t>To ensure we cover all of the prime and specific areas, we have the following themes across the year that are fluid. Our curriculum is based around rich themes and engaging topics to ensure all areas. Much of our learning is play based and although we have set themes running through our curriculum, we do teach, set up activities and provide experiences that are enhanced by the children’s interests. </a:t>
            </a:r>
          </a:p>
          <a:p>
            <a:endParaRPr lang="en-GB" dirty="0"/>
          </a:p>
        </p:txBody>
      </p:sp>
    </p:spTree>
    <p:extLst>
      <p:ext uri="{BB962C8B-B14F-4D97-AF65-F5344CB8AC3E}">
        <p14:creationId xmlns:p14="http://schemas.microsoft.com/office/powerpoint/2010/main" val="4097445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3" name="Picture 2" descr="Twinkl Phonics - DfE Validated Scheme - Primary Resources">
            <a:extLst>
              <a:ext uri="{FF2B5EF4-FFF2-40B4-BE49-F238E27FC236}">
                <a16:creationId xmlns:a16="http://schemas.microsoft.com/office/drawing/2014/main" id="{CCE2EE29-F7CE-FA12-F21F-125F8C72B0E4}"/>
              </a:ext>
            </a:extLst>
          </p:cNvPr>
          <p:cNvPicPr>
            <a:picLocks noChangeAspect="1"/>
          </p:cNvPicPr>
          <p:nvPr/>
        </p:nvPicPr>
        <p:blipFill>
          <a:blip r:embed="rId3"/>
          <a:stretch>
            <a:fillRect/>
          </a:stretch>
        </p:blipFill>
        <p:spPr>
          <a:xfrm>
            <a:off x="251520" y="0"/>
            <a:ext cx="3314964" cy="1396110"/>
          </a:xfrm>
          <a:prstGeom prst="rect">
            <a:avLst/>
          </a:prstGeom>
        </p:spPr>
      </p:pic>
      <p:pic>
        <p:nvPicPr>
          <p:cNvPr id="2" name="Picture 1">
            <a:extLst>
              <a:ext uri="{FF2B5EF4-FFF2-40B4-BE49-F238E27FC236}">
                <a16:creationId xmlns:a16="http://schemas.microsoft.com/office/drawing/2014/main" id="{51937F15-B8A5-4A53-8830-A75ADD014528}"/>
              </a:ext>
            </a:extLst>
          </p:cNvPr>
          <p:cNvPicPr>
            <a:picLocks noChangeAspect="1"/>
          </p:cNvPicPr>
          <p:nvPr/>
        </p:nvPicPr>
        <p:blipFill>
          <a:blip r:embed="rId4"/>
          <a:stretch>
            <a:fillRect/>
          </a:stretch>
        </p:blipFill>
        <p:spPr>
          <a:xfrm>
            <a:off x="4211960" y="337537"/>
            <a:ext cx="4439768" cy="1613572"/>
          </a:xfrm>
          <a:prstGeom prst="rect">
            <a:avLst/>
          </a:prstGeom>
        </p:spPr>
      </p:pic>
      <p:pic>
        <p:nvPicPr>
          <p:cNvPr id="4" name="Picture 3">
            <a:extLst>
              <a:ext uri="{FF2B5EF4-FFF2-40B4-BE49-F238E27FC236}">
                <a16:creationId xmlns:a16="http://schemas.microsoft.com/office/drawing/2014/main" id="{CC628D9A-0D31-44A7-B41C-8CA5ED4F9A64}"/>
              </a:ext>
            </a:extLst>
          </p:cNvPr>
          <p:cNvPicPr>
            <a:picLocks noChangeAspect="1"/>
          </p:cNvPicPr>
          <p:nvPr/>
        </p:nvPicPr>
        <p:blipFill>
          <a:blip r:embed="rId5"/>
          <a:stretch>
            <a:fillRect/>
          </a:stretch>
        </p:blipFill>
        <p:spPr>
          <a:xfrm>
            <a:off x="395536" y="2151720"/>
            <a:ext cx="4550899" cy="3206007"/>
          </a:xfrm>
          <a:prstGeom prst="rect">
            <a:avLst/>
          </a:prstGeom>
        </p:spPr>
      </p:pic>
      <p:sp>
        <p:nvSpPr>
          <p:cNvPr id="7" name="TextBox 6">
            <a:extLst>
              <a:ext uri="{FF2B5EF4-FFF2-40B4-BE49-F238E27FC236}">
                <a16:creationId xmlns:a16="http://schemas.microsoft.com/office/drawing/2014/main" id="{EDDD08EB-1CA2-4A63-A2E2-74A36BE0DA0D}"/>
              </a:ext>
            </a:extLst>
          </p:cNvPr>
          <p:cNvSpPr txBox="1"/>
          <p:nvPr/>
        </p:nvSpPr>
        <p:spPr>
          <a:xfrm>
            <a:off x="5090451" y="2321004"/>
            <a:ext cx="3848861" cy="3323987"/>
          </a:xfrm>
          <a:prstGeom prst="rect">
            <a:avLst/>
          </a:prstGeom>
          <a:noFill/>
        </p:spPr>
        <p:txBody>
          <a:bodyPr wrap="square">
            <a:spAutoFit/>
          </a:bodyPr>
          <a:lstStyle/>
          <a:p>
            <a:pPr marL="285750" indent="-285750">
              <a:buFont typeface="Arial" panose="020B0604020202020204" pitchFamily="34" charset="0"/>
              <a:buChar char="•"/>
            </a:pPr>
            <a:r>
              <a:rPr lang="en-GB" sz="2400" baseline="0" dirty="0">
                <a:latin typeface="Comic Sans MS" panose="030F0702030302020204" pitchFamily="66" charset="0"/>
              </a:rPr>
              <a:t>Phonics is where your child's reading and writing journey begins. </a:t>
            </a:r>
          </a:p>
          <a:p>
            <a:pPr marL="285750" indent="-285750">
              <a:buFont typeface="Arial" panose="020B0604020202020204" pitchFamily="34" charset="0"/>
              <a:buChar char="•"/>
            </a:pPr>
            <a:r>
              <a:rPr lang="en-GB" sz="2400" dirty="0">
                <a:latin typeface="Comic Sans MS" panose="030F0702030302020204" pitchFamily="66" charset="0"/>
              </a:rPr>
              <a:t>Lessons are taught daily.</a:t>
            </a:r>
          </a:p>
          <a:p>
            <a:pPr marL="285750" indent="-285750">
              <a:buFont typeface="Arial" panose="020B0604020202020204" pitchFamily="34" charset="0"/>
              <a:buChar char="•"/>
            </a:pPr>
            <a:r>
              <a:rPr lang="en-GB" sz="2400" dirty="0">
                <a:latin typeface="Comic Sans MS" panose="030F0702030302020204" pitchFamily="66" charset="0"/>
              </a:rPr>
              <a:t>Your child will learn a new sound, and corresponding action.</a:t>
            </a:r>
          </a:p>
          <a:p>
            <a:pPr marL="285750" indent="-285750">
              <a:buFont typeface="Arial" panose="020B0604020202020204" pitchFamily="34" charset="0"/>
              <a:buChar char="•"/>
            </a:pPr>
            <a:endParaRPr lang="en-GB" dirty="0">
              <a:latin typeface="Comic Sans MS" panose="030F0702030302020204" pitchFamily="66" charset="0"/>
            </a:endParaRPr>
          </a:p>
        </p:txBody>
      </p:sp>
    </p:spTree>
    <p:extLst>
      <p:ext uri="{BB962C8B-B14F-4D97-AF65-F5344CB8AC3E}">
        <p14:creationId xmlns:p14="http://schemas.microsoft.com/office/powerpoint/2010/main" val="4197894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4" name="Picture 3" descr="A group of post it notes with push pins&#10;&#10;AI-generated content may be incorrect.">
            <a:extLst>
              <a:ext uri="{FF2B5EF4-FFF2-40B4-BE49-F238E27FC236}">
                <a16:creationId xmlns:a16="http://schemas.microsoft.com/office/drawing/2014/main" id="{DA53C4CB-65B9-C948-7F30-268FF222BFEB}"/>
              </a:ext>
            </a:extLst>
          </p:cNvPr>
          <p:cNvPicPr>
            <a:picLocks noChangeAspect="1"/>
          </p:cNvPicPr>
          <p:nvPr/>
        </p:nvPicPr>
        <p:blipFill>
          <a:blip r:embed="rId3"/>
          <a:stretch>
            <a:fillRect/>
          </a:stretch>
        </p:blipFill>
        <p:spPr>
          <a:xfrm>
            <a:off x="0" y="1354728"/>
            <a:ext cx="9144000" cy="4148544"/>
          </a:xfrm>
          <a:prstGeom prst="rect">
            <a:avLst/>
          </a:prstGeom>
        </p:spPr>
      </p:pic>
      <p:sp>
        <p:nvSpPr>
          <p:cNvPr id="2" name="TextBox 1">
            <a:extLst>
              <a:ext uri="{FF2B5EF4-FFF2-40B4-BE49-F238E27FC236}">
                <a16:creationId xmlns:a16="http://schemas.microsoft.com/office/drawing/2014/main" id="{E1ABF94C-6A1B-4F7C-AF1B-F49C00D716FA}"/>
              </a:ext>
            </a:extLst>
          </p:cNvPr>
          <p:cNvSpPr txBox="1"/>
          <p:nvPr/>
        </p:nvSpPr>
        <p:spPr>
          <a:xfrm>
            <a:off x="467544" y="271385"/>
            <a:ext cx="8424936" cy="600164"/>
          </a:xfrm>
          <a:prstGeom prst="rect">
            <a:avLst/>
          </a:prstGeom>
          <a:noFill/>
        </p:spPr>
        <p:txBody>
          <a:bodyPr wrap="square" rtlCol="0">
            <a:spAutoFit/>
          </a:bodyPr>
          <a:lstStyle/>
          <a:p>
            <a:r>
              <a:rPr lang="en-GB" sz="3300" dirty="0">
                <a:latin typeface="Comic Sans MS" panose="030F0702030302020204" pitchFamily="66" charset="0"/>
              </a:rPr>
              <a:t>Level 1 Phonics – Ways to help at home</a:t>
            </a:r>
          </a:p>
        </p:txBody>
      </p:sp>
    </p:spTree>
    <p:extLst>
      <p:ext uri="{BB962C8B-B14F-4D97-AF65-F5344CB8AC3E}">
        <p14:creationId xmlns:p14="http://schemas.microsoft.com/office/powerpoint/2010/main" val="3887772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2" name="TextBox 1">
            <a:extLst>
              <a:ext uri="{FF2B5EF4-FFF2-40B4-BE49-F238E27FC236}">
                <a16:creationId xmlns:a16="http://schemas.microsoft.com/office/drawing/2014/main" id="{E1ABF94C-6A1B-4F7C-AF1B-F49C00D716FA}"/>
              </a:ext>
            </a:extLst>
          </p:cNvPr>
          <p:cNvSpPr txBox="1"/>
          <p:nvPr/>
        </p:nvSpPr>
        <p:spPr>
          <a:xfrm>
            <a:off x="298352" y="231217"/>
            <a:ext cx="8594128" cy="600164"/>
          </a:xfrm>
          <a:prstGeom prst="rect">
            <a:avLst/>
          </a:prstGeom>
          <a:noFill/>
        </p:spPr>
        <p:txBody>
          <a:bodyPr wrap="square" rtlCol="0">
            <a:spAutoFit/>
          </a:bodyPr>
          <a:lstStyle/>
          <a:p>
            <a:r>
              <a:rPr lang="en-GB" sz="3300" dirty="0">
                <a:latin typeface="Comic Sans MS" panose="030F0702030302020204" pitchFamily="66" charset="0"/>
              </a:rPr>
              <a:t>Level 2 &amp; 3 Phonics – Ways to help at home</a:t>
            </a:r>
          </a:p>
        </p:txBody>
      </p:sp>
      <p:sp>
        <p:nvSpPr>
          <p:cNvPr id="3" name="TextBox 2">
            <a:extLst>
              <a:ext uri="{FF2B5EF4-FFF2-40B4-BE49-F238E27FC236}">
                <a16:creationId xmlns:a16="http://schemas.microsoft.com/office/drawing/2014/main" id="{2FB451BF-87A1-4BB9-AB7F-927ADA32BA24}"/>
              </a:ext>
            </a:extLst>
          </p:cNvPr>
          <p:cNvSpPr txBox="1"/>
          <p:nvPr/>
        </p:nvSpPr>
        <p:spPr>
          <a:xfrm>
            <a:off x="899592" y="1484784"/>
            <a:ext cx="7488832" cy="1754326"/>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Level 2 &amp; 3, children will be exposed to sounds and tricky words</a:t>
            </a:r>
          </a:p>
          <a:p>
            <a:pPr marL="285750" indent="-285750">
              <a:buFont typeface="Arial" panose="020B0604020202020204" pitchFamily="34" charset="0"/>
              <a:buChar char="•"/>
            </a:pPr>
            <a:r>
              <a:rPr lang="en-GB" dirty="0">
                <a:latin typeface="Comic Sans MS" panose="030F0702030302020204" pitchFamily="66" charset="0"/>
              </a:rPr>
              <a:t>Make sure to pronounce the pure sounds - </a:t>
            </a:r>
            <a:r>
              <a:rPr lang="en-GB" dirty="0">
                <a:latin typeface="Comic Sans MS" panose="030F0702030302020204" pitchFamily="66" charset="0"/>
                <a:hlinkClick r:id="rId3"/>
              </a:rPr>
              <a:t>https://www.youtube.com/watch?v=0SzkjubQ-Ok</a:t>
            </a:r>
            <a:r>
              <a:rPr lang="en-GB" dirty="0">
                <a:latin typeface="Comic Sans MS" panose="030F0702030302020204" pitchFamily="66" charset="0"/>
              </a:rPr>
              <a:t> (level 2)</a:t>
            </a:r>
          </a:p>
          <a:p>
            <a:pPr marL="285750" indent="-285750">
              <a:buFont typeface="Arial" panose="020B0604020202020204" pitchFamily="34" charset="0"/>
              <a:buChar char="•"/>
            </a:pPr>
            <a:r>
              <a:rPr lang="en-GB" dirty="0">
                <a:latin typeface="Comic Sans MS" panose="030F0702030302020204" pitchFamily="66" charset="0"/>
                <a:hlinkClick r:id="rId4"/>
              </a:rPr>
              <a:t>https://www.youtube.com/watch?v=8ZGwM48Wy5E</a:t>
            </a:r>
            <a:r>
              <a:rPr lang="en-GB" dirty="0">
                <a:latin typeface="Comic Sans MS" panose="030F0702030302020204" pitchFamily="66" charset="0"/>
              </a:rPr>
              <a:t> (level 3)</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387BA55D-7478-4D3E-B8CF-29AA4A542A7B}"/>
              </a:ext>
            </a:extLst>
          </p:cNvPr>
          <p:cNvPicPr>
            <a:picLocks noChangeAspect="1"/>
          </p:cNvPicPr>
          <p:nvPr/>
        </p:nvPicPr>
        <p:blipFill>
          <a:blip r:embed="rId5"/>
          <a:stretch>
            <a:fillRect/>
          </a:stretch>
        </p:blipFill>
        <p:spPr>
          <a:xfrm>
            <a:off x="611560" y="2991940"/>
            <a:ext cx="3403655" cy="2380517"/>
          </a:xfrm>
          <a:prstGeom prst="rect">
            <a:avLst/>
          </a:prstGeom>
        </p:spPr>
      </p:pic>
      <p:pic>
        <p:nvPicPr>
          <p:cNvPr id="5" name="Picture 4">
            <a:extLst>
              <a:ext uri="{FF2B5EF4-FFF2-40B4-BE49-F238E27FC236}">
                <a16:creationId xmlns:a16="http://schemas.microsoft.com/office/drawing/2014/main" id="{8ACA05B3-36FA-4688-B6DD-2E1AE3455691}"/>
              </a:ext>
            </a:extLst>
          </p:cNvPr>
          <p:cNvPicPr>
            <a:picLocks noChangeAspect="1"/>
          </p:cNvPicPr>
          <p:nvPr/>
        </p:nvPicPr>
        <p:blipFill>
          <a:blip r:embed="rId6"/>
          <a:stretch>
            <a:fillRect/>
          </a:stretch>
        </p:blipFill>
        <p:spPr>
          <a:xfrm>
            <a:off x="5010073" y="3006106"/>
            <a:ext cx="3403655" cy="2391827"/>
          </a:xfrm>
          <a:prstGeom prst="rect">
            <a:avLst/>
          </a:prstGeom>
        </p:spPr>
      </p:pic>
    </p:spTree>
    <p:extLst>
      <p:ext uri="{BB962C8B-B14F-4D97-AF65-F5344CB8AC3E}">
        <p14:creationId xmlns:p14="http://schemas.microsoft.com/office/powerpoint/2010/main" val="1062121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2" name="TextBox 1">
            <a:extLst>
              <a:ext uri="{FF2B5EF4-FFF2-40B4-BE49-F238E27FC236}">
                <a16:creationId xmlns:a16="http://schemas.microsoft.com/office/drawing/2014/main" id="{E1ABF94C-6A1B-4F7C-AF1B-F49C00D716FA}"/>
              </a:ext>
            </a:extLst>
          </p:cNvPr>
          <p:cNvSpPr txBox="1"/>
          <p:nvPr/>
        </p:nvSpPr>
        <p:spPr>
          <a:xfrm>
            <a:off x="467544" y="271385"/>
            <a:ext cx="8594128" cy="600164"/>
          </a:xfrm>
          <a:prstGeom prst="rect">
            <a:avLst/>
          </a:prstGeom>
          <a:noFill/>
        </p:spPr>
        <p:txBody>
          <a:bodyPr wrap="square" rtlCol="0">
            <a:spAutoFit/>
          </a:bodyPr>
          <a:lstStyle/>
          <a:p>
            <a:r>
              <a:rPr lang="en-GB" sz="3300" dirty="0">
                <a:latin typeface="Comic Sans MS" panose="030F0702030302020204" pitchFamily="66" charset="0"/>
              </a:rPr>
              <a:t>Level 4 Phonics – Ways to help at home</a:t>
            </a:r>
          </a:p>
        </p:txBody>
      </p:sp>
      <p:sp>
        <p:nvSpPr>
          <p:cNvPr id="3" name="TextBox 2">
            <a:extLst>
              <a:ext uri="{FF2B5EF4-FFF2-40B4-BE49-F238E27FC236}">
                <a16:creationId xmlns:a16="http://schemas.microsoft.com/office/drawing/2014/main" id="{2FB451BF-87A1-4BB9-AB7F-927ADA32BA24}"/>
              </a:ext>
            </a:extLst>
          </p:cNvPr>
          <p:cNvSpPr txBox="1"/>
          <p:nvPr/>
        </p:nvSpPr>
        <p:spPr>
          <a:xfrm>
            <a:off x="212027" y="1585780"/>
            <a:ext cx="5688632" cy="4001095"/>
          </a:xfrm>
          <a:prstGeom prst="rect">
            <a:avLst/>
          </a:prstGeom>
          <a:noFill/>
        </p:spPr>
        <p:txBody>
          <a:bodyPr wrap="square" rtlCol="0">
            <a:spAutoFit/>
          </a:bodyPr>
          <a:lstStyle/>
          <a:p>
            <a:pPr marL="285750" indent="-285750">
              <a:buFont typeface="Arial" panose="020B0604020202020204" pitchFamily="34" charset="0"/>
              <a:buChar char="•"/>
            </a:pPr>
            <a:r>
              <a:rPr lang="en-GB" b="0" i="0" dirty="0">
                <a:solidFill>
                  <a:srgbClr val="333333"/>
                </a:solidFill>
                <a:effectLst/>
                <a:latin typeface="Comic Sans MS" panose="030F0702030302020204" pitchFamily="66" charset="0"/>
              </a:rPr>
              <a:t>Level 4 phonics aims to consolidate their knowledge while introducing them to new polysyllabic words, as well as more tricky words. </a:t>
            </a:r>
          </a:p>
          <a:p>
            <a:pPr marL="285750" indent="-285750">
              <a:buFont typeface="Arial" panose="020B0604020202020204" pitchFamily="34" charset="0"/>
              <a:buChar char="•"/>
            </a:pPr>
            <a:r>
              <a:rPr lang="en-GB" dirty="0">
                <a:latin typeface="Comic Sans MS" panose="030F0702030302020204" pitchFamily="66" charset="0"/>
              </a:rPr>
              <a:t>Tricky words – watch these videos to support tricky word recognition:</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hlinkClick r:id="rId3"/>
              </a:rPr>
              <a:t>https://www.youtube.com/watch?v=5kJM35mJNag&amp;list=PLxONQLFLDg7RQJmQsU3aCB3Ar0zdPX46B</a:t>
            </a: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hlinkClick r:id="rId4"/>
              </a:rPr>
              <a:t>https://www.youtube.com/watch?v=andH6QuDoNI&amp;list=PLxONQLFLDg7RBjthNdMqvp8CKMmwN9ggz&amp;pp=0gcJCaIEOCosWNin</a:t>
            </a: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hlinkClick r:id="rId5"/>
              </a:rPr>
              <a:t>https://www.youtube.com/watch?v=Nen91EEc0nw&amp;list=PLxONQLFLDg7TLMwHD5gIUUQvrOxzq_-fZ</a:t>
            </a:r>
            <a:endParaRPr lang="en-GB" sz="14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5" name="Picture 4">
            <a:extLst>
              <a:ext uri="{FF2B5EF4-FFF2-40B4-BE49-F238E27FC236}">
                <a16:creationId xmlns:a16="http://schemas.microsoft.com/office/drawing/2014/main" id="{28989672-8475-49AB-9BF2-982756849BDA}"/>
              </a:ext>
            </a:extLst>
          </p:cNvPr>
          <p:cNvPicPr>
            <a:picLocks noChangeAspect="1"/>
          </p:cNvPicPr>
          <p:nvPr/>
        </p:nvPicPr>
        <p:blipFill>
          <a:blip r:embed="rId6"/>
          <a:stretch>
            <a:fillRect/>
          </a:stretch>
        </p:blipFill>
        <p:spPr>
          <a:xfrm>
            <a:off x="5927419" y="1988840"/>
            <a:ext cx="3004554" cy="2109914"/>
          </a:xfrm>
          <a:prstGeom prst="rect">
            <a:avLst/>
          </a:prstGeom>
        </p:spPr>
      </p:pic>
    </p:spTree>
    <p:extLst>
      <p:ext uri="{BB962C8B-B14F-4D97-AF65-F5344CB8AC3E}">
        <p14:creationId xmlns:p14="http://schemas.microsoft.com/office/powerpoint/2010/main" val="3756937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2" name="TextBox 1">
            <a:extLst>
              <a:ext uri="{FF2B5EF4-FFF2-40B4-BE49-F238E27FC236}">
                <a16:creationId xmlns:a16="http://schemas.microsoft.com/office/drawing/2014/main" id="{E1ABF94C-6A1B-4F7C-AF1B-F49C00D716FA}"/>
              </a:ext>
            </a:extLst>
          </p:cNvPr>
          <p:cNvSpPr txBox="1"/>
          <p:nvPr/>
        </p:nvSpPr>
        <p:spPr>
          <a:xfrm>
            <a:off x="467544" y="271385"/>
            <a:ext cx="8594128" cy="600164"/>
          </a:xfrm>
          <a:prstGeom prst="rect">
            <a:avLst/>
          </a:prstGeom>
          <a:noFill/>
        </p:spPr>
        <p:txBody>
          <a:bodyPr wrap="square" rtlCol="0">
            <a:spAutoFit/>
          </a:bodyPr>
          <a:lstStyle/>
          <a:p>
            <a:r>
              <a:rPr lang="en-GB" sz="3300" dirty="0">
                <a:latin typeface="Comic Sans MS" panose="030F0702030302020204" pitchFamily="66" charset="0"/>
              </a:rPr>
              <a:t>How to help with reading words</a:t>
            </a:r>
          </a:p>
        </p:txBody>
      </p:sp>
      <p:sp>
        <p:nvSpPr>
          <p:cNvPr id="3" name="TextBox 2">
            <a:extLst>
              <a:ext uri="{FF2B5EF4-FFF2-40B4-BE49-F238E27FC236}">
                <a16:creationId xmlns:a16="http://schemas.microsoft.com/office/drawing/2014/main" id="{2FB451BF-87A1-4BB9-AB7F-927ADA32BA24}"/>
              </a:ext>
            </a:extLst>
          </p:cNvPr>
          <p:cNvSpPr txBox="1"/>
          <p:nvPr/>
        </p:nvSpPr>
        <p:spPr>
          <a:xfrm>
            <a:off x="298352" y="1072359"/>
            <a:ext cx="8594128" cy="4247317"/>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In order to read a word, children</a:t>
            </a:r>
            <a:r>
              <a:rPr lang="en-GB" baseline="0" dirty="0">
                <a:latin typeface="Comic Sans MS" panose="030F0702030302020204" pitchFamily="66" charset="0"/>
              </a:rPr>
              <a:t> need to be taught efficient blending skills. </a:t>
            </a:r>
            <a:r>
              <a:rPr lang="en-GB" dirty="0">
                <a:latin typeface="Comic Sans MS" panose="030F0702030302020204" pitchFamily="66" charset="0"/>
              </a:rPr>
              <a:t>Blending is</a:t>
            </a:r>
            <a:r>
              <a:rPr lang="en-GB" baseline="0" dirty="0">
                <a:latin typeface="Comic Sans MS" panose="030F0702030302020204" pitchFamily="66" charset="0"/>
              </a:rPr>
              <a:t> joining the sounds together to read a word. </a:t>
            </a:r>
            <a:r>
              <a:rPr lang="en-GB" sz="1800" kern="1200" dirty="0">
                <a:solidFill>
                  <a:schemeClr val="tx1"/>
                </a:solidFill>
                <a:effectLst/>
                <a:latin typeface="Comic Sans MS" panose="030F0702030302020204" pitchFamily="66" charset="0"/>
              </a:rPr>
              <a:t>Children identify the graphemes within a word, say the phonemes and then push these sounds together to form the word.</a:t>
            </a:r>
          </a:p>
          <a:p>
            <a:pPr marL="285750" indent="-285750">
              <a:buFont typeface="Arial" panose="020B0604020202020204" pitchFamily="34" charset="0"/>
              <a:buChar char="•"/>
            </a:pPr>
            <a:endParaRPr lang="en-GB" baseline="0" dirty="0">
              <a:latin typeface="Comic Sans MS" panose="030F0702030302020204" pitchFamily="66" charset="0"/>
            </a:endParaRPr>
          </a:p>
          <a:p>
            <a:pPr marL="285750" indent="-285750">
              <a:buFont typeface="Arial" panose="020B0604020202020204" pitchFamily="34" charset="0"/>
              <a:buChar char="•"/>
            </a:pPr>
            <a:endParaRPr lang="en-GB" sz="1800" kern="1200" dirty="0">
              <a:solidFill>
                <a:schemeClr val="tx1"/>
              </a:solidFill>
              <a:effectLst/>
              <a:latin typeface="Comic Sans MS" panose="030F0702030302020204" pitchFamily="66" charset="0"/>
            </a:endParaRPr>
          </a:p>
          <a:p>
            <a:pPr marL="285750" indent="-285750">
              <a:buFont typeface="Arial" panose="020B0604020202020204" pitchFamily="34" charset="0"/>
              <a:buChar char="•"/>
            </a:pPr>
            <a:endParaRPr lang="en-GB" baseline="0" dirty="0">
              <a:latin typeface="Comic Sans MS" panose="030F0702030302020204" pitchFamily="66" charset="0"/>
            </a:endParaRPr>
          </a:p>
          <a:p>
            <a:pPr marL="285750" indent="-285750">
              <a:buFont typeface="Arial" panose="020B0604020202020204" pitchFamily="34" charset="0"/>
              <a:buChar char="•"/>
            </a:pPr>
            <a:endParaRPr lang="en-GB" sz="1800" kern="1200" dirty="0">
              <a:solidFill>
                <a:schemeClr val="tx1"/>
              </a:solidFill>
              <a:effectLst/>
              <a:latin typeface="Comic Sans MS" panose="030F0702030302020204" pitchFamily="66" charset="0"/>
            </a:endParaRPr>
          </a:p>
          <a:p>
            <a:pPr marL="285750" indent="-285750">
              <a:buFont typeface="Arial" panose="020B0604020202020204" pitchFamily="34" charset="0"/>
              <a:buChar char="•"/>
            </a:pPr>
            <a:endParaRPr lang="en-GB" baseline="0" dirty="0">
              <a:latin typeface="Comic Sans MS" panose="030F0702030302020204" pitchFamily="66" charset="0"/>
            </a:endParaRP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 Write the word down and get them to draw sound buttons underneath. This might help to visualise how to break it down.</a:t>
            </a:r>
          </a:p>
          <a:p>
            <a:pPr marL="285750" indent="-285750">
              <a:buFont typeface="Arial" panose="020B0604020202020204" pitchFamily="34" charset="0"/>
              <a:buChar char="•"/>
            </a:pPr>
            <a:endParaRPr lang="en-GB" sz="1800" kern="1200" baseline="0" dirty="0">
              <a:solidFill>
                <a:schemeClr val="tx1"/>
              </a:solidFill>
              <a:effectLst/>
              <a:latin typeface="Comic Sans MS" panose="030F0702030302020204" pitchFamily="66" charset="0"/>
            </a:endParaRP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6" name="Picture 5">
            <a:extLst>
              <a:ext uri="{FF2B5EF4-FFF2-40B4-BE49-F238E27FC236}">
                <a16:creationId xmlns:a16="http://schemas.microsoft.com/office/drawing/2014/main" id="{2B1AF7B8-A2FD-4659-9873-8D1AE2309F0C}"/>
              </a:ext>
            </a:extLst>
          </p:cNvPr>
          <p:cNvPicPr>
            <a:picLocks noChangeAspect="1"/>
          </p:cNvPicPr>
          <p:nvPr/>
        </p:nvPicPr>
        <p:blipFill rotWithShape="1">
          <a:blip r:embed="rId3"/>
          <a:srcRect l="44488" t="44365" r="2750" b="40248"/>
          <a:stretch/>
        </p:blipFill>
        <p:spPr>
          <a:xfrm>
            <a:off x="4325" y="2281269"/>
            <a:ext cx="4442840" cy="729422"/>
          </a:xfrm>
          <a:prstGeom prst="rect">
            <a:avLst/>
          </a:prstGeom>
        </p:spPr>
      </p:pic>
      <p:pic>
        <p:nvPicPr>
          <p:cNvPr id="7" name="Picture 6">
            <a:extLst>
              <a:ext uri="{FF2B5EF4-FFF2-40B4-BE49-F238E27FC236}">
                <a16:creationId xmlns:a16="http://schemas.microsoft.com/office/drawing/2014/main" id="{11FBC7EB-42D1-44A1-BE7E-8E3F35FEC4E0}"/>
              </a:ext>
            </a:extLst>
          </p:cNvPr>
          <p:cNvPicPr>
            <a:picLocks noChangeAspect="1"/>
          </p:cNvPicPr>
          <p:nvPr/>
        </p:nvPicPr>
        <p:blipFill rotWithShape="1">
          <a:blip r:embed="rId3"/>
          <a:srcRect l="44954" t="8562" r="2284" b="76051"/>
          <a:stretch/>
        </p:blipFill>
        <p:spPr>
          <a:xfrm>
            <a:off x="4319427" y="2717697"/>
            <a:ext cx="4824536" cy="792089"/>
          </a:xfrm>
          <a:prstGeom prst="rect">
            <a:avLst/>
          </a:prstGeom>
        </p:spPr>
      </p:pic>
      <p:grpSp>
        <p:nvGrpSpPr>
          <p:cNvPr id="4" name="Group 3">
            <a:extLst>
              <a:ext uri="{FF2B5EF4-FFF2-40B4-BE49-F238E27FC236}">
                <a16:creationId xmlns:a16="http://schemas.microsoft.com/office/drawing/2014/main" id="{6126EAD0-0013-41F1-985C-70EB6D854237}"/>
              </a:ext>
            </a:extLst>
          </p:cNvPr>
          <p:cNvGrpSpPr/>
          <p:nvPr/>
        </p:nvGrpSpPr>
        <p:grpSpPr>
          <a:xfrm>
            <a:off x="1207738" y="3933056"/>
            <a:ext cx="7731340" cy="1676251"/>
            <a:chOff x="1043608" y="1533880"/>
            <a:chExt cx="7731340" cy="1676251"/>
          </a:xfrm>
        </p:grpSpPr>
        <p:sp>
          <p:nvSpPr>
            <p:cNvPr id="8" name="Rectangle 7">
              <a:extLst>
                <a:ext uri="{FF2B5EF4-FFF2-40B4-BE49-F238E27FC236}">
                  <a16:creationId xmlns:a16="http://schemas.microsoft.com/office/drawing/2014/main" id="{FDD334F9-67C9-406E-923C-6CDD74C213AD}"/>
                </a:ext>
              </a:extLst>
            </p:cNvPr>
            <p:cNvSpPr/>
            <p:nvPr/>
          </p:nvSpPr>
          <p:spPr>
            <a:xfrm>
              <a:off x="1043608" y="1533880"/>
              <a:ext cx="7731340" cy="1569660"/>
            </a:xfrm>
            <a:prstGeom prst="rect">
              <a:avLst/>
            </a:prstGeom>
          </p:spPr>
          <p:txBody>
            <a:bodyPr wrap="square">
              <a:spAutoFit/>
            </a:bodyPr>
            <a:lstStyle/>
            <a:p>
              <a:r>
                <a:rPr lang="en-US" altLang="en-US" sz="9600" dirty="0">
                  <a:latin typeface="Twinkl" pitchFamily="50" charset="0"/>
                </a:rPr>
                <a:t> </a:t>
              </a:r>
              <a:r>
                <a:rPr lang="en-US" altLang="en-US" sz="8000" dirty="0">
                  <a:latin typeface="Comic Sans MS" panose="030F0702030302020204" pitchFamily="66" charset="0"/>
                </a:rPr>
                <a:t>can   	chop</a:t>
              </a:r>
              <a:endParaRPr lang="en-GB" sz="8000" dirty="0">
                <a:latin typeface="Comic Sans MS" panose="030F0702030302020204" pitchFamily="66" charset="0"/>
              </a:endParaRPr>
            </a:p>
          </p:txBody>
        </p:sp>
        <p:sp>
          <p:nvSpPr>
            <p:cNvPr id="9" name="Oval 8">
              <a:extLst>
                <a:ext uri="{FF2B5EF4-FFF2-40B4-BE49-F238E27FC236}">
                  <a16:creationId xmlns:a16="http://schemas.microsoft.com/office/drawing/2014/main" id="{DEE90CDC-5EDC-4142-BE70-2958B160956A}"/>
                </a:ext>
              </a:extLst>
            </p:cNvPr>
            <p:cNvSpPr/>
            <p:nvPr/>
          </p:nvSpPr>
          <p:spPr>
            <a:xfrm>
              <a:off x="1588531" y="2893743"/>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4C39A69-7B03-42AF-B7EE-F191D0C3B9C1}"/>
                </a:ext>
              </a:extLst>
            </p:cNvPr>
            <p:cNvSpPr/>
            <p:nvPr/>
          </p:nvSpPr>
          <p:spPr>
            <a:xfrm>
              <a:off x="2097869" y="2877799"/>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D69DBFCF-3B56-49EB-AF53-1994B605AE87}"/>
                </a:ext>
              </a:extLst>
            </p:cNvPr>
            <p:cNvSpPr/>
            <p:nvPr/>
          </p:nvSpPr>
          <p:spPr>
            <a:xfrm>
              <a:off x="6029967" y="2970300"/>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39E557A0-F891-4401-B0A7-8B981FE3C7E6}"/>
                </a:ext>
              </a:extLst>
            </p:cNvPr>
            <p:cNvSpPr/>
            <p:nvPr/>
          </p:nvSpPr>
          <p:spPr>
            <a:xfrm>
              <a:off x="6574061" y="2970299"/>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5E38E4F2-9BF5-4521-8674-2057CC773000}"/>
                </a:ext>
              </a:extLst>
            </p:cNvPr>
            <p:cNvSpPr/>
            <p:nvPr/>
          </p:nvSpPr>
          <p:spPr>
            <a:xfrm>
              <a:off x="2655852" y="2901137"/>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Connector 14">
              <a:extLst>
                <a:ext uri="{FF2B5EF4-FFF2-40B4-BE49-F238E27FC236}">
                  <a16:creationId xmlns:a16="http://schemas.microsoft.com/office/drawing/2014/main" id="{5F2C6224-D705-4C56-870F-5274C5EB2364}"/>
                </a:ext>
              </a:extLst>
            </p:cNvPr>
            <p:cNvCxnSpPr/>
            <p:nvPr/>
          </p:nvCxnSpPr>
          <p:spPr>
            <a:xfrm>
              <a:off x="4909278" y="3054240"/>
              <a:ext cx="868357" cy="0"/>
            </a:xfrm>
            <a:prstGeom prst="line">
              <a:avLst/>
            </a:prstGeom>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3142296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595" y="9700"/>
            <a:ext cx="7886700" cy="1325563"/>
          </a:xfrm>
        </p:spPr>
        <p:txBody>
          <a:bodyPr/>
          <a:lstStyle/>
          <a:p>
            <a:r>
              <a:rPr lang="en-GB" dirty="0">
                <a:latin typeface="Comic Sans MS" panose="030F0702030302020204" pitchFamily="66" charset="0"/>
              </a:rPr>
              <a:t>Reading</a:t>
            </a:r>
          </a:p>
        </p:txBody>
      </p:sp>
      <p:sp>
        <p:nvSpPr>
          <p:cNvPr id="11" name="TextBox 10">
            <a:extLst>
              <a:ext uri="{FF2B5EF4-FFF2-40B4-BE49-F238E27FC236}">
                <a16:creationId xmlns:a16="http://schemas.microsoft.com/office/drawing/2014/main" id="{A7FFE2C6-8146-4C8B-8AC4-25D6D2719EBF}"/>
              </a:ext>
            </a:extLst>
          </p:cNvPr>
          <p:cNvSpPr txBox="1"/>
          <p:nvPr/>
        </p:nvSpPr>
        <p:spPr>
          <a:xfrm>
            <a:off x="250960" y="1335263"/>
            <a:ext cx="4821477" cy="4524315"/>
          </a:xfrm>
          <a:prstGeom prst="rect">
            <a:avLst/>
          </a:prstGeom>
          <a:noFill/>
        </p:spPr>
        <p:txBody>
          <a:bodyPr wrap="square">
            <a:spAutoFit/>
          </a:bodyPr>
          <a:lstStyle/>
          <a:p>
            <a:pPr marL="285750" indent="-285750">
              <a:buFont typeface="Arial" panose="020B0604020202020204" pitchFamily="34" charset="0"/>
              <a:buChar char="•"/>
            </a:pPr>
            <a:r>
              <a:rPr lang="en-GB" sz="1800" u="none" baseline="0" dirty="0">
                <a:latin typeface="Comic Sans MS" panose="030F0702030302020204" pitchFamily="66" charset="0"/>
              </a:rPr>
              <a:t>We want children to love reading! When you read, please record this in their reading diary. </a:t>
            </a:r>
            <a:r>
              <a:rPr lang="en-GB" sz="1800" u="none" dirty="0">
                <a:latin typeface="Comic Sans MS" panose="030F0702030302020204" pitchFamily="66" charset="0"/>
              </a:rPr>
              <a:t>Children will receive star points for every time they read. </a:t>
            </a:r>
            <a:endParaRPr lang="en-GB" sz="1800" u="none" baseline="0" dirty="0">
              <a:latin typeface="Comic Sans MS" panose="030F0702030302020204" pitchFamily="66" charset="0"/>
            </a:endParaRPr>
          </a:p>
          <a:p>
            <a:pPr marL="285750" indent="-285750">
              <a:buFont typeface="Arial" panose="020B0604020202020204" pitchFamily="34" charset="0"/>
              <a:buChar char="•"/>
            </a:pPr>
            <a:r>
              <a:rPr lang="en-GB" sz="1800" u="none" baseline="0" dirty="0">
                <a:latin typeface="Comic Sans MS" panose="030F0702030302020204" pitchFamily="66" charset="0"/>
              </a:rPr>
              <a:t>Reading </a:t>
            </a:r>
            <a:r>
              <a:rPr lang="en-GB" sz="1800" u="none" dirty="0">
                <a:latin typeface="Comic Sans MS" panose="030F0702030302020204" pitchFamily="66" charset="0"/>
              </a:rPr>
              <a:t>on a daily basis is so important, with an </a:t>
            </a:r>
            <a:r>
              <a:rPr lang="en-GB" sz="1800" u="none" baseline="0" dirty="0">
                <a:latin typeface="Comic Sans MS" panose="030F0702030302020204" pitchFamily="66" charset="0"/>
              </a:rPr>
              <a:t>emphasis on </a:t>
            </a:r>
            <a:r>
              <a:rPr lang="en-GB" sz="1800" b="1" u="none" baseline="0" dirty="0">
                <a:latin typeface="Comic Sans MS" panose="030F0702030302020204" pitchFamily="66" charset="0"/>
              </a:rPr>
              <a:t>hearing</a:t>
            </a:r>
            <a:r>
              <a:rPr lang="en-GB" sz="1800" b="0" u="none" baseline="0" dirty="0">
                <a:latin typeface="Comic Sans MS" panose="030F0702030302020204" pitchFamily="66" charset="0"/>
              </a:rPr>
              <a:t> them read their Rhino Reader aloud to you.</a:t>
            </a:r>
          </a:p>
          <a:p>
            <a:pPr marL="285750" indent="-285750">
              <a:buFont typeface="Arial" panose="020B0604020202020204" pitchFamily="34" charset="0"/>
              <a:buChar char="•"/>
            </a:pPr>
            <a:r>
              <a:rPr lang="en-GB" dirty="0">
                <a:latin typeface="Comic Sans MS" panose="030F0702030302020204" pitchFamily="66" charset="0"/>
              </a:rPr>
              <a:t>The Parent Guide to Reading can be found here: </a:t>
            </a:r>
            <a:r>
              <a:rPr lang="en-GB" dirty="0">
                <a:latin typeface="Comic Sans MS" panose="030F0702030302020204" pitchFamily="66" charset="0"/>
                <a:hlinkClick r:id="rId3"/>
              </a:rPr>
              <a:t>https://www.langshott-surrey.co.uk/attachments/download.asp?file=11345</a:t>
            </a: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a:rPr>
              <a:t>Children will also take home a r</a:t>
            </a:r>
            <a:r>
              <a:rPr lang="en-GB" sz="1800" dirty="0">
                <a:latin typeface="Comic Sans MS"/>
              </a:rPr>
              <a:t>eading for pleasure book – they can change these as frequently as they like. </a:t>
            </a:r>
          </a:p>
          <a:p>
            <a:pPr marL="285750" indent="-285750">
              <a:buFont typeface="Arial" panose="020B0604020202020204" pitchFamily="34" charset="0"/>
              <a:buChar char="•"/>
            </a:pPr>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9F81B5FB-98EF-4662-9A2B-EB688D2A1E0C}"/>
              </a:ext>
            </a:extLst>
          </p:cNvPr>
          <p:cNvPicPr>
            <a:picLocks noChangeAspect="1"/>
          </p:cNvPicPr>
          <p:nvPr/>
        </p:nvPicPr>
        <p:blipFill>
          <a:blip r:embed="rId4"/>
          <a:stretch>
            <a:fillRect/>
          </a:stretch>
        </p:blipFill>
        <p:spPr>
          <a:xfrm>
            <a:off x="4928350" y="1047111"/>
            <a:ext cx="3916815" cy="3992625"/>
          </a:xfrm>
          <a:prstGeom prst="rect">
            <a:avLst/>
          </a:prstGeom>
        </p:spPr>
      </p:pic>
    </p:spTree>
    <p:extLst>
      <p:ext uri="{BB962C8B-B14F-4D97-AF65-F5344CB8AC3E}">
        <p14:creationId xmlns:p14="http://schemas.microsoft.com/office/powerpoint/2010/main" val="2766046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595" y="9700"/>
            <a:ext cx="7886700" cy="1325563"/>
          </a:xfrm>
        </p:spPr>
        <p:txBody>
          <a:bodyPr/>
          <a:lstStyle/>
          <a:p>
            <a:r>
              <a:rPr lang="en-GB" dirty="0">
                <a:latin typeface="Comic Sans MS" panose="030F0702030302020204" pitchFamily="66" charset="0"/>
              </a:rPr>
              <a:t>Reading</a:t>
            </a:r>
          </a:p>
        </p:txBody>
      </p:sp>
      <p:sp>
        <p:nvSpPr>
          <p:cNvPr id="11" name="TextBox 10">
            <a:extLst>
              <a:ext uri="{FF2B5EF4-FFF2-40B4-BE49-F238E27FC236}">
                <a16:creationId xmlns:a16="http://schemas.microsoft.com/office/drawing/2014/main" id="{A7FFE2C6-8146-4C8B-8AC4-25D6D2719EBF}"/>
              </a:ext>
            </a:extLst>
          </p:cNvPr>
          <p:cNvSpPr txBox="1"/>
          <p:nvPr/>
        </p:nvSpPr>
        <p:spPr>
          <a:xfrm>
            <a:off x="398595" y="1220036"/>
            <a:ext cx="8346809" cy="1200329"/>
          </a:xfrm>
          <a:prstGeom prst="rect">
            <a:avLst/>
          </a:prstGeom>
          <a:noFill/>
        </p:spPr>
        <p:txBody>
          <a:bodyPr wrap="square">
            <a:spAutoFit/>
          </a:bodyPr>
          <a:lstStyle/>
          <a:p>
            <a:pPr marL="285750" indent="-285750">
              <a:buFont typeface="Arial" panose="020B0604020202020204" pitchFamily="34" charset="0"/>
              <a:buChar char="•"/>
            </a:pPr>
            <a:r>
              <a:rPr lang="en-GB" dirty="0">
                <a:latin typeface="Comic Sans MS" panose="030F0702030302020204" pitchFamily="66" charset="0"/>
              </a:rPr>
              <a:t>Here are some examples of books we will be sharing with your children, during our regular Whole Class Reading lessons. </a:t>
            </a:r>
          </a:p>
          <a:p>
            <a:pPr marL="285750" indent="-285750">
              <a:buFont typeface="Arial" panose="020B0604020202020204" pitchFamily="34" charset="0"/>
              <a:buChar char="•"/>
            </a:pPr>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3" name="Picture 2">
            <a:extLst>
              <a:ext uri="{FF2B5EF4-FFF2-40B4-BE49-F238E27FC236}">
                <a16:creationId xmlns:a16="http://schemas.microsoft.com/office/drawing/2014/main" id="{89FA7A17-040F-4451-9ADC-41C363B5421B}"/>
              </a:ext>
            </a:extLst>
          </p:cNvPr>
          <p:cNvPicPr>
            <a:picLocks noChangeAspect="1"/>
          </p:cNvPicPr>
          <p:nvPr/>
        </p:nvPicPr>
        <p:blipFill>
          <a:blip r:embed="rId3"/>
          <a:stretch>
            <a:fillRect/>
          </a:stretch>
        </p:blipFill>
        <p:spPr>
          <a:xfrm>
            <a:off x="209548" y="1995561"/>
            <a:ext cx="1975275" cy="1658256"/>
          </a:xfrm>
          <a:prstGeom prst="rect">
            <a:avLst/>
          </a:prstGeom>
        </p:spPr>
      </p:pic>
      <p:pic>
        <p:nvPicPr>
          <p:cNvPr id="5" name="Picture 4">
            <a:extLst>
              <a:ext uri="{FF2B5EF4-FFF2-40B4-BE49-F238E27FC236}">
                <a16:creationId xmlns:a16="http://schemas.microsoft.com/office/drawing/2014/main" id="{89F335C7-FBFC-43E1-83D3-79CDFDB74D5B}"/>
              </a:ext>
            </a:extLst>
          </p:cNvPr>
          <p:cNvPicPr>
            <a:picLocks noChangeAspect="1"/>
          </p:cNvPicPr>
          <p:nvPr/>
        </p:nvPicPr>
        <p:blipFill>
          <a:blip r:embed="rId4"/>
          <a:stretch>
            <a:fillRect/>
          </a:stretch>
        </p:blipFill>
        <p:spPr>
          <a:xfrm>
            <a:off x="2618160" y="1844085"/>
            <a:ext cx="1881478" cy="2305733"/>
          </a:xfrm>
          <a:prstGeom prst="rect">
            <a:avLst/>
          </a:prstGeom>
        </p:spPr>
      </p:pic>
      <p:pic>
        <p:nvPicPr>
          <p:cNvPr id="1026" name="Picture 2" descr="Lifecycles: Egg to Chicken : de la ...">
            <a:extLst>
              <a:ext uri="{FF2B5EF4-FFF2-40B4-BE49-F238E27FC236}">
                <a16:creationId xmlns:a16="http://schemas.microsoft.com/office/drawing/2014/main" id="{F2A753FE-3700-411B-B65A-3DEEB9EE9B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9442" y="4108848"/>
            <a:ext cx="1500402" cy="15071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hlberg, Allan, Ahlberg, Janet, Ahlberg ...">
            <a:extLst>
              <a:ext uri="{FF2B5EF4-FFF2-40B4-BE49-F238E27FC236}">
                <a16:creationId xmlns:a16="http://schemas.microsoft.com/office/drawing/2014/main" id="{E9A4F5E5-42DC-4AE5-A764-FF3E3177496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186" y="3861048"/>
            <a:ext cx="1541141" cy="20027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303E449-2DC5-4740-A19E-09A34E1E1E7D}"/>
              </a:ext>
            </a:extLst>
          </p:cNvPr>
          <p:cNvPicPr>
            <a:picLocks noChangeAspect="1"/>
          </p:cNvPicPr>
          <p:nvPr/>
        </p:nvPicPr>
        <p:blipFill>
          <a:blip r:embed="rId7"/>
          <a:stretch>
            <a:fillRect/>
          </a:stretch>
        </p:blipFill>
        <p:spPr>
          <a:xfrm>
            <a:off x="5652120" y="2054487"/>
            <a:ext cx="1500402" cy="1884927"/>
          </a:xfrm>
          <a:prstGeom prst="rect">
            <a:avLst/>
          </a:prstGeom>
        </p:spPr>
      </p:pic>
      <p:pic>
        <p:nvPicPr>
          <p:cNvPr id="7" name="Picture 6">
            <a:extLst>
              <a:ext uri="{FF2B5EF4-FFF2-40B4-BE49-F238E27FC236}">
                <a16:creationId xmlns:a16="http://schemas.microsoft.com/office/drawing/2014/main" id="{FFC14942-A229-4688-B704-B5ED7A26328B}"/>
              </a:ext>
            </a:extLst>
          </p:cNvPr>
          <p:cNvPicPr>
            <a:picLocks noChangeAspect="1"/>
          </p:cNvPicPr>
          <p:nvPr/>
        </p:nvPicPr>
        <p:blipFill>
          <a:blip r:embed="rId8"/>
          <a:stretch>
            <a:fillRect/>
          </a:stretch>
        </p:blipFill>
        <p:spPr>
          <a:xfrm>
            <a:off x="7229992" y="4029576"/>
            <a:ext cx="1665643" cy="1665643"/>
          </a:xfrm>
          <a:prstGeom prst="rect">
            <a:avLst/>
          </a:prstGeom>
        </p:spPr>
      </p:pic>
    </p:spTree>
    <p:extLst>
      <p:ext uri="{BB962C8B-B14F-4D97-AF65-F5344CB8AC3E}">
        <p14:creationId xmlns:p14="http://schemas.microsoft.com/office/powerpoint/2010/main" val="3022884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84F0E-28AD-F480-1CA4-16020B9BCE50}"/>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0F0579CC-88A5-CD9C-6BB6-1C3175AD2613}"/>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2" name="Picture 1" descr="A group of post it notes&#10;&#10;AI-generated content may be incorrect.">
            <a:extLst>
              <a:ext uri="{FF2B5EF4-FFF2-40B4-BE49-F238E27FC236}">
                <a16:creationId xmlns:a16="http://schemas.microsoft.com/office/drawing/2014/main" id="{DCAA51BE-F1A8-FB33-804E-341FD21C65F5}"/>
              </a:ext>
            </a:extLst>
          </p:cNvPr>
          <p:cNvPicPr>
            <a:picLocks noChangeAspect="1"/>
          </p:cNvPicPr>
          <p:nvPr/>
        </p:nvPicPr>
        <p:blipFill>
          <a:blip r:embed="rId3"/>
          <a:srcRect t="33649" r="11383"/>
          <a:stretch>
            <a:fillRect/>
          </a:stretch>
        </p:blipFill>
        <p:spPr>
          <a:xfrm>
            <a:off x="773793" y="1007573"/>
            <a:ext cx="7845406" cy="4550338"/>
          </a:xfrm>
          <a:prstGeom prst="rect">
            <a:avLst/>
          </a:prstGeom>
        </p:spPr>
      </p:pic>
      <p:sp>
        <p:nvSpPr>
          <p:cNvPr id="3" name="TextBox 2">
            <a:extLst>
              <a:ext uri="{FF2B5EF4-FFF2-40B4-BE49-F238E27FC236}">
                <a16:creationId xmlns:a16="http://schemas.microsoft.com/office/drawing/2014/main" id="{DCC4028C-07F9-CB67-8C60-673C1C71D0CA}"/>
              </a:ext>
            </a:extLst>
          </p:cNvPr>
          <p:cNvSpPr txBox="1"/>
          <p:nvPr/>
        </p:nvSpPr>
        <p:spPr>
          <a:xfrm>
            <a:off x="568623" y="81231"/>
            <a:ext cx="7974260"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300" dirty="0">
                <a:solidFill>
                  <a:srgbClr val="000000"/>
                </a:solidFill>
                <a:latin typeface="Comic Sans MS" panose="030F0702030302020204" pitchFamily="66" charset="0"/>
                <a:ea typeface="+mn-lt"/>
                <a:cs typeface="+mn-lt"/>
              </a:rPr>
              <a:t>Top tips to become a confident reader: </a:t>
            </a:r>
            <a:endParaRPr lang="en-US" sz="3300" dirty="0">
              <a:solidFill>
                <a:srgbClr val="000000"/>
              </a:solidFill>
              <a:latin typeface="Comic Sans MS" panose="030F0702030302020204" pitchFamily="66" charset="0"/>
            </a:endParaRPr>
          </a:p>
        </p:txBody>
      </p:sp>
    </p:spTree>
    <p:extLst>
      <p:ext uri="{BB962C8B-B14F-4D97-AF65-F5344CB8AC3E}">
        <p14:creationId xmlns:p14="http://schemas.microsoft.com/office/powerpoint/2010/main" val="1447116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23528" y="548680"/>
            <a:ext cx="8229600" cy="873628"/>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endParaRPr lang="en-GB" dirty="0">
              <a:latin typeface="Comic Sans MS" panose="030F0702030302020204" pitchFamily="66" charset="0"/>
            </a:endParaRPr>
          </a:p>
        </p:txBody>
      </p:sp>
      <p:sp>
        <p:nvSpPr>
          <p:cNvPr id="5" name="Title 1"/>
          <p:cNvSpPr>
            <a:spLocks noGrp="1"/>
          </p:cNvSpPr>
          <p:nvPr>
            <p:ph type="title"/>
          </p:nvPr>
        </p:nvSpPr>
        <p:spPr>
          <a:xfrm>
            <a:off x="666428" y="1422308"/>
            <a:ext cx="7886700" cy="3518860"/>
          </a:xfrm>
        </p:spPr>
        <p:txBody>
          <a:bodyPr>
            <a:normAutofit/>
          </a:bodyPr>
          <a:lstStyle/>
          <a:p>
            <a:pPr marL="457200" indent="-457200">
              <a:buFont typeface="Arial" panose="020B0604020202020204" pitchFamily="34" charset="0"/>
              <a:buChar char="•"/>
            </a:pPr>
            <a:r>
              <a:rPr lang="en-GB" dirty="0">
                <a:latin typeface="Comic Sans MS" panose="030F0702030302020204" pitchFamily="66" charset="0"/>
              </a:rPr>
              <a:t>The beginning of their writing journey starts with the development of their gross and fine motor skills.</a:t>
            </a:r>
          </a:p>
        </p:txBody>
      </p:sp>
      <p:sp>
        <p:nvSpPr>
          <p:cNvPr id="8" name="TextBox 7">
            <a:extLst>
              <a:ext uri="{FF2B5EF4-FFF2-40B4-BE49-F238E27FC236}">
                <a16:creationId xmlns:a16="http://schemas.microsoft.com/office/drawing/2014/main" id="{20C81C2B-8FAC-4EF1-9C6C-45769094C00C}"/>
              </a:ext>
            </a:extLst>
          </p:cNvPr>
          <p:cNvSpPr txBox="1"/>
          <p:nvPr/>
        </p:nvSpPr>
        <p:spPr>
          <a:xfrm>
            <a:off x="666428" y="612602"/>
            <a:ext cx="7721996" cy="600164"/>
          </a:xfrm>
          <a:prstGeom prst="rect">
            <a:avLst/>
          </a:prstGeom>
          <a:noFill/>
        </p:spPr>
        <p:txBody>
          <a:bodyPr wrap="square">
            <a:spAutoFit/>
          </a:bodyPr>
          <a:lstStyle/>
          <a:p>
            <a:r>
              <a:rPr lang="en-GB" sz="3300" dirty="0">
                <a:latin typeface="Comic Sans MS" panose="030F0702030302020204" pitchFamily="66" charset="0"/>
              </a:rPr>
              <a:t>Writing and Physical Development</a:t>
            </a:r>
            <a:endParaRPr lang="en-GB" sz="3300" dirty="0"/>
          </a:p>
        </p:txBody>
      </p:sp>
    </p:spTree>
    <p:extLst>
      <p:ext uri="{BB962C8B-B14F-4D97-AF65-F5344CB8AC3E}">
        <p14:creationId xmlns:p14="http://schemas.microsoft.com/office/powerpoint/2010/main" val="1299910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23528" y="548680"/>
            <a:ext cx="8229600" cy="873628"/>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endParaRPr lang="en-GB" dirty="0">
              <a:latin typeface="Comic Sans MS" panose="030F0702030302020204" pitchFamily="66" charset="0"/>
            </a:endParaRPr>
          </a:p>
        </p:txBody>
      </p:sp>
      <p:sp>
        <p:nvSpPr>
          <p:cNvPr id="5" name="Title 1"/>
          <p:cNvSpPr>
            <a:spLocks noGrp="1"/>
          </p:cNvSpPr>
          <p:nvPr>
            <p:ph type="title"/>
          </p:nvPr>
        </p:nvSpPr>
        <p:spPr>
          <a:xfrm>
            <a:off x="666428" y="188641"/>
            <a:ext cx="7886700" cy="1233668"/>
          </a:xfrm>
        </p:spPr>
        <p:txBody>
          <a:bodyPr>
            <a:normAutofit/>
          </a:bodyPr>
          <a:lstStyle/>
          <a:p>
            <a:r>
              <a:rPr lang="en-GB" sz="3300" dirty="0">
                <a:latin typeface="Comic Sans MS" panose="030F0702030302020204" pitchFamily="66" charset="0"/>
              </a:rPr>
              <a:t>How to help with g</a:t>
            </a:r>
            <a:r>
              <a:rPr lang="en-GB" dirty="0">
                <a:latin typeface="Comic Sans MS" panose="030F0702030302020204" pitchFamily="66" charset="0"/>
              </a:rPr>
              <a:t>ross motor</a:t>
            </a:r>
          </a:p>
        </p:txBody>
      </p:sp>
      <p:sp>
        <p:nvSpPr>
          <p:cNvPr id="6" name="TextBox 5">
            <a:extLst>
              <a:ext uri="{FF2B5EF4-FFF2-40B4-BE49-F238E27FC236}">
                <a16:creationId xmlns:a16="http://schemas.microsoft.com/office/drawing/2014/main" id="{1F0E6CE9-94AC-4F37-8822-018640F12266}"/>
              </a:ext>
            </a:extLst>
          </p:cNvPr>
          <p:cNvSpPr txBox="1"/>
          <p:nvPr/>
        </p:nvSpPr>
        <p:spPr>
          <a:xfrm>
            <a:off x="666428" y="1446530"/>
            <a:ext cx="4625652" cy="3970318"/>
          </a:xfrm>
          <a:prstGeom prst="rect">
            <a:avLst/>
          </a:prstGeom>
          <a:noFill/>
        </p:spPr>
        <p:txBody>
          <a:bodyPr wrap="square">
            <a:spAutoFit/>
          </a:bodyPr>
          <a:lstStyle/>
          <a:p>
            <a:r>
              <a:rPr lang="en-GB" dirty="0">
                <a:latin typeface="Comic Sans MS" panose="030F0702030302020204" pitchFamily="66" charset="0"/>
              </a:rPr>
              <a:t>Children need gross motor to progress to fine motor skills. It develops their bigger muscle grip.</a:t>
            </a:r>
          </a:p>
          <a:p>
            <a:endParaRPr lang="en-GB" dirty="0">
              <a:latin typeface="Comic Sans MS" panose="030F0702030302020204" pitchFamily="66" charset="0"/>
            </a:endParaRP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controlling handlebars on a bike</a:t>
            </a:r>
          </a:p>
          <a:p>
            <a:pPr marL="285750" indent="-285750">
              <a:buFont typeface="Arial" panose="020B0604020202020204" pitchFamily="34" charset="0"/>
              <a:buChar char="•"/>
            </a:pPr>
            <a:r>
              <a:rPr lang="en-GB" dirty="0">
                <a:latin typeface="Comic Sans MS" panose="030F0702030302020204" pitchFamily="66" charset="0"/>
              </a:rPr>
              <a:t>pedalling and scooting</a:t>
            </a:r>
          </a:p>
          <a:p>
            <a:pPr marL="285750" indent="-285750">
              <a:buFont typeface="Arial" panose="020B0604020202020204" pitchFamily="34" charset="0"/>
              <a:buChar char="•"/>
            </a:pPr>
            <a:r>
              <a:rPr lang="en-GB" dirty="0">
                <a:latin typeface="Comic Sans MS" panose="030F0702030302020204" pitchFamily="66" charset="0"/>
              </a:rPr>
              <a:t>climbing, balancing, swinging</a:t>
            </a:r>
          </a:p>
          <a:p>
            <a:pPr marL="285750" indent="-285750">
              <a:buFont typeface="Arial" panose="020B0604020202020204" pitchFamily="34" charset="0"/>
              <a:buChar char="•"/>
            </a:pPr>
            <a:r>
              <a:rPr lang="en-GB" dirty="0">
                <a:latin typeface="Comic Sans MS" panose="030F0702030302020204" pitchFamily="66" charset="0"/>
              </a:rPr>
              <a:t>raking and sweeping</a:t>
            </a:r>
          </a:p>
          <a:p>
            <a:pPr marL="285750" indent="-285750">
              <a:buFont typeface="Arial" panose="020B0604020202020204" pitchFamily="34" charset="0"/>
              <a:buChar char="•"/>
            </a:pPr>
            <a:r>
              <a:rPr lang="en-GB" dirty="0">
                <a:latin typeface="Comic Sans MS" panose="030F0702030302020204" pitchFamily="66" charset="0"/>
              </a:rPr>
              <a:t>moving with ribbons and scarves</a:t>
            </a:r>
          </a:p>
          <a:p>
            <a:pPr marL="285750" indent="-285750">
              <a:buFont typeface="Arial" panose="020B0604020202020204" pitchFamily="34" charset="0"/>
              <a:buChar char="•"/>
            </a:pPr>
            <a:r>
              <a:rPr lang="en-GB" dirty="0">
                <a:latin typeface="Comic Sans MS" panose="030F0702030302020204" pitchFamily="66" charset="0"/>
              </a:rPr>
              <a:t>managing clothing – arms into sleeves</a:t>
            </a:r>
          </a:p>
          <a:p>
            <a:pPr marL="285750" indent="-285750">
              <a:buFont typeface="Arial" panose="020B0604020202020204" pitchFamily="34" charset="0"/>
              <a:buChar char="•"/>
            </a:pPr>
            <a:r>
              <a:rPr lang="en-GB" dirty="0">
                <a:latin typeface="Comic Sans MS" panose="030F0702030302020204" pitchFamily="66" charset="0"/>
              </a:rPr>
              <a:t>controlling bats and balls</a:t>
            </a:r>
          </a:p>
          <a:p>
            <a:pPr marL="285750" indent="-285750">
              <a:buFont typeface="Arial" panose="020B0604020202020204" pitchFamily="34" charset="0"/>
              <a:buChar char="•"/>
            </a:pPr>
            <a:r>
              <a:rPr lang="en-GB" dirty="0">
                <a:latin typeface="Comic Sans MS" panose="030F0702030302020204" pitchFamily="66" charset="0"/>
              </a:rPr>
              <a:t>joining in with action rhymes</a:t>
            </a:r>
          </a:p>
          <a:p>
            <a:pPr marL="285750" indent="-285750">
              <a:buFont typeface="Arial" panose="020B0604020202020204" pitchFamily="34" charset="0"/>
              <a:buChar char="•"/>
            </a:pPr>
            <a:r>
              <a:rPr lang="en-GB" dirty="0">
                <a:latin typeface="Comic Sans MS" panose="030F0702030302020204" pitchFamily="66" charset="0"/>
              </a:rPr>
              <a:t>lifting and carrying</a:t>
            </a:r>
          </a:p>
        </p:txBody>
      </p:sp>
      <p:pic>
        <p:nvPicPr>
          <p:cNvPr id="3" name="Picture 2">
            <a:extLst>
              <a:ext uri="{FF2B5EF4-FFF2-40B4-BE49-F238E27FC236}">
                <a16:creationId xmlns:a16="http://schemas.microsoft.com/office/drawing/2014/main" id="{303AEAEA-E634-4B72-955E-4AC8277056B0}"/>
              </a:ext>
            </a:extLst>
          </p:cNvPr>
          <p:cNvPicPr>
            <a:picLocks noChangeAspect="1"/>
          </p:cNvPicPr>
          <p:nvPr/>
        </p:nvPicPr>
        <p:blipFill>
          <a:blip r:embed="rId3"/>
          <a:stretch>
            <a:fillRect/>
          </a:stretch>
        </p:blipFill>
        <p:spPr>
          <a:xfrm>
            <a:off x="5633156" y="1220302"/>
            <a:ext cx="2919972" cy="2300339"/>
          </a:xfrm>
          <a:prstGeom prst="rect">
            <a:avLst/>
          </a:prstGeom>
        </p:spPr>
      </p:pic>
      <p:pic>
        <p:nvPicPr>
          <p:cNvPr id="8" name="Picture 7">
            <a:extLst>
              <a:ext uri="{FF2B5EF4-FFF2-40B4-BE49-F238E27FC236}">
                <a16:creationId xmlns:a16="http://schemas.microsoft.com/office/drawing/2014/main" id="{8E223791-CBEE-4153-9FFE-F1E5863911ED}"/>
              </a:ext>
            </a:extLst>
          </p:cNvPr>
          <p:cNvPicPr>
            <a:picLocks noChangeAspect="1"/>
          </p:cNvPicPr>
          <p:nvPr/>
        </p:nvPicPr>
        <p:blipFill>
          <a:blip r:embed="rId4"/>
          <a:stretch>
            <a:fillRect/>
          </a:stretch>
        </p:blipFill>
        <p:spPr>
          <a:xfrm>
            <a:off x="5653174" y="3717032"/>
            <a:ext cx="2899954" cy="1845425"/>
          </a:xfrm>
          <a:prstGeom prst="rect">
            <a:avLst/>
          </a:prstGeom>
        </p:spPr>
      </p:pic>
    </p:spTree>
    <p:extLst>
      <p:ext uri="{BB962C8B-B14F-4D97-AF65-F5344CB8AC3E}">
        <p14:creationId xmlns:p14="http://schemas.microsoft.com/office/powerpoint/2010/main" val="899494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3" y="44624"/>
            <a:ext cx="5976665" cy="1325563"/>
          </a:xfrm>
        </p:spPr>
        <p:txBody>
          <a:bodyPr>
            <a:normAutofit/>
          </a:bodyPr>
          <a:lstStyle/>
          <a:p>
            <a:r>
              <a:rPr lang="en-GB" dirty="0">
                <a:latin typeface="Comic Sans MS" panose="030F0702030302020204" pitchFamily="66" charset="0"/>
              </a:rPr>
              <a:t>How to help with fine motor</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3495" y="1475882"/>
            <a:ext cx="2400267" cy="1800200"/>
          </a:xfrm>
          <a:prstGeom prst="rect">
            <a:avLst/>
          </a:prstGeom>
          <a:ln>
            <a:noFill/>
          </a:ln>
          <a:effectLst>
            <a:softEdge rad="112500"/>
          </a:effectLst>
        </p:spPr>
      </p:pic>
      <p:sp>
        <p:nvSpPr>
          <p:cNvPr id="5" name="TextBox 4">
            <a:extLst>
              <a:ext uri="{FF2B5EF4-FFF2-40B4-BE49-F238E27FC236}">
                <a16:creationId xmlns:a16="http://schemas.microsoft.com/office/drawing/2014/main" id="{CD04ADD1-F0ED-4221-881F-1ADB8147CF2F}"/>
              </a:ext>
            </a:extLst>
          </p:cNvPr>
          <p:cNvSpPr txBox="1"/>
          <p:nvPr/>
        </p:nvSpPr>
        <p:spPr>
          <a:xfrm>
            <a:off x="2411761" y="980728"/>
            <a:ext cx="6966520" cy="4801314"/>
          </a:xfrm>
          <a:prstGeom prst="rect">
            <a:avLst/>
          </a:prstGeom>
          <a:noFill/>
        </p:spPr>
        <p:txBody>
          <a:bodyPr wrap="square">
            <a:spAutoFit/>
          </a:bodyPr>
          <a:lstStyle/>
          <a:p>
            <a:r>
              <a:rPr lang="en-GB" dirty="0">
                <a:latin typeface="Comic Sans MS" panose="030F0702030302020204" pitchFamily="66" charset="0"/>
              </a:rPr>
              <a:t>This strengthens their fingers ready for their pincer grip.</a:t>
            </a: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rolling and shaping dough – Dough Disco!</a:t>
            </a:r>
          </a:p>
          <a:p>
            <a:pPr marL="285750" indent="-285750">
              <a:buFont typeface="Arial" panose="020B0604020202020204" pitchFamily="34" charset="0"/>
              <a:buChar char="•"/>
            </a:pPr>
            <a:r>
              <a:rPr lang="en-GB" dirty="0">
                <a:latin typeface="Comic Sans MS" panose="030F0702030302020204" pitchFamily="66" charset="0"/>
              </a:rPr>
              <a:t>cutting with scissors</a:t>
            </a:r>
          </a:p>
          <a:p>
            <a:pPr marL="285750" indent="-285750">
              <a:buFont typeface="Arial" panose="020B0604020202020204" pitchFamily="34" charset="0"/>
              <a:buChar char="•"/>
            </a:pPr>
            <a:r>
              <a:rPr lang="en-GB" dirty="0">
                <a:latin typeface="Comic Sans MS" panose="030F0702030302020204" pitchFamily="66" charset="0"/>
              </a:rPr>
              <a:t>building with small construction kits</a:t>
            </a:r>
          </a:p>
          <a:p>
            <a:pPr marL="285750" indent="-285750">
              <a:buFont typeface="Arial" panose="020B0604020202020204" pitchFamily="34" charset="0"/>
              <a:buChar char="•"/>
            </a:pPr>
            <a:r>
              <a:rPr lang="en-GB" dirty="0">
                <a:latin typeface="Comic Sans MS" panose="030F0702030302020204" pitchFamily="66" charset="0"/>
              </a:rPr>
              <a:t>threading beads</a:t>
            </a:r>
          </a:p>
          <a:p>
            <a:pPr marL="285750" indent="-285750">
              <a:buFont typeface="Arial" panose="020B0604020202020204" pitchFamily="34" charset="0"/>
              <a:buChar char="•"/>
            </a:pPr>
            <a:r>
              <a:rPr lang="en-GB" dirty="0">
                <a:latin typeface="Comic Sans MS" panose="030F0702030302020204" pitchFamily="66" charset="0"/>
              </a:rPr>
              <a:t>drawing with chalk</a:t>
            </a:r>
          </a:p>
          <a:p>
            <a:pPr marL="285750" indent="-285750">
              <a:buFont typeface="Arial" panose="020B0604020202020204" pitchFamily="34" charset="0"/>
              <a:buChar char="•"/>
            </a:pPr>
            <a:r>
              <a:rPr lang="en-GB" dirty="0">
                <a:latin typeface="Comic Sans MS" panose="030F0702030302020204" pitchFamily="66" charset="0"/>
              </a:rPr>
              <a:t>lacing and sewing</a:t>
            </a:r>
          </a:p>
          <a:p>
            <a:pPr marL="285750" indent="-285750">
              <a:buFont typeface="Arial" panose="020B0604020202020204" pitchFamily="34" charset="0"/>
              <a:buChar char="•"/>
            </a:pPr>
            <a:r>
              <a:rPr lang="en-GB" dirty="0">
                <a:latin typeface="Comic Sans MS" panose="030F0702030302020204" pitchFamily="66" charset="0"/>
              </a:rPr>
              <a:t>using a knife and fork</a:t>
            </a:r>
          </a:p>
          <a:p>
            <a:pPr marL="285750" indent="-285750">
              <a:buFont typeface="Arial" panose="020B0604020202020204" pitchFamily="34" charset="0"/>
              <a:buChar char="•"/>
            </a:pPr>
            <a:r>
              <a:rPr lang="en-GB" dirty="0">
                <a:latin typeface="Comic Sans MS" panose="030F0702030302020204" pitchFamily="66" charset="0"/>
              </a:rPr>
              <a:t>mixing cooking ingredients</a:t>
            </a:r>
          </a:p>
          <a:p>
            <a:pPr marL="285750" indent="-285750">
              <a:buFont typeface="Arial" panose="020B0604020202020204" pitchFamily="34" charset="0"/>
              <a:buChar char="•"/>
            </a:pPr>
            <a:r>
              <a:rPr lang="en-GB" dirty="0">
                <a:latin typeface="Comic Sans MS" panose="030F0702030302020204" pitchFamily="66" charset="0"/>
              </a:rPr>
              <a:t>turning the pages of a book</a:t>
            </a:r>
          </a:p>
          <a:p>
            <a:pPr marL="285750" indent="-285750">
              <a:buFont typeface="Arial" panose="020B0604020202020204" pitchFamily="34" charset="0"/>
              <a:buChar char="•"/>
            </a:pPr>
            <a:r>
              <a:rPr lang="en-GB" dirty="0">
                <a:latin typeface="Comic Sans MS" panose="030F0702030302020204" pitchFamily="66" charset="0"/>
              </a:rPr>
              <a:t>using small tools, e.g. hole punchers, staplers, pegs and paper clips</a:t>
            </a:r>
          </a:p>
          <a:p>
            <a:pPr marL="285750" indent="-285750">
              <a:buFont typeface="Arial" panose="020B0604020202020204" pitchFamily="34" charset="0"/>
              <a:buChar char="•"/>
            </a:pPr>
            <a:r>
              <a:rPr lang="en-GB" dirty="0">
                <a:latin typeface="Comic Sans MS" panose="030F0702030302020204" pitchFamily="66" charset="0"/>
              </a:rPr>
              <a:t>fastening clothing – buttons and zips</a:t>
            </a:r>
          </a:p>
          <a:p>
            <a:pPr marL="285750" indent="-285750">
              <a:buFont typeface="Arial" panose="020B0604020202020204" pitchFamily="34" charset="0"/>
              <a:buChar char="•"/>
            </a:pPr>
            <a:r>
              <a:rPr lang="en-GB" dirty="0">
                <a:latin typeface="Comic Sans MS" panose="030F0702030302020204" pitchFamily="66" charset="0"/>
              </a:rPr>
              <a:t>tear paper</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Let them be independent!</a:t>
            </a:r>
          </a:p>
        </p:txBody>
      </p:sp>
      <p:pic>
        <p:nvPicPr>
          <p:cNvPr id="6" name="Picture 5">
            <a:extLst>
              <a:ext uri="{FF2B5EF4-FFF2-40B4-BE49-F238E27FC236}">
                <a16:creationId xmlns:a16="http://schemas.microsoft.com/office/drawing/2014/main" id="{7EAB969D-06C0-4D99-B72D-BD54E1FBC9D7}"/>
              </a:ext>
            </a:extLst>
          </p:cNvPr>
          <p:cNvPicPr>
            <a:picLocks noChangeAspect="1"/>
          </p:cNvPicPr>
          <p:nvPr/>
        </p:nvPicPr>
        <p:blipFill>
          <a:blip r:embed="rId4"/>
          <a:stretch>
            <a:fillRect/>
          </a:stretch>
        </p:blipFill>
        <p:spPr>
          <a:xfrm>
            <a:off x="251520" y="3839757"/>
            <a:ext cx="1961300" cy="1961300"/>
          </a:xfrm>
          <a:prstGeom prst="rect">
            <a:avLst/>
          </a:prstGeom>
        </p:spPr>
      </p:pic>
    </p:spTree>
    <p:extLst>
      <p:ext uri="{BB962C8B-B14F-4D97-AF65-F5344CB8AC3E}">
        <p14:creationId xmlns:p14="http://schemas.microsoft.com/office/powerpoint/2010/main" val="38697120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3501" y="428667"/>
            <a:ext cx="1920213" cy="1440160"/>
          </a:xfrm>
          <a:prstGeom prst="rect">
            <a:avLst/>
          </a:prstGeom>
          <a:effectLst>
            <a:glow rad="177800">
              <a:schemeClr val="accent1"/>
            </a:glow>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91513" y="3705031"/>
            <a:ext cx="2208248" cy="1656186"/>
          </a:xfrm>
          <a:prstGeom prst="rect">
            <a:avLst/>
          </a:prstGeom>
          <a:effectLst>
            <a:glow rad="127000">
              <a:schemeClr val="accent1">
                <a:alpha val="86000"/>
              </a:schemeClr>
            </a:glow>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271633" y="1832823"/>
            <a:ext cx="2208245" cy="1656184"/>
          </a:xfrm>
          <a:prstGeom prst="rect">
            <a:avLst/>
          </a:prstGeom>
          <a:effectLst>
            <a:glow rad="177800">
              <a:schemeClr val="bg1"/>
            </a:glow>
          </a:effectLst>
        </p:spPr>
      </p:pic>
      <p:sp>
        <p:nvSpPr>
          <p:cNvPr id="7" name="TextBox 6">
            <a:extLst>
              <a:ext uri="{FF2B5EF4-FFF2-40B4-BE49-F238E27FC236}">
                <a16:creationId xmlns:a16="http://schemas.microsoft.com/office/drawing/2014/main" id="{198F7BEC-2A50-4297-A912-BA155B6577CF}"/>
              </a:ext>
            </a:extLst>
          </p:cNvPr>
          <p:cNvSpPr txBox="1"/>
          <p:nvPr/>
        </p:nvSpPr>
        <p:spPr>
          <a:xfrm>
            <a:off x="3419872" y="661389"/>
            <a:ext cx="5472607" cy="4785926"/>
          </a:xfrm>
          <a:prstGeom prst="rect">
            <a:avLst/>
          </a:prstGeom>
          <a:noFill/>
        </p:spPr>
        <p:txBody>
          <a:bodyPr wrap="square">
            <a:spAutoFit/>
          </a:bodyPr>
          <a:lstStyle/>
          <a:p>
            <a:r>
              <a:rPr lang="en-GB" sz="1400" dirty="0">
                <a:latin typeface="Comic Sans MS" panose="030F0702030302020204" pitchFamily="66" charset="0"/>
              </a:rPr>
              <a:t>Most children will:</a:t>
            </a:r>
          </a:p>
          <a:p>
            <a:pPr marL="285750" indent="-285750">
              <a:buFont typeface="Arial" panose="020B0604020202020204" pitchFamily="34" charset="0"/>
              <a:buChar char="•"/>
            </a:pPr>
            <a:r>
              <a:rPr lang="en-GB" sz="1400" dirty="0">
                <a:latin typeface="Comic Sans MS" panose="030F0702030302020204" pitchFamily="66" charset="0"/>
              </a:rPr>
              <a:t>experiment with marks</a:t>
            </a:r>
          </a:p>
          <a:p>
            <a:pPr marL="285750" indent="-285750">
              <a:buFont typeface="Arial" panose="020B0604020202020204" pitchFamily="34" charset="0"/>
              <a:buChar char="•"/>
            </a:pPr>
            <a:r>
              <a:rPr lang="en-GB" sz="1400" dirty="0">
                <a:latin typeface="Comic Sans MS" panose="030F0702030302020204" pitchFamily="66" charset="0"/>
              </a:rPr>
              <a:t>begin to use lines, circles and other shapes / patterns</a:t>
            </a:r>
          </a:p>
          <a:p>
            <a:pPr marL="285750" indent="-285750">
              <a:buFont typeface="Arial" panose="020B0604020202020204" pitchFamily="34" charset="0"/>
              <a:buChar char="•"/>
            </a:pPr>
            <a:r>
              <a:rPr lang="en-GB" sz="1400" dirty="0">
                <a:latin typeface="Comic Sans MS" panose="030F0702030302020204" pitchFamily="66" charset="0"/>
              </a:rPr>
              <a:t>begin to use random collections of letters</a:t>
            </a:r>
          </a:p>
          <a:p>
            <a:pPr marL="285750" indent="-285750">
              <a:buFont typeface="Arial" panose="020B0604020202020204" pitchFamily="34" charset="0"/>
              <a:buChar char="•"/>
            </a:pPr>
            <a:r>
              <a:rPr lang="en-GB" sz="1400" dirty="0">
                <a:latin typeface="Comic Sans MS" panose="030F0702030302020204" pitchFamily="66" charset="0"/>
              </a:rPr>
              <a:t>begin to use familiar letters (usually from own name) to represent meaning</a:t>
            </a:r>
          </a:p>
          <a:p>
            <a:pPr marL="285750" indent="-285750">
              <a:buFont typeface="Arial" panose="020B0604020202020204" pitchFamily="34" charset="0"/>
              <a:buChar char="•"/>
            </a:pPr>
            <a:r>
              <a:rPr lang="en-GB" sz="1400" dirty="0">
                <a:latin typeface="Comic Sans MS" panose="030F0702030302020204" pitchFamily="66" charset="0"/>
              </a:rPr>
              <a:t>begin to understand that a group of letters have meaning</a:t>
            </a:r>
          </a:p>
          <a:p>
            <a:pPr marL="285750" indent="-285750">
              <a:buFont typeface="Arial" panose="020B0604020202020204" pitchFamily="34" charset="0"/>
              <a:buChar char="•"/>
            </a:pPr>
            <a:r>
              <a:rPr lang="en-GB" sz="1400" dirty="0">
                <a:latin typeface="Comic Sans MS" panose="030F0702030302020204" pitchFamily="66" charset="0"/>
              </a:rPr>
              <a:t>begin to apply their phonic knowledge</a:t>
            </a:r>
          </a:p>
          <a:p>
            <a:endParaRPr lang="en-GB" sz="1400" dirty="0">
              <a:latin typeface="Comic Sans MS" panose="030F0702030302020204" pitchFamily="66" charset="0"/>
            </a:endParaRPr>
          </a:p>
          <a:p>
            <a:r>
              <a:rPr lang="en-GB" sz="1400" dirty="0">
                <a:latin typeface="Comic Sans MS" panose="030F0702030302020204" pitchFamily="66" charset="0"/>
              </a:rPr>
              <a:t>A lot of their mark making might be on the bigger scale as they are developing their muscle groups.</a:t>
            </a:r>
          </a:p>
          <a:p>
            <a:endParaRPr lang="en-GB" sz="1400" dirty="0">
              <a:latin typeface="Comic Sans MS" panose="030F0702030302020204" pitchFamily="66" charset="0"/>
            </a:endParaRPr>
          </a:p>
          <a:p>
            <a:r>
              <a:rPr lang="en-GB" sz="1400" dirty="0">
                <a:latin typeface="Comic Sans MS" panose="030F0702030302020204" pitchFamily="66" charset="0"/>
              </a:rPr>
              <a:t>Using a range of mediums – paint brush cotton bud, finger in dirt/sand. Not just paper and pen! Make it fun!</a:t>
            </a:r>
          </a:p>
          <a:p>
            <a:endParaRPr lang="en-GB" sz="1400" dirty="0">
              <a:latin typeface="Comic Sans MS" panose="030F0702030302020204" pitchFamily="66" charset="0"/>
            </a:endParaRPr>
          </a:p>
          <a:p>
            <a:r>
              <a:rPr lang="en-GB" sz="1400" dirty="0">
                <a:latin typeface="Comic Sans MS" panose="030F0702030302020204" pitchFamily="66" charset="0"/>
              </a:rPr>
              <a:t>When the children read it back, you can scribe above, (if you feel it is unclear), but don’t feel you have to. </a:t>
            </a:r>
          </a:p>
          <a:p>
            <a:endParaRPr lang="en-GB" sz="1400" dirty="0">
              <a:latin typeface="Comic Sans MS" panose="030F0702030302020204" pitchFamily="66" charset="0"/>
            </a:endParaRPr>
          </a:p>
          <a:p>
            <a:r>
              <a:rPr lang="en-GB" sz="1400" dirty="0">
                <a:latin typeface="Comic Sans MS" panose="030F0702030302020204" pitchFamily="66" charset="0"/>
              </a:rPr>
              <a:t>Dominant hand – they may switch, don’t worry about this, they will find their dominant hand themselves through lots of writing practice!</a:t>
            </a:r>
          </a:p>
          <a:p>
            <a:endParaRPr lang="en-GB" sz="1100" dirty="0">
              <a:latin typeface="Comic Sans MS" panose="030F0702030302020204" pitchFamily="66" charset="0"/>
            </a:endParaRPr>
          </a:p>
        </p:txBody>
      </p:sp>
    </p:spTree>
    <p:extLst>
      <p:ext uri="{BB962C8B-B14F-4D97-AF65-F5344CB8AC3E}">
        <p14:creationId xmlns:p14="http://schemas.microsoft.com/office/powerpoint/2010/main" val="3997291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1414234"/>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p:txBody>
      </p:sp>
      <p:sp>
        <p:nvSpPr>
          <p:cNvPr id="24" name="Rectangle 23"/>
          <p:cNvSpPr/>
          <p:nvPr/>
        </p:nvSpPr>
        <p:spPr>
          <a:xfrm>
            <a:off x="474727" y="1247956"/>
            <a:ext cx="8416495" cy="646331"/>
          </a:xfrm>
          <a:prstGeom prst="rect">
            <a:avLst/>
          </a:prstGeom>
        </p:spPr>
        <p:txBody>
          <a:bodyPr wrap="square">
            <a:spAutoFit/>
          </a:bodyPr>
          <a:lstStyle/>
          <a:p>
            <a:br>
              <a:rPr lang="en-GB" dirty="0"/>
            </a:br>
            <a:endParaRPr lang="en-GB" dirty="0">
              <a:latin typeface="Twinkl" pitchFamily="50" charset="0"/>
            </a:endParaRPr>
          </a:p>
        </p:txBody>
      </p:sp>
      <p:sp>
        <p:nvSpPr>
          <p:cNvPr id="21" name="Rectangle 12"/>
          <p:cNvSpPr txBox="1">
            <a:spLocks noChangeArrowheads="1"/>
          </p:cNvSpPr>
          <p:nvPr/>
        </p:nvSpPr>
        <p:spPr>
          <a:xfrm>
            <a:off x="5125157" y="2984560"/>
            <a:ext cx="1243645" cy="1186005"/>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defRPr/>
            </a:pPr>
            <a:endParaRPr lang="en-US" sz="2000" dirty="0">
              <a:latin typeface="SassoonPrimaryInfant" pitchFamily="2" charset="0"/>
            </a:endParaRPr>
          </a:p>
        </p:txBody>
      </p:sp>
      <p:pic>
        <p:nvPicPr>
          <p:cNvPr id="7" name="Picture 6"/>
          <p:cNvPicPr>
            <a:picLocks noChangeAspect="1"/>
          </p:cNvPicPr>
          <p:nvPr/>
        </p:nvPicPr>
        <p:blipFill>
          <a:blip r:embed="rId3"/>
          <a:stretch>
            <a:fillRect/>
          </a:stretch>
        </p:blipFill>
        <p:spPr>
          <a:xfrm>
            <a:off x="198534" y="188640"/>
            <a:ext cx="2645274" cy="2886230"/>
          </a:xfrm>
          <a:prstGeom prst="rect">
            <a:avLst/>
          </a:prstGeom>
        </p:spPr>
      </p:pic>
      <p:sp>
        <p:nvSpPr>
          <p:cNvPr id="8" name="TextBox 7">
            <a:extLst>
              <a:ext uri="{FF2B5EF4-FFF2-40B4-BE49-F238E27FC236}">
                <a16:creationId xmlns:a16="http://schemas.microsoft.com/office/drawing/2014/main" id="{D95292CF-DADF-46F0-8CEC-2F66D8EFF821}"/>
              </a:ext>
            </a:extLst>
          </p:cNvPr>
          <p:cNvSpPr txBox="1"/>
          <p:nvPr/>
        </p:nvSpPr>
        <p:spPr>
          <a:xfrm>
            <a:off x="3329410" y="644844"/>
            <a:ext cx="5838006" cy="4247317"/>
          </a:xfrm>
          <a:prstGeom prst="rect">
            <a:avLst/>
          </a:prstGeom>
          <a:noFill/>
        </p:spPr>
        <p:txBody>
          <a:bodyPr wrap="square">
            <a:spAutoFit/>
          </a:bodyPr>
          <a:lstStyle/>
          <a:p>
            <a:r>
              <a:rPr lang="en-GB" dirty="0">
                <a:latin typeface="Comic Sans MS" panose="030F0702030302020204" pitchFamily="66" charset="0"/>
              </a:rPr>
              <a:t>Here the child has used previously taught GPCs to segment words and spell them.</a:t>
            </a:r>
          </a:p>
          <a:p>
            <a:endParaRPr lang="en-GB" dirty="0">
              <a:latin typeface="Comic Sans MS" panose="030F0702030302020204" pitchFamily="66" charset="0"/>
            </a:endParaRPr>
          </a:p>
          <a:p>
            <a:r>
              <a:rPr lang="en-GB" dirty="0">
                <a:latin typeface="Comic Sans MS" panose="030F0702030302020204" pitchFamily="66" charset="0"/>
              </a:rPr>
              <a:t>Applying phonics to their writing (segmenting) </a:t>
            </a:r>
          </a:p>
          <a:p>
            <a:br>
              <a:rPr lang="en-GB" dirty="0">
                <a:latin typeface="Comic Sans MS" panose="030F0702030302020204" pitchFamily="66" charset="0"/>
              </a:rPr>
            </a:br>
            <a:r>
              <a:rPr lang="en-GB" dirty="0">
                <a:latin typeface="Comic Sans MS" panose="030F0702030302020204" pitchFamily="66" charset="0"/>
              </a:rPr>
              <a:t>Most children will -</a:t>
            </a:r>
          </a:p>
          <a:p>
            <a:r>
              <a:rPr lang="en-GB" dirty="0">
                <a:latin typeface="Comic Sans MS" panose="030F0702030302020204" pitchFamily="66" charset="0"/>
              </a:rPr>
              <a:t>hear and write initial letter sounds for words </a:t>
            </a:r>
          </a:p>
          <a:p>
            <a:r>
              <a:rPr lang="en-GB" dirty="0">
                <a:latin typeface="Comic Sans MS" panose="030F0702030302020204" pitchFamily="66" charset="0"/>
              </a:rPr>
              <a:t>hear and write initial and final sounds</a:t>
            </a:r>
          </a:p>
          <a:p>
            <a:r>
              <a:rPr lang="en-GB" dirty="0">
                <a:latin typeface="Comic Sans MS" panose="030F0702030302020204" pitchFamily="66" charset="0"/>
              </a:rPr>
              <a:t>hear sounds in the order they occur in words</a:t>
            </a:r>
          </a:p>
          <a:p>
            <a:r>
              <a:rPr lang="en-GB" dirty="0">
                <a:latin typeface="Comic Sans MS" panose="030F0702030302020204" pitchFamily="66" charset="0"/>
              </a:rPr>
              <a:t>build a memory of words by sight (tricky words)</a:t>
            </a:r>
          </a:p>
          <a:p>
            <a:endParaRPr lang="en-GB" dirty="0">
              <a:latin typeface="Comic Sans MS" panose="030F0702030302020204" pitchFamily="66" charset="0"/>
            </a:endParaRPr>
          </a:p>
          <a:p>
            <a:r>
              <a:rPr lang="en-GB" dirty="0">
                <a:latin typeface="Comic Sans MS" panose="030F0702030302020204" pitchFamily="66" charset="0"/>
              </a:rPr>
              <a:t>Don’t worry too much about spelling at this point – children are doing phonics and learning spelling rules up to year 2. </a:t>
            </a:r>
          </a:p>
          <a:p>
            <a:endParaRPr lang="en-GB" dirty="0"/>
          </a:p>
        </p:txBody>
      </p:sp>
      <p:pic>
        <p:nvPicPr>
          <p:cNvPr id="3" name="Picture 2">
            <a:extLst>
              <a:ext uri="{FF2B5EF4-FFF2-40B4-BE49-F238E27FC236}">
                <a16:creationId xmlns:a16="http://schemas.microsoft.com/office/drawing/2014/main" id="{43E1C010-77D1-4248-B420-DB877244C9BC}"/>
              </a:ext>
            </a:extLst>
          </p:cNvPr>
          <p:cNvPicPr>
            <a:picLocks noChangeAspect="1"/>
          </p:cNvPicPr>
          <p:nvPr/>
        </p:nvPicPr>
        <p:blipFill>
          <a:blip r:embed="rId4"/>
          <a:stretch>
            <a:fillRect/>
          </a:stretch>
        </p:blipFill>
        <p:spPr>
          <a:xfrm>
            <a:off x="611560" y="3241148"/>
            <a:ext cx="1857223" cy="2649525"/>
          </a:xfrm>
          <a:prstGeom prst="rect">
            <a:avLst/>
          </a:prstGeom>
        </p:spPr>
      </p:pic>
    </p:spTree>
    <p:extLst>
      <p:ext uri="{BB962C8B-B14F-4D97-AF65-F5344CB8AC3E}">
        <p14:creationId xmlns:p14="http://schemas.microsoft.com/office/powerpoint/2010/main" val="3348645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23528" y="548680"/>
            <a:ext cx="8229600" cy="873628"/>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endParaRPr lang="en-GB" dirty="0">
              <a:latin typeface="Comic Sans MS" panose="030F0702030302020204" pitchFamily="66" charset="0"/>
            </a:endParaRPr>
          </a:p>
        </p:txBody>
      </p:sp>
      <p:sp>
        <p:nvSpPr>
          <p:cNvPr id="5" name="Title 1"/>
          <p:cNvSpPr>
            <a:spLocks noGrp="1"/>
          </p:cNvSpPr>
          <p:nvPr>
            <p:ph type="title"/>
          </p:nvPr>
        </p:nvSpPr>
        <p:spPr>
          <a:xfrm>
            <a:off x="666428" y="188641"/>
            <a:ext cx="7886700" cy="1233668"/>
          </a:xfrm>
        </p:spPr>
        <p:txBody>
          <a:bodyPr>
            <a:normAutofit/>
          </a:bodyPr>
          <a:lstStyle/>
          <a:p>
            <a:r>
              <a:rPr lang="en-GB" sz="3300" dirty="0">
                <a:latin typeface="Comic Sans MS" panose="030F0702030302020204" pitchFamily="66" charset="0"/>
              </a:rPr>
              <a:t>How to help with writing</a:t>
            </a:r>
            <a:endParaRPr lang="en-GB" dirty="0">
              <a:latin typeface="Comic Sans MS" panose="030F0702030302020204" pitchFamily="66" charset="0"/>
            </a:endParaRPr>
          </a:p>
        </p:txBody>
      </p:sp>
      <p:sp>
        <p:nvSpPr>
          <p:cNvPr id="6" name="TextBox 5">
            <a:extLst>
              <a:ext uri="{FF2B5EF4-FFF2-40B4-BE49-F238E27FC236}">
                <a16:creationId xmlns:a16="http://schemas.microsoft.com/office/drawing/2014/main" id="{1F0E6CE9-94AC-4F37-8822-018640F12266}"/>
              </a:ext>
            </a:extLst>
          </p:cNvPr>
          <p:cNvSpPr txBox="1"/>
          <p:nvPr/>
        </p:nvSpPr>
        <p:spPr>
          <a:xfrm>
            <a:off x="666428" y="1446530"/>
            <a:ext cx="8229600" cy="2585323"/>
          </a:xfrm>
          <a:prstGeom prst="rect">
            <a:avLst/>
          </a:prstGeom>
          <a:noFill/>
        </p:spPr>
        <p:txBody>
          <a:bodyPr wrap="square">
            <a:spAutoFit/>
          </a:bodyPr>
          <a:lstStyle/>
          <a:p>
            <a:pPr marL="285750" indent="-285750">
              <a:buFont typeface="Arial" panose="020B0604020202020204" pitchFamily="34" charset="0"/>
              <a:buChar char="•"/>
            </a:pPr>
            <a:r>
              <a:rPr lang="en-GB" sz="1800" dirty="0">
                <a:latin typeface="Comic Sans MS" panose="030F0702030302020204" pitchFamily="66" charset="0"/>
              </a:rPr>
              <a:t>Provide opportunities for independent mark making</a:t>
            </a:r>
          </a:p>
          <a:p>
            <a:pPr marL="285750" indent="-285750">
              <a:buFont typeface="Arial" panose="020B0604020202020204" pitchFamily="34" charset="0"/>
              <a:buChar char="•"/>
            </a:pPr>
            <a:r>
              <a:rPr lang="en-GB" sz="1800" dirty="0">
                <a:latin typeface="Comic Sans MS" panose="030F0702030302020204" pitchFamily="66" charset="0"/>
              </a:rPr>
              <a:t>Value and encourage all mark making</a:t>
            </a:r>
          </a:p>
          <a:p>
            <a:pPr marL="285750" indent="-285750">
              <a:buFont typeface="Arial" panose="020B0604020202020204" pitchFamily="34" charset="0"/>
              <a:buChar char="•"/>
            </a:pPr>
            <a:r>
              <a:rPr lang="en-GB" sz="1800" dirty="0">
                <a:latin typeface="Comic Sans MS" panose="030F0702030302020204" pitchFamily="66" charset="0"/>
              </a:rPr>
              <a:t>Avoid scribing for children, dotting, getting them to write over the top and copying</a:t>
            </a:r>
          </a:p>
          <a:p>
            <a:pPr marL="285750" indent="-285750">
              <a:buFont typeface="Arial" panose="020B0604020202020204" pitchFamily="34" charset="0"/>
              <a:buChar char="•"/>
            </a:pPr>
            <a:r>
              <a:rPr lang="en-GB" sz="1800" dirty="0">
                <a:latin typeface="Comic Sans MS" panose="030F0702030302020204" pitchFamily="66" charset="0"/>
              </a:rPr>
              <a:t>Practise phoneme, grapheme correspondence e.g. through flashcards, use of sound mats, actions and mnemonics</a:t>
            </a:r>
          </a:p>
          <a:p>
            <a:pPr marL="285750" indent="-285750">
              <a:buFont typeface="Arial" panose="020B0604020202020204" pitchFamily="34" charset="0"/>
              <a:buChar char="•"/>
            </a:pPr>
            <a:r>
              <a:rPr lang="en-GB" sz="1800" dirty="0">
                <a:latin typeface="Comic Sans MS" panose="030F0702030302020204" pitchFamily="66" charset="0"/>
              </a:rPr>
              <a:t>Praise them for their use of phonics and accept that their spellings will be phonetic – house / </a:t>
            </a:r>
            <a:r>
              <a:rPr lang="en-GB" sz="1800" dirty="0" err="1">
                <a:latin typeface="Comic Sans MS" panose="030F0702030302020204" pitchFamily="66" charset="0"/>
              </a:rPr>
              <a:t>hows</a:t>
            </a:r>
            <a:endParaRPr lang="en-GB" sz="1800" dirty="0">
              <a:latin typeface="Comic Sans MS" panose="030F0702030302020204" pitchFamily="66" charset="0"/>
            </a:endParaRPr>
          </a:p>
          <a:p>
            <a:pPr marL="285750" indent="-285750">
              <a:buFont typeface="Arial" panose="020B0604020202020204" pitchFamily="34" charset="0"/>
              <a:buChar char="•"/>
            </a:pPr>
            <a:r>
              <a:rPr lang="en-GB" sz="1800" dirty="0">
                <a:latin typeface="Comic Sans MS" panose="030F0702030302020204" pitchFamily="66" charset="0"/>
              </a:rPr>
              <a:t>Encourage correct pencil grip</a:t>
            </a:r>
          </a:p>
        </p:txBody>
      </p:sp>
    </p:spTree>
    <p:extLst>
      <p:ext uri="{BB962C8B-B14F-4D97-AF65-F5344CB8AC3E}">
        <p14:creationId xmlns:p14="http://schemas.microsoft.com/office/powerpoint/2010/main" val="1414996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p:txBody>
      </p:sp>
      <p:sp>
        <p:nvSpPr>
          <p:cNvPr id="16" name="TextBox 15"/>
          <p:cNvSpPr txBox="1"/>
          <p:nvPr/>
        </p:nvSpPr>
        <p:spPr>
          <a:xfrm>
            <a:off x="931968" y="4221087"/>
            <a:ext cx="1407784" cy="369332"/>
          </a:xfrm>
          <a:prstGeom prst="rect">
            <a:avLst/>
          </a:prstGeom>
          <a:noFill/>
        </p:spPr>
        <p:txBody>
          <a:bodyPr wrap="square" rtlCol="0">
            <a:spAutoFit/>
          </a:bodyPr>
          <a:lstStyle/>
          <a:p>
            <a:endParaRPr lang="en-GB" dirty="0">
              <a:latin typeface="HfW cursive three lines" panose="00000500000000000000" pitchFamily="2" charset="0"/>
            </a:endParaRPr>
          </a:p>
        </p:txBody>
      </p:sp>
      <p:pic>
        <p:nvPicPr>
          <p:cNvPr id="4" name="Picture 3">
            <a:extLst>
              <a:ext uri="{FF2B5EF4-FFF2-40B4-BE49-F238E27FC236}">
                <a16:creationId xmlns:a16="http://schemas.microsoft.com/office/drawing/2014/main" id="{25C64E38-097C-2695-CBC8-E0B7A53023E1}"/>
              </a:ext>
            </a:extLst>
          </p:cNvPr>
          <p:cNvPicPr>
            <a:picLocks noChangeAspect="1"/>
          </p:cNvPicPr>
          <p:nvPr/>
        </p:nvPicPr>
        <p:blipFill>
          <a:blip r:embed="rId3"/>
          <a:stretch>
            <a:fillRect/>
          </a:stretch>
        </p:blipFill>
        <p:spPr>
          <a:xfrm>
            <a:off x="214703" y="82563"/>
            <a:ext cx="4109682" cy="2887680"/>
          </a:xfrm>
          <a:prstGeom prst="rect">
            <a:avLst/>
          </a:prstGeom>
        </p:spPr>
      </p:pic>
      <p:sp>
        <p:nvSpPr>
          <p:cNvPr id="6" name="TextBox 5">
            <a:extLst>
              <a:ext uri="{FF2B5EF4-FFF2-40B4-BE49-F238E27FC236}">
                <a16:creationId xmlns:a16="http://schemas.microsoft.com/office/drawing/2014/main" id="{ACD16A66-F4AA-471C-A4DB-B51612734595}"/>
              </a:ext>
            </a:extLst>
          </p:cNvPr>
          <p:cNvSpPr txBox="1"/>
          <p:nvPr/>
        </p:nvSpPr>
        <p:spPr>
          <a:xfrm>
            <a:off x="4603591" y="375687"/>
            <a:ext cx="4372538" cy="6186309"/>
          </a:xfrm>
          <a:prstGeom prst="rect">
            <a:avLst/>
          </a:prstGeom>
          <a:noFill/>
        </p:spPr>
        <p:txBody>
          <a:bodyPr wrap="square">
            <a:spAutoFit/>
          </a:bodyPr>
          <a:lstStyle/>
          <a:p>
            <a:r>
              <a:rPr lang="en-GB" b="1" dirty="0">
                <a:latin typeface="Comic Sans MS" panose="030F0702030302020204" pitchFamily="66" charset="0"/>
              </a:rPr>
              <a:t>Letter formation</a:t>
            </a: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Alongside learning all of the phonemes, it is important that children know how to write the grapheme correctly. </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Children begin to write in print.</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Later in their writing journey they will begin pre-cursive letter formation.</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sz="1800" dirty="0">
                <a:latin typeface="Comic Sans MS" panose="030F0702030302020204" pitchFamily="66" charset="0"/>
              </a:rPr>
              <a:t>Home learning </a:t>
            </a:r>
            <a:r>
              <a:rPr lang="en-GB" dirty="0">
                <a:latin typeface="Comic Sans MS" panose="030F0702030302020204" pitchFamily="66" charset="0"/>
              </a:rPr>
              <a:t>will focus on letter formation. Please use these resources to help with this at home.</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Home learning will come home in a purple folder!</a:t>
            </a:r>
            <a:endParaRPr lang="en-GB" sz="1800"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14A133DC-C96F-4F31-BED9-4A162B83FD7E}"/>
              </a:ext>
            </a:extLst>
          </p:cNvPr>
          <p:cNvPicPr>
            <a:picLocks noChangeAspect="1"/>
          </p:cNvPicPr>
          <p:nvPr/>
        </p:nvPicPr>
        <p:blipFill>
          <a:blip r:embed="rId4"/>
          <a:stretch>
            <a:fillRect/>
          </a:stretch>
        </p:blipFill>
        <p:spPr>
          <a:xfrm>
            <a:off x="263454" y="3082973"/>
            <a:ext cx="4092522" cy="2816715"/>
          </a:xfrm>
          <a:prstGeom prst="rect">
            <a:avLst/>
          </a:prstGeom>
        </p:spPr>
      </p:pic>
    </p:spTree>
    <p:extLst>
      <p:ext uri="{BB962C8B-B14F-4D97-AF65-F5344CB8AC3E}">
        <p14:creationId xmlns:p14="http://schemas.microsoft.com/office/powerpoint/2010/main" val="48465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213"/>
            <a:ext cx="7886700" cy="1325563"/>
          </a:xfrm>
        </p:spPr>
        <p:txBody>
          <a:bodyPr>
            <a:normAutofit/>
          </a:bodyPr>
          <a:lstStyle/>
          <a:p>
            <a:r>
              <a:rPr lang="en-GB" sz="4400" dirty="0">
                <a:latin typeface="Comic Sans MS" panose="030F0702030302020204" pitchFamily="66" charset="0"/>
              </a:rPr>
              <a:t>Mathematics </a:t>
            </a:r>
          </a:p>
        </p:txBody>
      </p:sp>
      <p:pic>
        <p:nvPicPr>
          <p:cNvPr id="1026" name="Picture 2" descr="Rainbow Numbers - Set of 14 CD72421 | Primary IC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107" y="1397561"/>
            <a:ext cx="1666528" cy="1666528"/>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241176" y="1268760"/>
            <a:ext cx="6347048" cy="4908203"/>
          </a:xfrm>
        </p:spPr>
        <p:txBody>
          <a:bodyPr>
            <a:normAutofit/>
          </a:bodyPr>
          <a:lstStyle/>
          <a:p>
            <a:r>
              <a:rPr lang="en-GB" dirty="0">
                <a:latin typeface="Comic Sans MS" panose="030F0702030302020204" pitchFamily="66" charset="0"/>
              </a:rPr>
              <a:t>Maths is taught in a purposeful and practical way allowing children to acquire key skills.</a:t>
            </a:r>
          </a:p>
          <a:p>
            <a:r>
              <a:rPr lang="en-GB" sz="2400" dirty="0">
                <a:latin typeface="Comic Sans MS" panose="030F0702030302020204" pitchFamily="66" charset="0"/>
              </a:rPr>
              <a:t>The maths curriculum in Reception is divided into two categories </a:t>
            </a:r>
            <a:r>
              <a:rPr lang="en-GB" sz="2400" b="1" dirty="0">
                <a:latin typeface="Comic Sans MS" panose="030F0702030302020204" pitchFamily="66" charset="0"/>
              </a:rPr>
              <a:t>Number </a:t>
            </a:r>
            <a:r>
              <a:rPr lang="en-GB" sz="2400" dirty="0">
                <a:latin typeface="Comic Sans MS" panose="030F0702030302020204" pitchFamily="66" charset="0"/>
              </a:rPr>
              <a:t>and </a:t>
            </a:r>
            <a:r>
              <a:rPr lang="en-GB" sz="2400" b="1" dirty="0">
                <a:latin typeface="Comic Sans MS" panose="030F0702030302020204" pitchFamily="66" charset="0"/>
              </a:rPr>
              <a:t>Numerical Pattern. </a:t>
            </a:r>
          </a:p>
          <a:p>
            <a:r>
              <a:rPr lang="en-GB" dirty="0">
                <a:latin typeface="Comic Sans MS" panose="030F0702030302020204" pitchFamily="66" charset="0"/>
              </a:rPr>
              <a:t>We teach maths daily</a:t>
            </a:r>
          </a:p>
          <a:p>
            <a:r>
              <a:rPr lang="en-GB" dirty="0">
                <a:latin typeface="Comic Sans MS" panose="030F0702030302020204" pitchFamily="66" charset="0"/>
              </a:rPr>
              <a:t>Whole class maths learning will take place that will be teacher led in addition to independent learning. Focused activities and resources will be provided to develop these skills.  </a:t>
            </a:r>
          </a:p>
        </p:txBody>
      </p:sp>
      <p:pic>
        <p:nvPicPr>
          <p:cNvPr id="5" name="Picture 4"/>
          <p:cNvPicPr>
            <a:picLocks noChangeAspect="1"/>
          </p:cNvPicPr>
          <p:nvPr/>
        </p:nvPicPr>
        <p:blipFill>
          <a:blip r:embed="rId4"/>
          <a:stretch>
            <a:fillRect/>
          </a:stretch>
        </p:blipFill>
        <p:spPr>
          <a:xfrm>
            <a:off x="6397776" y="3820351"/>
            <a:ext cx="2503190" cy="1783055"/>
          </a:xfrm>
          <a:prstGeom prst="rect">
            <a:avLst/>
          </a:prstGeom>
        </p:spPr>
      </p:pic>
    </p:spTree>
    <p:extLst>
      <p:ext uri="{BB962C8B-B14F-4D97-AF65-F5344CB8AC3E}">
        <p14:creationId xmlns:p14="http://schemas.microsoft.com/office/powerpoint/2010/main" val="468681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213"/>
            <a:ext cx="7886700" cy="1325563"/>
          </a:xfrm>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4400" dirty="0">
                <a:latin typeface="Comic Sans MS" panose="030F0702030302020204" pitchFamily="66" charset="0"/>
              </a:rPr>
              <a:t>How to help with Maths</a:t>
            </a:r>
          </a:p>
        </p:txBody>
      </p:sp>
      <p:sp>
        <p:nvSpPr>
          <p:cNvPr id="4" name="Content Placeholder 3"/>
          <p:cNvSpPr>
            <a:spLocks noGrp="1"/>
          </p:cNvSpPr>
          <p:nvPr>
            <p:ph idx="1"/>
          </p:nvPr>
        </p:nvSpPr>
        <p:spPr>
          <a:xfrm>
            <a:off x="755576" y="1412776"/>
            <a:ext cx="8274174" cy="4908203"/>
          </a:xfrm>
        </p:spPr>
        <p:txBody>
          <a:bodyPr>
            <a:normAutofit/>
          </a:bodyPr>
          <a:lstStyle/>
          <a:p>
            <a:pPr defTabSz="914400">
              <a:lnSpc>
                <a:spcPct val="100000"/>
              </a:lnSpc>
              <a:spcBef>
                <a:spcPts val="0"/>
              </a:spcBef>
              <a:defRPr/>
            </a:pPr>
            <a:r>
              <a:rPr lang="en-GB" sz="1800" dirty="0">
                <a:latin typeface="Comic Sans MS" panose="030F0702030302020204" pitchFamily="66" charset="0"/>
              </a:rPr>
              <a:t> Singing songs that take away or add things e.g. 10 green bottles, 1 man went to mow, 5 current buns</a:t>
            </a:r>
          </a:p>
          <a:p>
            <a:r>
              <a:rPr lang="en-GB" sz="1800" dirty="0">
                <a:latin typeface="Comic Sans MS" panose="030F0702030302020204" pitchFamily="66" charset="0"/>
              </a:rPr>
              <a:t>Utilise counting opportunities – count stairs, count buttons, count lampposts on a walk, count ‘red’ cars on a journey etc.</a:t>
            </a:r>
          </a:p>
          <a:p>
            <a:r>
              <a:rPr lang="en-GB" sz="1800" dirty="0">
                <a:latin typeface="Comic Sans MS" panose="030F0702030302020204" pitchFamily="66" charset="0"/>
              </a:rPr>
              <a:t>Games that use dice e.g. snakes and ladders</a:t>
            </a:r>
          </a:p>
          <a:p>
            <a:r>
              <a:rPr lang="en-GB" sz="1800" dirty="0">
                <a:latin typeface="Comic Sans MS" panose="030F0702030302020204" pitchFamily="66" charset="0"/>
              </a:rPr>
              <a:t>Look for numbers in the outside environment</a:t>
            </a:r>
          </a:p>
          <a:p>
            <a:r>
              <a:rPr lang="en-GB" sz="1800" dirty="0">
                <a:latin typeface="Comic Sans MS" panose="030F0702030302020204" pitchFamily="66" charset="0"/>
              </a:rPr>
              <a:t>Ask questions like ‘if I took one away how many would I have left? ‘ or if I add one how many have I got now?</a:t>
            </a:r>
          </a:p>
          <a:p>
            <a:r>
              <a:rPr lang="en-GB" sz="1800" dirty="0">
                <a:latin typeface="Comic Sans MS" panose="030F0702030302020204" pitchFamily="66" charset="0"/>
              </a:rPr>
              <a:t>Use magnetic numbers on the fridge or foam numbers for the bath. Put them in order. Miss one out of a sequence – do they know which one is missing?</a:t>
            </a:r>
          </a:p>
          <a:p>
            <a:r>
              <a:rPr lang="en-GB" sz="1800" dirty="0">
                <a:latin typeface="Comic Sans MS" panose="030F0702030302020204" pitchFamily="66" charset="0"/>
              </a:rPr>
              <a:t>Throwing beanbags/balls at numbered targets and adding up scores – who scored the most? The least?</a:t>
            </a:r>
          </a:p>
          <a:p>
            <a:r>
              <a:rPr lang="en-GB" sz="1800" dirty="0">
                <a:latin typeface="Comic Sans MS" panose="030F0702030302020204" pitchFamily="66" charset="0"/>
              </a:rPr>
              <a:t>Practice counting in 2s, 5s and 10s (later on in the year).</a:t>
            </a:r>
          </a:p>
        </p:txBody>
      </p:sp>
    </p:spTree>
    <p:extLst>
      <p:ext uri="{BB962C8B-B14F-4D97-AF65-F5344CB8AC3E}">
        <p14:creationId xmlns:p14="http://schemas.microsoft.com/office/powerpoint/2010/main" val="1354412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2933" y="187367"/>
            <a:ext cx="7886700" cy="1325563"/>
          </a:xfrm>
        </p:spPr>
        <p:txBody>
          <a:bodyPr>
            <a:normAutofit/>
          </a:bodyPr>
          <a:lstStyle/>
          <a:p>
            <a:r>
              <a:rPr lang="en-GB" sz="4000" dirty="0">
                <a:latin typeface="Comic Sans MS" panose="030F0702030302020204" pitchFamily="66" charset="0"/>
              </a:rPr>
              <a:t>How to help with PSED</a:t>
            </a:r>
          </a:p>
        </p:txBody>
      </p:sp>
      <p:sp>
        <p:nvSpPr>
          <p:cNvPr id="3" name="Content Placeholder 2"/>
          <p:cNvSpPr>
            <a:spLocks noGrp="1"/>
          </p:cNvSpPr>
          <p:nvPr>
            <p:ph idx="1"/>
          </p:nvPr>
        </p:nvSpPr>
        <p:spPr>
          <a:xfrm>
            <a:off x="628650" y="1512930"/>
            <a:ext cx="7975798" cy="5312968"/>
          </a:xfrm>
        </p:spPr>
        <p:txBody>
          <a:bodyPr>
            <a:normAutofit/>
          </a:bodyPr>
          <a:lstStyle/>
          <a:p>
            <a:r>
              <a:rPr lang="en-GB" sz="2400" dirty="0">
                <a:latin typeface="Comic Sans MS" panose="030F0702030302020204" pitchFamily="66" charset="0"/>
              </a:rPr>
              <a:t>Supporting social skills</a:t>
            </a:r>
          </a:p>
          <a:p>
            <a:r>
              <a:rPr lang="en-GB" sz="2400" dirty="0">
                <a:latin typeface="Comic Sans MS" panose="030F0702030302020204" pitchFamily="66" charset="0"/>
              </a:rPr>
              <a:t>Practising waiting their turn</a:t>
            </a:r>
          </a:p>
          <a:p>
            <a:r>
              <a:rPr lang="en-GB" sz="2400" dirty="0">
                <a:latin typeface="Comic Sans MS" panose="030F0702030302020204" pitchFamily="66" charset="0"/>
              </a:rPr>
              <a:t>Encouraging friendships/relationships</a:t>
            </a:r>
          </a:p>
          <a:p>
            <a:r>
              <a:rPr lang="en-GB" sz="2400" dirty="0">
                <a:latin typeface="Comic Sans MS" panose="030F0702030302020204" pitchFamily="66" charset="0"/>
              </a:rPr>
              <a:t>Encouraging independence</a:t>
            </a:r>
          </a:p>
          <a:p>
            <a:r>
              <a:rPr lang="en-GB" sz="2400" dirty="0">
                <a:latin typeface="Comic Sans MS" panose="030F0702030302020204" pitchFamily="66" charset="0"/>
              </a:rPr>
              <a:t>Building resilience – it’s okay to lose!</a:t>
            </a:r>
          </a:p>
          <a:p>
            <a:r>
              <a:rPr lang="en-GB" sz="2400" dirty="0">
                <a:latin typeface="Comic Sans MS" panose="030F0702030302020204" pitchFamily="66" charset="0"/>
              </a:rPr>
              <a:t>Modelling questioning – e.g. “can I go to the toilet please?”</a:t>
            </a:r>
          </a:p>
          <a:p>
            <a:r>
              <a:rPr lang="en-GB" sz="2400" dirty="0">
                <a:latin typeface="Comic Sans MS" panose="030F0702030302020204" pitchFamily="66" charset="0"/>
              </a:rPr>
              <a:t>Encourage them to share their learning and ideas – this is the goal! </a:t>
            </a:r>
          </a:p>
          <a:p>
            <a:r>
              <a:rPr lang="en-GB" sz="2400" dirty="0">
                <a:latin typeface="Comic Sans MS" panose="030F0702030302020204" pitchFamily="66" charset="0"/>
              </a:rPr>
              <a:t>Teach them how to ask for help.</a:t>
            </a:r>
          </a:p>
          <a:p>
            <a:pPr marL="0" indent="0">
              <a:buNone/>
            </a:pPr>
            <a:endParaRPr lang="en-GB" dirty="0"/>
          </a:p>
        </p:txBody>
      </p:sp>
    </p:spTree>
    <p:extLst>
      <p:ext uri="{BB962C8B-B14F-4D97-AF65-F5344CB8AC3E}">
        <p14:creationId xmlns:p14="http://schemas.microsoft.com/office/powerpoint/2010/main" val="1562169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dirty="0"/>
              <a:t> </a:t>
            </a:r>
            <a:endParaRPr lang="en-GB"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1979712" y="2260126"/>
            <a:ext cx="4924003" cy="3482336"/>
          </a:xfrm>
          <a:prstGeom prst="rect">
            <a:avLst/>
          </a:prstGeom>
        </p:spPr>
      </p:pic>
      <p:sp>
        <p:nvSpPr>
          <p:cNvPr id="2" name="TextBox 1">
            <a:extLst>
              <a:ext uri="{FF2B5EF4-FFF2-40B4-BE49-F238E27FC236}">
                <a16:creationId xmlns:a16="http://schemas.microsoft.com/office/drawing/2014/main" id="{AEA97CA2-5030-497A-AF72-A485971E1195}"/>
              </a:ext>
            </a:extLst>
          </p:cNvPr>
          <p:cNvSpPr txBox="1"/>
          <p:nvPr/>
        </p:nvSpPr>
        <p:spPr>
          <a:xfrm>
            <a:off x="395536" y="332656"/>
            <a:ext cx="8280920" cy="1477328"/>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We love hearing about the learning your child does at</a:t>
            </a:r>
            <a:r>
              <a:rPr lang="en-GB" baseline="0" dirty="0">
                <a:latin typeface="Comic Sans MS" panose="030F0702030302020204" pitchFamily="66" charset="0"/>
              </a:rPr>
              <a:t> home. If your child does something special, pop it on one of these magic moment slips!</a:t>
            </a:r>
          </a:p>
          <a:p>
            <a:r>
              <a:rPr lang="en-GB" baseline="0" dirty="0">
                <a:latin typeface="Comic Sans MS" panose="030F0702030302020204" pitchFamily="66" charset="0"/>
              </a:rPr>
              <a:t> </a:t>
            </a:r>
          </a:p>
          <a:p>
            <a:pPr marL="285750" indent="-285750">
              <a:buFont typeface="Arial" panose="020B0604020202020204" pitchFamily="34" charset="0"/>
              <a:buChar char="•"/>
            </a:pPr>
            <a:r>
              <a:rPr lang="en-GB" dirty="0">
                <a:latin typeface="Comic Sans MS" panose="030F0702030302020204" pitchFamily="66" charset="0"/>
              </a:rPr>
              <a:t>Ask for more if you need them, or find them on the website: </a:t>
            </a:r>
            <a:r>
              <a:rPr lang="en-GB" dirty="0">
                <a:latin typeface="Comic Sans MS" panose="030F0702030302020204" pitchFamily="66" charset="0"/>
                <a:hlinkClick r:id="rId4"/>
              </a:rPr>
              <a:t>https://www.langshott-surrey.co.uk/attachments/download.asp?file=297</a:t>
            </a:r>
            <a:endParaRPr lang="en-GB" dirty="0">
              <a:latin typeface="Comic Sans MS" panose="030F0702030302020204" pitchFamily="66" charset="0"/>
            </a:endParaRPr>
          </a:p>
        </p:txBody>
      </p:sp>
    </p:spTree>
    <p:extLst>
      <p:ext uri="{BB962C8B-B14F-4D97-AF65-F5344CB8AC3E}">
        <p14:creationId xmlns:p14="http://schemas.microsoft.com/office/powerpoint/2010/main" val="2597733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28650" y="125931"/>
            <a:ext cx="7886700" cy="1325563"/>
          </a:xfrm>
        </p:spPr>
        <p:txBody>
          <a:bodyPr/>
          <a:lstStyle/>
          <a:p>
            <a:r>
              <a:rPr lang="en-GB" dirty="0">
                <a:latin typeface="Comic Sans MS" panose="030F0702030302020204" pitchFamily="66" charset="0"/>
              </a:rPr>
              <a:t>Ways we communicate with you, additionally to in person:</a:t>
            </a:r>
          </a:p>
        </p:txBody>
      </p:sp>
      <p:pic>
        <p:nvPicPr>
          <p:cNvPr id="6" name="Picture 6"/>
          <p:cNvPicPr>
            <a:picLocks noChangeAspect="1"/>
          </p:cNvPicPr>
          <p:nvPr/>
        </p:nvPicPr>
        <p:blipFill>
          <a:blip r:embed="rId3"/>
          <a:stretch>
            <a:fillRect/>
          </a:stretch>
        </p:blipFill>
        <p:spPr>
          <a:xfrm>
            <a:off x="899592" y="2276872"/>
            <a:ext cx="3321349" cy="2567398"/>
          </a:xfrm>
          <a:prstGeom prst="rect">
            <a:avLst/>
          </a:prstGeom>
        </p:spPr>
      </p:pic>
      <p:pic>
        <p:nvPicPr>
          <p:cNvPr id="7" name="Picture 2" descr="Google Classroom Logo, symbol, meaning, history, PNG, brand">
            <a:extLst>
              <a:ext uri="{FF2B5EF4-FFF2-40B4-BE49-F238E27FC236}">
                <a16:creationId xmlns:a16="http://schemas.microsoft.com/office/drawing/2014/main" id="{6BF7ECAF-3B99-4ED0-846E-97111A0802B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16016" y="2340420"/>
            <a:ext cx="4203459" cy="2364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528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A785343-5D24-4118-A2E4-665D196F6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group of children in yellow vests sitting on the ground&#10;&#10;AI-generated content may be incorrect.">
            <a:extLst>
              <a:ext uri="{FF2B5EF4-FFF2-40B4-BE49-F238E27FC236}">
                <a16:creationId xmlns:a16="http://schemas.microsoft.com/office/drawing/2014/main" id="{4F313FB6-35A5-82A4-B3D5-A15D3BD630ED}"/>
              </a:ext>
            </a:extLst>
          </p:cNvPr>
          <p:cNvPicPr>
            <a:picLocks noChangeAspect="1"/>
          </p:cNvPicPr>
          <p:nvPr/>
        </p:nvPicPr>
        <p:blipFill>
          <a:blip r:embed="rId3"/>
          <a:srcRect l="7367" r="24418" b="-1"/>
          <a:stretch>
            <a:fillRect/>
          </a:stretch>
        </p:blipFill>
        <p:spPr>
          <a:xfrm>
            <a:off x="1" y="-6235"/>
            <a:ext cx="2441552" cy="2505456"/>
          </a:xfrm>
          <a:custGeom>
            <a:avLst/>
            <a:gdLst/>
            <a:ahLst/>
            <a:cxnLst/>
            <a:rect l="l" t="t" r="r" b="b"/>
            <a:pathLst>
              <a:path w="3255403" h="2505456">
                <a:moveTo>
                  <a:pt x="0" y="0"/>
                </a:moveTo>
                <a:lnTo>
                  <a:pt x="3255403" y="0"/>
                </a:lnTo>
                <a:lnTo>
                  <a:pt x="2094477" y="2505456"/>
                </a:lnTo>
                <a:lnTo>
                  <a:pt x="0" y="2505456"/>
                </a:lnTo>
                <a:close/>
              </a:path>
            </a:pathLst>
          </a:custGeom>
        </p:spPr>
      </p:pic>
      <p:pic>
        <p:nvPicPr>
          <p:cNvPr id="8" name="Picture 7" descr="A collage of children reading books&#10;&#10;AI-generated content may be incorrect.">
            <a:extLst>
              <a:ext uri="{FF2B5EF4-FFF2-40B4-BE49-F238E27FC236}">
                <a16:creationId xmlns:a16="http://schemas.microsoft.com/office/drawing/2014/main" id="{00039502-9644-29FD-E1AE-FD67C0E3D240}"/>
              </a:ext>
            </a:extLst>
          </p:cNvPr>
          <p:cNvPicPr>
            <a:picLocks noChangeAspect="1"/>
          </p:cNvPicPr>
          <p:nvPr/>
        </p:nvPicPr>
        <p:blipFill>
          <a:blip r:embed="rId4"/>
          <a:srcRect t="3873" r="-1" b="51743"/>
          <a:stretch>
            <a:fillRect/>
          </a:stretch>
        </p:blipFill>
        <p:spPr>
          <a:xfrm>
            <a:off x="5536407" y="10"/>
            <a:ext cx="3607593" cy="2501827"/>
          </a:xfrm>
          <a:custGeom>
            <a:avLst/>
            <a:gdLst/>
            <a:ahLst/>
            <a:cxnLst/>
            <a:rect l="l" t="t" r="r" b="b"/>
            <a:pathLst>
              <a:path w="4810125" h="2501837">
                <a:moveTo>
                  <a:pt x="1159248" y="0"/>
                </a:moveTo>
                <a:lnTo>
                  <a:pt x="4810125" y="0"/>
                </a:lnTo>
                <a:lnTo>
                  <a:pt x="4810125" y="2501837"/>
                </a:lnTo>
                <a:lnTo>
                  <a:pt x="0" y="2501837"/>
                </a:lnTo>
                <a:close/>
              </a:path>
            </a:pathLst>
          </a:custGeom>
        </p:spPr>
      </p:pic>
      <p:pic>
        <p:nvPicPr>
          <p:cNvPr id="2" name="Picture 1" descr="A group of people in clothing&#10;&#10;AI-generated content may be incorrect.">
            <a:extLst>
              <a:ext uri="{FF2B5EF4-FFF2-40B4-BE49-F238E27FC236}">
                <a16:creationId xmlns:a16="http://schemas.microsoft.com/office/drawing/2014/main" id="{3AD4789C-6CB2-E0E9-9448-2C89CCF384DD}"/>
              </a:ext>
            </a:extLst>
          </p:cNvPr>
          <p:cNvPicPr>
            <a:picLocks noChangeAspect="1"/>
          </p:cNvPicPr>
          <p:nvPr/>
        </p:nvPicPr>
        <p:blipFill>
          <a:blip r:embed="rId5"/>
          <a:srcRect l="27578" r="9394" b="1"/>
          <a:stretch>
            <a:fillRect/>
          </a:stretch>
        </p:blipFill>
        <p:spPr>
          <a:xfrm>
            <a:off x="3506652" y="-6235"/>
            <a:ext cx="2758363" cy="2505456"/>
          </a:xfrm>
          <a:custGeom>
            <a:avLst/>
            <a:gdLst/>
            <a:ahLst/>
            <a:cxnLst/>
            <a:rect l="l" t="t" r="r" b="b"/>
            <a:pathLst>
              <a:path w="3677817" h="2505456">
                <a:moveTo>
                  <a:pt x="1160926" y="0"/>
                </a:moveTo>
                <a:lnTo>
                  <a:pt x="3677817" y="0"/>
                </a:lnTo>
                <a:lnTo>
                  <a:pt x="2516891" y="2505456"/>
                </a:lnTo>
                <a:lnTo>
                  <a:pt x="0" y="2505456"/>
                </a:lnTo>
                <a:close/>
              </a:path>
            </a:pathLst>
          </a:custGeom>
        </p:spPr>
      </p:pic>
      <p:pic>
        <p:nvPicPr>
          <p:cNvPr id="5" name="Picture 4" descr="A baby chick in a basket of eggs&#10;&#10;AI-generated content may be incorrect.">
            <a:extLst>
              <a:ext uri="{FF2B5EF4-FFF2-40B4-BE49-F238E27FC236}">
                <a16:creationId xmlns:a16="http://schemas.microsoft.com/office/drawing/2014/main" id="{A22AC653-077F-3CFC-11FE-B08B1628F875}"/>
              </a:ext>
            </a:extLst>
          </p:cNvPr>
          <p:cNvPicPr>
            <a:picLocks noChangeAspect="1"/>
          </p:cNvPicPr>
          <p:nvPr/>
        </p:nvPicPr>
        <p:blipFill>
          <a:blip r:embed="rId6"/>
          <a:srcRect l="9047" r="27416" b="-1"/>
          <a:stretch>
            <a:fillRect/>
          </a:stretch>
        </p:blipFill>
        <p:spPr>
          <a:xfrm>
            <a:off x="4014786" y="2660089"/>
            <a:ext cx="5129213" cy="4197911"/>
          </a:xfrm>
          <a:custGeom>
            <a:avLst/>
            <a:gdLst/>
            <a:ahLst/>
            <a:cxnLst/>
            <a:rect l="l" t="t" r="r" b="b"/>
            <a:pathLst>
              <a:path w="6838950" h="4197911">
                <a:moveTo>
                  <a:pt x="1945141" y="0"/>
                </a:moveTo>
                <a:lnTo>
                  <a:pt x="1951364" y="0"/>
                </a:lnTo>
                <a:lnTo>
                  <a:pt x="3141155" y="0"/>
                </a:lnTo>
                <a:lnTo>
                  <a:pt x="4791200" y="0"/>
                </a:lnTo>
                <a:lnTo>
                  <a:pt x="6838950" y="0"/>
                </a:lnTo>
                <a:lnTo>
                  <a:pt x="6838950" y="4197911"/>
                </a:lnTo>
                <a:lnTo>
                  <a:pt x="0" y="4197911"/>
                </a:lnTo>
                <a:close/>
              </a:path>
            </a:pathLst>
          </a:custGeom>
        </p:spPr>
      </p:pic>
      <p:sp>
        <p:nvSpPr>
          <p:cNvPr id="15" name="Freeform 11">
            <a:extLst>
              <a:ext uri="{FF2B5EF4-FFF2-40B4-BE49-F238E27FC236}">
                <a16:creationId xmlns:a16="http://schemas.microsoft.com/office/drawing/2014/main" id="{32F4D216-10B7-4DCA-A0A1-068E9E32F4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2660091"/>
            <a:ext cx="5341893" cy="4197911"/>
          </a:xfrm>
          <a:custGeom>
            <a:avLst/>
            <a:gdLst>
              <a:gd name="connsiteX0" fmla="*/ 0 w 7122523"/>
              <a:gd name="connsiteY0" fmla="*/ 4197911 h 4197911"/>
              <a:gd name="connsiteX1" fmla="*/ 7122523 w 7122523"/>
              <a:gd name="connsiteY1" fmla="*/ 4197911 h 4197911"/>
              <a:gd name="connsiteX2" fmla="*/ 5177382 w 7122523"/>
              <a:gd name="connsiteY2" fmla="*/ 0 h 4197911"/>
              <a:gd name="connsiteX3" fmla="*/ 5171159 w 7122523"/>
              <a:gd name="connsiteY3" fmla="*/ 0 h 4197911"/>
              <a:gd name="connsiteX4" fmla="*/ 3981368 w 7122523"/>
              <a:gd name="connsiteY4" fmla="*/ 0 h 4197911"/>
              <a:gd name="connsiteX5" fmla="*/ 2331323 w 7122523"/>
              <a:gd name="connsiteY5" fmla="*/ 0 h 4197911"/>
              <a:gd name="connsiteX6" fmla="*/ 0 w 7122523"/>
              <a:gd name="connsiteY6" fmla="*/ 0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22523" h="4197911">
                <a:moveTo>
                  <a:pt x="0" y="4197911"/>
                </a:moveTo>
                <a:lnTo>
                  <a:pt x="7122523" y="4197911"/>
                </a:lnTo>
                <a:lnTo>
                  <a:pt x="5177382" y="0"/>
                </a:lnTo>
                <a:lnTo>
                  <a:pt x="5171159" y="0"/>
                </a:lnTo>
                <a:lnTo>
                  <a:pt x="3981368" y="0"/>
                </a:lnTo>
                <a:lnTo>
                  <a:pt x="2331323" y="0"/>
                </a:lnTo>
                <a:lnTo>
                  <a:pt x="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511791" y="3951027"/>
            <a:ext cx="3560147" cy="2130364"/>
          </a:xfrm>
        </p:spPr>
        <p:txBody>
          <a:bodyPr anchor="ctr">
            <a:normAutofit/>
          </a:bodyPr>
          <a:lstStyle/>
          <a:p>
            <a:pPr marL="0" indent="0">
              <a:buNone/>
            </a:pPr>
            <a:r>
              <a:rPr lang="en-GB" sz="1700">
                <a:solidFill>
                  <a:srgbClr val="FFFFFF"/>
                </a:solidFill>
              </a:rPr>
              <a:t> </a:t>
            </a:r>
            <a:endParaRPr lang="en-GB" sz="1700">
              <a:solidFill>
                <a:srgbClr val="FFFFFF"/>
              </a:solidFill>
              <a:latin typeface="Comic Sans MS" panose="030F0702030302020204" pitchFamily="66" charset="0"/>
            </a:endParaRPr>
          </a:p>
        </p:txBody>
      </p:sp>
      <p:sp>
        <p:nvSpPr>
          <p:cNvPr id="9" name="TextBox 8">
            <a:extLst>
              <a:ext uri="{FF2B5EF4-FFF2-40B4-BE49-F238E27FC236}">
                <a16:creationId xmlns:a16="http://schemas.microsoft.com/office/drawing/2014/main" id="{280B7A8E-0FE6-93BB-501C-9CF51478C9F5}"/>
              </a:ext>
            </a:extLst>
          </p:cNvPr>
          <p:cNvSpPr txBox="1"/>
          <p:nvPr/>
        </p:nvSpPr>
        <p:spPr>
          <a:xfrm>
            <a:off x="444959" y="2942623"/>
            <a:ext cx="3693809" cy="29238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latin typeface="Comic Sans MS"/>
                <a:ea typeface="Calibri"/>
                <a:cs typeface="Calibri"/>
              </a:rPr>
              <a:t>Trips &amp; Experiences</a:t>
            </a:r>
          </a:p>
          <a:p>
            <a:pPr algn="ctr"/>
            <a:endParaRPr lang="en-GB" sz="2400" dirty="0">
              <a:latin typeface="Comic Sans MS"/>
              <a:ea typeface="Calibri"/>
              <a:cs typeface="Calibri"/>
            </a:endParaRPr>
          </a:p>
          <a:p>
            <a:r>
              <a:rPr lang="en-GB" sz="1600" dirty="0">
                <a:latin typeface="Comic Sans MS" panose="030F0702030302020204" pitchFamily="66" charset="0"/>
              </a:rPr>
              <a:t>Throughout</a:t>
            </a:r>
            <a:r>
              <a:rPr lang="en-GB" sz="1600" baseline="0" dirty="0">
                <a:latin typeface="Comic Sans MS" panose="030F0702030302020204" pitchFamily="66" charset="0"/>
              </a:rPr>
              <a:t> the year we have a variety of trips and experiences for your children.</a:t>
            </a:r>
            <a:r>
              <a:rPr lang="en-GB" sz="1600" dirty="0">
                <a:latin typeface="Comic Sans MS" panose="030F0702030302020204" pitchFamily="66" charset="0"/>
              </a:rPr>
              <a:t> </a:t>
            </a:r>
          </a:p>
          <a:p>
            <a:endParaRPr lang="en-GB" sz="1600" dirty="0">
              <a:latin typeface="Comic Sans MS" panose="030F0702030302020204" pitchFamily="66" charset="0"/>
              <a:ea typeface="Calibri"/>
              <a:cs typeface="Calibri"/>
            </a:endParaRPr>
          </a:p>
          <a:p>
            <a:r>
              <a:rPr lang="en-GB" sz="1600" dirty="0">
                <a:latin typeface="Comic Sans MS" panose="030F0702030302020204" pitchFamily="66" charset="0"/>
                <a:ea typeface="Calibri"/>
                <a:cs typeface="Calibri"/>
              </a:rPr>
              <a:t>Gatton Park – £25 estimated</a:t>
            </a:r>
          </a:p>
          <a:p>
            <a:r>
              <a:rPr lang="en-GB" sz="1600" dirty="0">
                <a:latin typeface="Comic Sans MS" panose="030F0702030302020204" pitchFamily="66" charset="0"/>
                <a:ea typeface="Calibri"/>
                <a:cs typeface="Calibri"/>
              </a:rPr>
              <a:t>Chicks donation - £5 estimated</a:t>
            </a:r>
          </a:p>
          <a:p>
            <a:endParaRPr lang="en-GB" sz="4000" dirty="0">
              <a:latin typeface="Comic Sans MS"/>
              <a:ea typeface="Calibri"/>
              <a:cs typeface="Calibri"/>
            </a:endParaRPr>
          </a:p>
        </p:txBody>
      </p:sp>
      <p:grpSp>
        <p:nvGrpSpPr>
          <p:cNvPr id="10" name="Group 9">
            <a:extLst>
              <a:ext uri="{FF2B5EF4-FFF2-40B4-BE49-F238E27FC236}">
                <a16:creationId xmlns:a16="http://schemas.microsoft.com/office/drawing/2014/main" id="{0C23756D-C3D6-4552-9990-B4864A638452}"/>
              </a:ext>
            </a:extLst>
          </p:cNvPr>
          <p:cNvGrpSpPr/>
          <p:nvPr/>
        </p:nvGrpSpPr>
        <p:grpSpPr>
          <a:xfrm>
            <a:off x="1701375" y="10"/>
            <a:ext cx="2545458" cy="2502833"/>
            <a:chOff x="1701375" y="10"/>
            <a:chExt cx="2545458" cy="2502833"/>
          </a:xfrm>
        </p:grpSpPr>
        <p:pic>
          <p:nvPicPr>
            <p:cNvPr id="6" name="Picture 5" descr="A group of children in front of a fire truck&#10;&#10;AI-generated content may be incorrect.">
              <a:extLst>
                <a:ext uri="{FF2B5EF4-FFF2-40B4-BE49-F238E27FC236}">
                  <a16:creationId xmlns:a16="http://schemas.microsoft.com/office/drawing/2014/main" id="{C0F4E1D6-5961-BC10-FA3E-CDC7F0DAC5C7}"/>
                </a:ext>
              </a:extLst>
            </p:cNvPr>
            <p:cNvPicPr>
              <a:picLocks noChangeAspect="1"/>
            </p:cNvPicPr>
            <p:nvPr/>
          </p:nvPicPr>
          <p:blipFill>
            <a:blip r:embed="rId7"/>
            <a:srcRect l="18114" r="2707" b="-1"/>
            <a:stretch>
              <a:fillRect/>
            </a:stretch>
          </p:blipFill>
          <p:spPr>
            <a:xfrm>
              <a:off x="1701375" y="10"/>
              <a:ext cx="2545458"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7" name="Oval 6">
              <a:extLst>
                <a:ext uri="{FF2B5EF4-FFF2-40B4-BE49-F238E27FC236}">
                  <a16:creationId xmlns:a16="http://schemas.microsoft.com/office/drawing/2014/main" id="{06D34BBF-3385-4342-AF34-D96C6DCFE216}"/>
                </a:ext>
              </a:extLst>
            </p:cNvPr>
            <p:cNvSpPr/>
            <p:nvPr/>
          </p:nvSpPr>
          <p:spPr>
            <a:xfrm>
              <a:off x="3275856" y="1340768"/>
              <a:ext cx="216024" cy="216024"/>
            </a:xfrm>
            <a:prstGeom prst="ellipse">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513664700"/>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267" y="0"/>
            <a:ext cx="7886700" cy="1325563"/>
          </a:xfrm>
        </p:spPr>
        <p:txBody>
          <a:bodyPr>
            <a:normAutofit/>
          </a:bodyPr>
          <a:lstStyle/>
          <a:p>
            <a:r>
              <a:rPr lang="en-GB" sz="4000" u="sng" dirty="0">
                <a:latin typeface="Comic Sans MS" panose="030F0702030302020204" pitchFamily="66" charset="0"/>
              </a:rPr>
              <a:t>Timetable example</a:t>
            </a:r>
          </a:p>
        </p:txBody>
      </p:sp>
      <p:pic>
        <p:nvPicPr>
          <p:cNvPr id="7" name="Picture 6">
            <a:extLst>
              <a:ext uri="{FF2B5EF4-FFF2-40B4-BE49-F238E27FC236}">
                <a16:creationId xmlns:a16="http://schemas.microsoft.com/office/drawing/2014/main" id="{0D75BD2D-215E-43F3-AF02-649F0B1484FC}"/>
              </a:ext>
            </a:extLst>
          </p:cNvPr>
          <p:cNvPicPr>
            <a:picLocks noChangeAspect="1"/>
          </p:cNvPicPr>
          <p:nvPr/>
        </p:nvPicPr>
        <p:blipFill>
          <a:blip r:embed="rId3"/>
          <a:stretch>
            <a:fillRect/>
          </a:stretch>
        </p:blipFill>
        <p:spPr>
          <a:xfrm>
            <a:off x="567343" y="1196752"/>
            <a:ext cx="8009314" cy="4823878"/>
          </a:xfrm>
          <a:prstGeom prst="rect">
            <a:avLst/>
          </a:prstGeom>
        </p:spPr>
      </p:pic>
    </p:spTree>
    <p:extLst>
      <p:ext uri="{BB962C8B-B14F-4D97-AF65-F5344CB8AC3E}">
        <p14:creationId xmlns:p14="http://schemas.microsoft.com/office/powerpoint/2010/main" val="17357824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267" y="1"/>
            <a:ext cx="7886700" cy="1101384"/>
          </a:xfrm>
        </p:spPr>
        <p:txBody>
          <a:bodyPr>
            <a:normAutofit/>
          </a:bodyPr>
          <a:lstStyle/>
          <a:p>
            <a:r>
              <a:rPr lang="en-GB" sz="4000" u="sng" dirty="0">
                <a:latin typeface="Comic Sans MS" panose="030F0702030302020204" pitchFamily="66" charset="0"/>
              </a:rPr>
              <a:t>Curriculum Overview</a:t>
            </a:r>
          </a:p>
        </p:txBody>
      </p:sp>
      <p:pic>
        <p:nvPicPr>
          <p:cNvPr id="4" name="Picture 3">
            <a:extLst>
              <a:ext uri="{FF2B5EF4-FFF2-40B4-BE49-F238E27FC236}">
                <a16:creationId xmlns:a16="http://schemas.microsoft.com/office/drawing/2014/main" id="{FBCE6541-2887-4CA0-9193-68DDFD316D7F}"/>
              </a:ext>
            </a:extLst>
          </p:cNvPr>
          <p:cNvPicPr>
            <a:picLocks noChangeAspect="1"/>
          </p:cNvPicPr>
          <p:nvPr/>
        </p:nvPicPr>
        <p:blipFill>
          <a:blip r:embed="rId3"/>
          <a:stretch>
            <a:fillRect/>
          </a:stretch>
        </p:blipFill>
        <p:spPr>
          <a:xfrm>
            <a:off x="323528" y="908720"/>
            <a:ext cx="5877123" cy="4752528"/>
          </a:xfrm>
          <a:prstGeom prst="rect">
            <a:avLst/>
          </a:prstGeom>
        </p:spPr>
      </p:pic>
    </p:spTree>
    <p:extLst>
      <p:ext uri="{BB962C8B-B14F-4D97-AF65-F5344CB8AC3E}">
        <p14:creationId xmlns:p14="http://schemas.microsoft.com/office/powerpoint/2010/main" val="5971690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7886700" cy="975642"/>
          </a:xfrm>
        </p:spPr>
        <p:txBody>
          <a:bodyPr/>
          <a:lstStyle/>
          <a:p>
            <a:r>
              <a:rPr lang="en-GB" dirty="0">
                <a:latin typeface="Comic Sans MS" panose="030F0702030302020204" pitchFamily="66" charset="0"/>
              </a:rPr>
              <a:t>INSET Days</a:t>
            </a:r>
          </a:p>
        </p:txBody>
      </p:sp>
      <p:sp>
        <p:nvSpPr>
          <p:cNvPr id="3" name="Content Placeholder 2"/>
          <p:cNvSpPr>
            <a:spLocks noGrp="1"/>
          </p:cNvSpPr>
          <p:nvPr>
            <p:ph idx="1"/>
          </p:nvPr>
        </p:nvSpPr>
        <p:spPr>
          <a:xfrm>
            <a:off x="457200" y="1412777"/>
            <a:ext cx="8507288" cy="3384375"/>
          </a:xfrm>
        </p:spPr>
        <p:txBody>
          <a:bodyPr vert="horz" lIns="91440" tIns="45720" rIns="91440" bIns="45720" rtlCol="0" anchor="t">
            <a:normAutofit/>
          </a:bodyPr>
          <a:lstStyle/>
          <a:p>
            <a:pPr>
              <a:lnSpc>
                <a:spcPct val="120000"/>
              </a:lnSpc>
            </a:pPr>
            <a:r>
              <a:rPr lang="en-GB" sz="2800" dirty="0">
                <a:latin typeface="Comic Sans MS" panose="030F0702030302020204" pitchFamily="66" charset="0"/>
              </a:rPr>
              <a:t>Friday 28</a:t>
            </a:r>
            <a:r>
              <a:rPr lang="en-GB" sz="2800" baseline="30000" dirty="0">
                <a:latin typeface="Comic Sans MS" panose="030F0702030302020204" pitchFamily="66" charset="0"/>
              </a:rPr>
              <a:t>th</a:t>
            </a:r>
            <a:r>
              <a:rPr lang="en-GB" sz="2800" dirty="0">
                <a:latin typeface="Comic Sans MS" panose="030F0702030302020204" pitchFamily="66" charset="0"/>
              </a:rPr>
              <a:t> November</a:t>
            </a:r>
          </a:p>
          <a:p>
            <a:pPr>
              <a:lnSpc>
                <a:spcPct val="120000"/>
              </a:lnSpc>
            </a:pPr>
            <a:r>
              <a:rPr lang="en-GB" sz="2800" dirty="0">
                <a:latin typeface="Comic Sans MS" panose="030F0702030302020204" pitchFamily="66" charset="0"/>
              </a:rPr>
              <a:t>Monday 5</a:t>
            </a:r>
            <a:r>
              <a:rPr lang="en-GB" sz="2800" baseline="30000" dirty="0">
                <a:latin typeface="Comic Sans MS" panose="030F0702030302020204" pitchFamily="66" charset="0"/>
              </a:rPr>
              <a:t>th</a:t>
            </a:r>
            <a:r>
              <a:rPr lang="en-GB" sz="2800" dirty="0">
                <a:latin typeface="Comic Sans MS" panose="030F0702030302020204" pitchFamily="66" charset="0"/>
              </a:rPr>
              <a:t> January</a:t>
            </a:r>
          </a:p>
          <a:p>
            <a:pPr>
              <a:lnSpc>
                <a:spcPct val="120000"/>
              </a:lnSpc>
            </a:pPr>
            <a:r>
              <a:rPr lang="en-GB" sz="2800" dirty="0">
                <a:latin typeface="Comic Sans MS" panose="030F0702030302020204" pitchFamily="66" charset="0"/>
              </a:rPr>
              <a:t>Friday 13</a:t>
            </a:r>
            <a:r>
              <a:rPr lang="en-GB" sz="2800" baseline="30000" dirty="0">
                <a:latin typeface="Comic Sans MS" panose="030F0702030302020204" pitchFamily="66" charset="0"/>
              </a:rPr>
              <a:t>th</a:t>
            </a:r>
            <a:r>
              <a:rPr lang="en-GB" sz="2800" dirty="0">
                <a:latin typeface="Comic Sans MS" panose="030F0702030302020204" pitchFamily="66" charset="0"/>
              </a:rPr>
              <a:t> March</a:t>
            </a:r>
          </a:p>
          <a:p>
            <a:pPr>
              <a:lnSpc>
                <a:spcPct val="120000"/>
              </a:lnSpc>
            </a:pPr>
            <a:r>
              <a:rPr lang="en-GB" sz="2800" dirty="0">
                <a:latin typeface="Comic Sans MS" panose="030F0702030302020204" pitchFamily="66" charset="0"/>
              </a:rPr>
              <a:t>Monday 1</a:t>
            </a:r>
            <a:r>
              <a:rPr lang="en-GB" sz="2800" baseline="30000" dirty="0">
                <a:latin typeface="Comic Sans MS" panose="030F0702030302020204" pitchFamily="66" charset="0"/>
              </a:rPr>
              <a:t>st</a:t>
            </a:r>
            <a:r>
              <a:rPr lang="en-GB" sz="2800" dirty="0">
                <a:latin typeface="Comic Sans MS" panose="030F0702030302020204" pitchFamily="66" charset="0"/>
              </a:rPr>
              <a:t> June</a:t>
            </a:r>
          </a:p>
        </p:txBody>
      </p:sp>
    </p:spTree>
    <p:extLst>
      <p:ext uri="{BB962C8B-B14F-4D97-AF65-F5344CB8AC3E}">
        <p14:creationId xmlns:p14="http://schemas.microsoft.com/office/powerpoint/2010/main" val="6940962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7886700" cy="975642"/>
          </a:xfrm>
        </p:spPr>
        <p:txBody>
          <a:bodyPr/>
          <a:lstStyle/>
          <a:p>
            <a:r>
              <a:rPr lang="en-GB" dirty="0">
                <a:latin typeface="Comic Sans MS" panose="030F0702030302020204" pitchFamily="66" charset="0"/>
              </a:rPr>
              <a:t>General information</a:t>
            </a:r>
          </a:p>
        </p:txBody>
      </p:sp>
      <p:sp>
        <p:nvSpPr>
          <p:cNvPr id="3" name="Content Placeholder 2"/>
          <p:cNvSpPr>
            <a:spLocks noGrp="1"/>
          </p:cNvSpPr>
          <p:nvPr>
            <p:ph idx="1"/>
          </p:nvPr>
        </p:nvSpPr>
        <p:spPr>
          <a:xfrm>
            <a:off x="457200" y="1628800"/>
            <a:ext cx="8507288" cy="3816424"/>
          </a:xfrm>
        </p:spPr>
        <p:txBody>
          <a:bodyPr vert="horz" lIns="91440" tIns="45720" rIns="91440" bIns="45720" rtlCol="0" anchor="t">
            <a:normAutofit fontScale="77500" lnSpcReduction="20000"/>
          </a:bodyPr>
          <a:lstStyle/>
          <a:p>
            <a:pPr>
              <a:lnSpc>
                <a:spcPct val="120000"/>
              </a:lnSpc>
            </a:pPr>
            <a:r>
              <a:rPr lang="en-GB" sz="2400" dirty="0">
                <a:latin typeface="Comic Sans MS" panose="030F0702030302020204" pitchFamily="66" charset="0"/>
              </a:rPr>
              <a:t>Cool Milk – sign up online.</a:t>
            </a:r>
          </a:p>
          <a:p>
            <a:pPr>
              <a:lnSpc>
                <a:spcPct val="120000"/>
              </a:lnSpc>
            </a:pPr>
            <a:r>
              <a:rPr lang="en-GB" sz="2400" dirty="0">
                <a:latin typeface="Comic Sans MS"/>
              </a:rPr>
              <a:t>Donation Station – opposite classrooms. We welcome recycled materials, including anything odd and obscure. Please pop them in the black box opposite our classrooms! If you're ever unsure, please ask a member of the team!</a:t>
            </a:r>
          </a:p>
          <a:p>
            <a:pPr>
              <a:lnSpc>
                <a:spcPct val="120000"/>
              </a:lnSpc>
            </a:pPr>
            <a:r>
              <a:rPr lang="en-GB" sz="2400" dirty="0">
                <a:latin typeface="Comic Sans MS" panose="030F0702030302020204" pitchFamily="66" charset="0"/>
              </a:rPr>
              <a:t>We love working with the community!</a:t>
            </a:r>
          </a:p>
          <a:p>
            <a:pPr>
              <a:lnSpc>
                <a:spcPct val="120000"/>
              </a:lnSpc>
            </a:pPr>
            <a:r>
              <a:rPr lang="en-GB" sz="2400" dirty="0">
                <a:latin typeface="Comic Sans MS" panose="030F0702030302020204" pitchFamily="66" charset="0"/>
              </a:rPr>
              <a:t>Record celebrations on the Magic Moment slips.</a:t>
            </a:r>
          </a:p>
          <a:p>
            <a:pPr>
              <a:lnSpc>
                <a:spcPct val="120000"/>
              </a:lnSpc>
            </a:pPr>
            <a:r>
              <a:rPr lang="en-GB" sz="2400" dirty="0">
                <a:latin typeface="Comic Sans MS" panose="030F0702030302020204" pitchFamily="66" charset="0"/>
              </a:rPr>
              <a:t>Our doors are always open, let us know if you have any questions or concerns.</a:t>
            </a:r>
          </a:p>
          <a:p>
            <a:pPr>
              <a:lnSpc>
                <a:spcPct val="120000"/>
              </a:lnSpc>
            </a:pPr>
            <a:r>
              <a:rPr lang="en-GB" sz="2400" dirty="0">
                <a:latin typeface="Comic Sans MS" panose="030F0702030302020204" pitchFamily="66" charset="0"/>
              </a:rPr>
              <a:t>We are looking forward to working with you closely and seeing your children blossom!</a:t>
            </a:r>
          </a:p>
        </p:txBody>
      </p:sp>
      <p:pic>
        <p:nvPicPr>
          <p:cNvPr id="4" name="Picture 3">
            <a:extLst>
              <a:ext uri="{FF2B5EF4-FFF2-40B4-BE49-F238E27FC236}">
                <a16:creationId xmlns:a16="http://schemas.microsoft.com/office/drawing/2014/main" id="{60BD0B12-5B6B-4DFE-A725-7749CEAA98E5}"/>
              </a:ext>
            </a:extLst>
          </p:cNvPr>
          <p:cNvPicPr>
            <a:picLocks noChangeAspect="1"/>
          </p:cNvPicPr>
          <p:nvPr/>
        </p:nvPicPr>
        <p:blipFill rotWithShape="1">
          <a:blip r:embed="rId3"/>
          <a:srcRect l="6875" t="22000" r="22438" b="6601"/>
          <a:stretch/>
        </p:blipFill>
        <p:spPr>
          <a:xfrm>
            <a:off x="5891301" y="346413"/>
            <a:ext cx="2795499" cy="1588304"/>
          </a:xfrm>
          <a:prstGeom prst="rect">
            <a:avLst/>
          </a:prstGeom>
        </p:spPr>
      </p:pic>
    </p:spTree>
    <p:extLst>
      <p:ext uri="{BB962C8B-B14F-4D97-AF65-F5344CB8AC3E}">
        <p14:creationId xmlns:p14="http://schemas.microsoft.com/office/powerpoint/2010/main" val="40865990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4393</TotalTime>
  <Words>2006</Words>
  <Application>Microsoft Office PowerPoint</Application>
  <PresentationFormat>On-screen Show (4:3)</PresentationFormat>
  <Paragraphs>493</Paragraphs>
  <Slides>31</Slides>
  <Notes>31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Calibri</vt:lpstr>
      <vt:lpstr>Calibri Light</vt:lpstr>
      <vt:lpstr>Comic Sans MS</vt:lpstr>
      <vt:lpstr>HfW cursive three lines</vt:lpstr>
      <vt:lpstr>SassoonPrimaryInfant</vt:lpstr>
      <vt:lpstr>Symbol</vt:lpstr>
      <vt:lpstr>Twinkl</vt:lpstr>
      <vt:lpstr>Office Theme</vt:lpstr>
      <vt:lpstr>Reception Curriculum Presentation</vt:lpstr>
      <vt:lpstr>PowerPoint Presentation</vt:lpstr>
      <vt:lpstr>Aims:</vt:lpstr>
      <vt:lpstr>EYFS Curriculum Framework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vt:lpstr>
      <vt:lpstr>Reading</vt:lpstr>
      <vt:lpstr>PowerPoint Presentation</vt:lpstr>
      <vt:lpstr>The beginning of their writing journey starts with the development of their gross and fine motor skills.</vt:lpstr>
      <vt:lpstr>How to help with gross motor</vt:lpstr>
      <vt:lpstr>How to help with fine motor</vt:lpstr>
      <vt:lpstr>PowerPoint Presentation</vt:lpstr>
      <vt:lpstr>PowerPoint Presentation</vt:lpstr>
      <vt:lpstr>How to help with writing</vt:lpstr>
      <vt:lpstr>PowerPoint Presentation</vt:lpstr>
      <vt:lpstr>Mathematics </vt:lpstr>
      <vt:lpstr>How to help with Maths</vt:lpstr>
      <vt:lpstr>How to help with PSED</vt:lpstr>
      <vt:lpstr>PowerPoint Presentation</vt:lpstr>
      <vt:lpstr>Ways we communicate with you, additionally to in person:</vt:lpstr>
      <vt:lpstr>PowerPoint Presentation</vt:lpstr>
      <vt:lpstr>Timetable example</vt:lpstr>
      <vt:lpstr>Curriculum Overview</vt:lpstr>
      <vt:lpstr>INSET Days</vt:lpstr>
      <vt:lpstr>General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Curriculum Evening 2016</dc:title>
  <dc:creator>Dipeeka Patel</dc:creator>
  <cp:lastModifiedBy>Jessica Paulsen</cp:lastModifiedBy>
  <cp:revision>403</cp:revision>
  <cp:lastPrinted>2023-09-14T16:16:42Z</cp:lastPrinted>
  <dcterms:created xsi:type="dcterms:W3CDTF">2016-10-18T15:14:16Z</dcterms:created>
  <dcterms:modified xsi:type="dcterms:W3CDTF">2025-10-02T07:45:38Z</dcterms:modified>
</cp:coreProperties>
</file>