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2" r:id="rId2"/>
    <p:sldId id="263" r:id="rId3"/>
  </p:sldIdLst>
  <p:sldSz cx="10691813" cy="7559675"/>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F2EA"/>
    <a:srgbClr val="D6E3D0"/>
    <a:srgbClr val="71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652" autoAdjust="0"/>
    <p:restoredTop sz="94660"/>
  </p:normalViewPr>
  <p:slideViewPr>
    <p:cSldViewPr snapToGrid="0">
      <p:cViewPr varScale="1">
        <p:scale>
          <a:sx n="77" d="100"/>
          <a:sy n="77" d="100"/>
        </p:scale>
        <p:origin x="1517"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18/03/2025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18/03/2025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18/03/2025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18/03/2025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18/03/2025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18/03/2025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18/03/2025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microsoft.com/office/2007/relationships/hdphoto" Target="../media/hdphoto1.wdp"/><Relationship Id="rId7"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2018613366"/>
              </p:ext>
            </p:extLst>
          </p:nvPr>
        </p:nvGraphicFramePr>
        <p:xfrm>
          <a:off x="0" y="155370"/>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3 – Stone Age to Iron Age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graphicFrame>
        <p:nvGraphicFramePr>
          <p:cNvPr id="12" name="Table 11">
            <a:extLst>
              <a:ext uri="{FF2B5EF4-FFF2-40B4-BE49-F238E27FC236}">
                <a16:creationId xmlns:a16="http://schemas.microsoft.com/office/drawing/2014/main" id="{723D94DC-4C29-451E-7C9D-384BCC825E85}"/>
              </a:ext>
            </a:extLst>
          </p:cNvPr>
          <p:cNvGraphicFramePr>
            <a:graphicFrameLocks noGrp="1"/>
          </p:cNvGraphicFramePr>
          <p:nvPr>
            <p:extLst>
              <p:ext uri="{D42A27DB-BD31-4B8C-83A1-F6EECF244321}">
                <p14:modId xmlns:p14="http://schemas.microsoft.com/office/powerpoint/2010/main" val="1778916456"/>
              </p:ext>
            </p:extLst>
          </p:nvPr>
        </p:nvGraphicFramePr>
        <p:xfrm>
          <a:off x="34204" y="622272"/>
          <a:ext cx="5287305" cy="1874520"/>
        </p:xfrm>
        <a:graphic>
          <a:graphicData uri="http://schemas.openxmlformats.org/drawingml/2006/table">
            <a:tbl>
              <a:tblPr firstRow="1" bandRow="1">
                <a:tableStyleId>{93296810-A885-4BE3-A3E7-6D5BEEA58F35}</a:tableStyleId>
              </a:tblPr>
              <a:tblGrid>
                <a:gridCol w="5287305">
                  <a:extLst>
                    <a:ext uri="{9D8B030D-6E8A-4147-A177-3AD203B41FA5}">
                      <a16:colId xmlns:a16="http://schemas.microsoft.com/office/drawing/2014/main" val="489748474"/>
                    </a:ext>
                  </a:extLst>
                </a:gridCol>
              </a:tblGrid>
              <a:tr h="217336">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t>Timeline:</a:t>
                      </a:r>
                    </a:p>
                  </a:txBody>
                  <a:tcPr/>
                </a:tc>
                <a:extLst>
                  <a:ext uri="{0D108BD9-81ED-4DB2-BD59-A6C34878D82A}">
                    <a16:rowId xmlns:a16="http://schemas.microsoft.com/office/drawing/2014/main" val="1676012475"/>
                  </a:ext>
                </a:extLst>
              </a:tr>
              <a:tr h="736720">
                <a:tc>
                  <a:txBody>
                    <a:bodyPr/>
                    <a:lstStyle/>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4031772" marR="0" lvl="8"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txBody>
                  <a:tcPr/>
                </a:tc>
                <a:extLst>
                  <a:ext uri="{0D108BD9-81ED-4DB2-BD59-A6C34878D82A}">
                    <a16:rowId xmlns:a16="http://schemas.microsoft.com/office/drawing/2014/main" val="160365821"/>
                  </a:ext>
                </a:extLst>
              </a:tr>
              <a:tr h="562670">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1" dirty="0"/>
                        <a:t>AD</a:t>
                      </a:r>
                      <a:r>
                        <a:rPr lang="en-GB" sz="1100" b="0" dirty="0"/>
                        <a:t> stands for Anno Domini, which is Latin for in the year of the Lord.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0" dirty="0"/>
                        <a:t>BC stands for Before Christ, and it’s a way of counting years before the estimated birth of Jesus Christ. </a:t>
                      </a:r>
                      <a:endParaRPr lang="en-GB" sz="1100" dirty="0"/>
                    </a:p>
                  </a:txBody>
                  <a:tcPr/>
                </a:tc>
                <a:extLst>
                  <a:ext uri="{0D108BD9-81ED-4DB2-BD59-A6C34878D82A}">
                    <a16:rowId xmlns:a16="http://schemas.microsoft.com/office/drawing/2014/main" val="2370312769"/>
                  </a:ext>
                </a:extLst>
              </a:tr>
            </a:tbl>
          </a:graphicData>
        </a:graphic>
      </p:graphicFrame>
      <p:pic>
        <p:nvPicPr>
          <p:cNvPr id="7" name="Picture 6"/>
          <p:cNvPicPr>
            <a:picLocks noChangeAspect="1"/>
          </p:cNvPicPr>
          <p:nvPr/>
        </p:nvPicPr>
        <p:blipFill>
          <a:blip r:embed="rId2"/>
          <a:stretch>
            <a:fillRect/>
          </a:stretch>
        </p:blipFill>
        <p:spPr>
          <a:xfrm>
            <a:off x="577082" y="893724"/>
            <a:ext cx="4201545" cy="972148"/>
          </a:xfrm>
          <a:prstGeom prst="rect">
            <a:avLst/>
          </a:prstGeom>
        </p:spPr>
      </p:pic>
      <p:graphicFrame>
        <p:nvGraphicFramePr>
          <p:cNvPr id="10" name="Table 9"/>
          <p:cNvGraphicFramePr>
            <a:graphicFrameLocks noGrp="1"/>
          </p:cNvGraphicFramePr>
          <p:nvPr>
            <p:extLst>
              <p:ext uri="{D42A27DB-BD31-4B8C-83A1-F6EECF244321}">
                <p14:modId xmlns:p14="http://schemas.microsoft.com/office/powerpoint/2010/main" val="4272290038"/>
              </p:ext>
            </p:extLst>
          </p:nvPr>
        </p:nvGraphicFramePr>
        <p:xfrm>
          <a:off x="5404508" y="542842"/>
          <a:ext cx="5232191" cy="6861463"/>
        </p:xfrm>
        <a:graphic>
          <a:graphicData uri="http://schemas.openxmlformats.org/drawingml/2006/table">
            <a:tbl>
              <a:tblPr firstRow="1" bandRow="1">
                <a:tableStyleId>{93296810-A885-4BE3-A3E7-6D5BEEA58F35}</a:tableStyleId>
              </a:tblPr>
              <a:tblGrid>
                <a:gridCol w="1100549">
                  <a:extLst>
                    <a:ext uri="{9D8B030D-6E8A-4147-A177-3AD203B41FA5}">
                      <a16:colId xmlns:a16="http://schemas.microsoft.com/office/drawing/2014/main" val="386974778"/>
                    </a:ext>
                  </a:extLst>
                </a:gridCol>
                <a:gridCol w="4131642">
                  <a:extLst>
                    <a:ext uri="{9D8B030D-6E8A-4147-A177-3AD203B41FA5}">
                      <a16:colId xmlns:a16="http://schemas.microsoft.com/office/drawing/2014/main" val="1741943442"/>
                    </a:ext>
                  </a:extLst>
                </a:gridCol>
              </a:tblGrid>
              <a:tr h="237559">
                <a:tc gridSpan="2">
                  <a:txBody>
                    <a:bodyPr/>
                    <a:lstStyle/>
                    <a:p>
                      <a:r>
                        <a:rPr lang="en-GB" sz="10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0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2090595981"/>
                  </a:ext>
                </a:extLst>
              </a:tr>
              <a:tr h="0">
                <a:tc>
                  <a:txBody>
                    <a:bodyPr/>
                    <a:lstStyle/>
                    <a:p>
                      <a:r>
                        <a:rPr lang="en-GB" sz="1100" dirty="0"/>
                        <a:t>alliance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a partnership or agreement between people, groups, or countries to work together.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33450849"/>
                  </a:ext>
                </a:extLst>
              </a:tr>
              <a:tr h="0">
                <a:tc>
                  <a:txBody>
                    <a:bodyPr/>
                    <a:lstStyle/>
                    <a:p>
                      <a:r>
                        <a:rPr lang="en-GB" sz="1100" dirty="0"/>
                        <a:t>Archaeologist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a person who studies the past by excavating historical places and studying objects and remains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86440200"/>
                  </a:ext>
                </a:extLst>
              </a:tr>
              <a:tr h="415728">
                <a:tc>
                  <a:txBody>
                    <a:bodyPr/>
                    <a:lstStyle/>
                    <a:p>
                      <a:r>
                        <a:rPr lang="en-GB" sz="1100" dirty="0"/>
                        <a:t>Celts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A modern term for the people living in Europe during the Iron Age. The ‘Celts’ were made up of many different tribes.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712613378"/>
                  </a:ext>
                </a:extLst>
              </a:tr>
              <a:tr h="252406">
                <a:tc>
                  <a:txBody>
                    <a:bodyPr/>
                    <a:lstStyle/>
                    <a:p>
                      <a:r>
                        <a:rPr lang="en-GB" sz="1100" dirty="0"/>
                        <a:t>cemetery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a place where people are buried when they die.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42805535"/>
                  </a:ext>
                </a:extLst>
              </a:tr>
              <a:tr h="252406">
                <a:tc>
                  <a:txBody>
                    <a:bodyPr/>
                    <a:lstStyle/>
                    <a:p>
                      <a:r>
                        <a:rPr lang="en-GB" sz="1100" dirty="0"/>
                        <a:t>climate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the usual weather in a particular place over a long time.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98601778"/>
                  </a:ext>
                </a:extLst>
              </a:tr>
              <a:tr h="252406">
                <a:tc>
                  <a:txBody>
                    <a:bodyPr/>
                    <a:lstStyle/>
                    <a:p>
                      <a:r>
                        <a:rPr lang="en-GB" sz="1100" dirty="0"/>
                        <a:t>cremate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verb</a:t>
                      </a:r>
                      <a:r>
                        <a:rPr lang="en-GB" sz="1100" dirty="0"/>
                        <a:t>. when a dead body is burned to ashes instead of being buried.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82076410"/>
                  </a:ext>
                </a:extLst>
              </a:tr>
              <a:tr h="252406">
                <a:tc>
                  <a:txBody>
                    <a:bodyPr/>
                    <a:lstStyle/>
                    <a:p>
                      <a:r>
                        <a:rPr lang="en-GB" sz="1100" dirty="0"/>
                        <a:t>crop</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plants that are grown by farmers, like wheat or corn.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4026389"/>
                  </a:ext>
                </a:extLst>
              </a:tr>
              <a:tr h="0">
                <a:tc>
                  <a:txBody>
                    <a:bodyPr/>
                    <a:lstStyle/>
                    <a:p>
                      <a:r>
                        <a:rPr lang="en-GB" sz="1100" dirty="0"/>
                        <a:t>domesticated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adjective</a:t>
                      </a:r>
                      <a:r>
                        <a:rPr lang="en-GB" sz="1100" i="0" dirty="0"/>
                        <a:t>.</a:t>
                      </a:r>
                      <a:r>
                        <a:rPr lang="en-GB" sz="1100" dirty="0"/>
                        <a:t> when animals are tamed and kept by people for work, food, or as pets.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247114219"/>
                  </a:ext>
                </a:extLst>
              </a:tr>
              <a:tr h="0">
                <a:tc>
                  <a:txBody>
                    <a:bodyPr/>
                    <a:lstStyle/>
                    <a:p>
                      <a:r>
                        <a:rPr lang="en-GB" sz="1100" dirty="0"/>
                        <a:t>empire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a large group of countries or lands that are controlled by one ruler or government.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02995766"/>
                  </a:ext>
                </a:extLst>
              </a:tr>
              <a:tr h="0">
                <a:tc>
                  <a:txBody>
                    <a:bodyPr/>
                    <a:lstStyle/>
                    <a:p>
                      <a:r>
                        <a:rPr lang="en-GB" sz="1100" dirty="0"/>
                        <a:t>evidence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something that helps to prove or show if something is true.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23685477"/>
                  </a:ext>
                </a:extLst>
              </a:tr>
              <a:tr h="252406">
                <a:tc>
                  <a:txBody>
                    <a:bodyPr/>
                    <a:lstStyle/>
                    <a:p>
                      <a:r>
                        <a:rPr lang="en-GB" sz="1100" dirty="0"/>
                        <a:t>forage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verb</a:t>
                      </a:r>
                      <a:r>
                        <a:rPr lang="en-GB" sz="1100" dirty="0"/>
                        <a:t>. to search for food or supplies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45604829"/>
                  </a:ext>
                </a:extLst>
              </a:tr>
              <a:tr h="252406">
                <a:tc>
                  <a:txBody>
                    <a:bodyPr/>
                    <a:lstStyle/>
                    <a:p>
                      <a:r>
                        <a:rPr lang="en-GB" sz="1100" dirty="0"/>
                        <a:t>fossil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the remains of an ancient plant or animal that have turned into roc</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78851840"/>
                  </a:ext>
                </a:extLst>
              </a:tr>
              <a:tr h="252406">
                <a:tc>
                  <a:txBody>
                    <a:bodyPr/>
                    <a:lstStyle/>
                    <a:p>
                      <a:r>
                        <a:rPr lang="en-GB" sz="1100" dirty="0"/>
                        <a:t>glacier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a large, slow-moving river of ice found in very cold place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599014211"/>
                  </a:ext>
                </a:extLst>
              </a:tr>
              <a:tr h="252406">
                <a:tc>
                  <a:txBody>
                    <a:bodyPr/>
                    <a:lstStyle/>
                    <a:p>
                      <a:r>
                        <a:rPr lang="en-GB" sz="1100" dirty="0"/>
                        <a:t>harvest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the time when crops are gathered from the fields.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91780245"/>
                  </a:ext>
                </a:extLst>
              </a:tr>
              <a:tr h="0">
                <a:tc>
                  <a:txBody>
                    <a:bodyPr/>
                    <a:lstStyle/>
                    <a:p>
                      <a:r>
                        <a:rPr lang="en-GB" sz="1000" dirty="0"/>
                        <a:t>homo-</a:t>
                      </a:r>
                      <a:r>
                        <a:rPr lang="en-GB" sz="1000" dirty="0" err="1"/>
                        <a:t>heidelbergensis</a:t>
                      </a:r>
                      <a:endParaRPr lang="en-GB" sz="105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an ancient species of human that lived many years ago, before modern humans.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216839424"/>
                  </a:ext>
                </a:extLst>
              </a:tr>
              <a:tr h="252406">
                <a:tc>
                  <a:txBody>
                    <a:bodyPr/>
                    <a:lstStyle/>
                    <a:p>
                      <a:r>
                        <a:rPr lang="en-GB" sz="1100" dirty="0"/>
                        <a:t>Hunter-gatherer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a person who moves from place to place in search of food. Surviving by hunting, fishing and collecting berries, fruits and seeds.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44378280"/>
                  </a:ext>
                </a:extLst>
              </a:tr>
              <a:tr h="252406">
                <a:tc>
                  <a:txBody>
                    <a:bodyPr/>
                    <a:lstStyle/>
                    <a:p>
                      <a:r>
                        <a:rPr lang="en-GB" sz="1100" dirty="0"/>
                        <a:t>mammoth</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a large, hairy, extinct elephant with long tusks that lived a long time ago.</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46958841"/>
                  </a:ext>
                </a:extLst>
              </a:tr>
              <a:tr h="252406">
                <a:tc>
                  <a:txBody>
                    <a:bodyPr/>
                    <a:lstStyle/>
                    <a:p>
                      <a:r>
                        <a:rPr lang="en-GB" sz="1100" dirty="0"/>
                        <a:t>protect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verb</a:t>
                      </a:r>
                      <a:r>
                        <a:rPr lang="en-GB" sz="1100" dirty="0"/>
                        <a:t>. to keep something or someone safe from harm.</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20826642"/>
                  </a:ext>
                </a:extLst>
              </a:tr>
              <a:tr h="445423">
                <a:tc>
                  <a:txBody>
                    <a:bodyPr/>
                    <a:lstStyle/>
                    <a:p>
                      <a:pPr marL="0" algn="l" defTabSz="1007943" rtl="0" eaLnBrk="1" latinLnBrk="0" hangingPunct="1"/>
                      <a:r>
                        <a:rPr lang="en-US" altLang="en-US" sz="1200" kern="1200" dirty="0">
                          <a:solidFill>
                            <a:schemeClr val="dk1"/>
                          </a:solidFill>
                          <a:latin typeface="+mn-lt"/>
                          <a:ea typeface="+mn-ea"/>
                          <a:cs typeface="+mn-cs"/>
                        </a:rPr>
                        <a:t>tribe </a:t>
                      </a:r>
                      <a:endParaRPr lang="en-GB" sz="12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00" i="1" dirty="0"/>
                        <a:t>noun</a:t>
                      </a:r>
                      <a:r>
                        <a:rPr lang="en-GB" sz="1100" dirty="0"/>
                        <a:t>. a community of people, ruled by a leader, with shared traditions, ancestors and culture</a:t>
                      </a:r>
                      <a:endParaRPr lang="en-GB" sz="11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75608903"/>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3" cstate="print">
            <a:extLst>
              <a:ext uri="{BEBA8EAE-BF5A-486C-A8C5-ECC9F3942E4B}">
                <a14:imgProps xmlns:a14="http://schemas.microsoft.com/office/drawing/2010/main">
                  <a14:imgLayer r:embed="rId4">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4" name="Table 4">
            <a:extLst>
              <a:ext uri="{FF2B5EF4-FFF2-40B4-BE49-F238E27FC236}">
                <a16:creationId xmlns:a16="http://schemas.microsoft.com/office/drawing/2014/main" id="{26618939-0061-482A-953B-B61BC3BE4EE9}"/>
              </a:ext>
            </a:extLst>
          </p:cNvPr>
          <p:cNvGraphicFramePr>
            <a:graphicFrameLocks noGrp="1"/>
          </p:cNvGraphicFramePr>
          <p:nvPr>
            <p:extLst>
              <p:ext uri="{D42A27DB-BD31-4B8C-83A1-F6EECF244321}">
                <p14:modId xmlns:p14="http://schemas.microsoft.com/office/powerpoint/2010/main" val="3037812893"/>
              </p:ext>
            </p:extLst>
          </p:nvPr>
        </p:nvGraphicFramePr>
        <p:xfrm>
          <a:off x="34201" y="2551255"/>
          <a:ext cx="5287305" cy="2638314"/>
        </p:xfrm>
        <a:graphic>
          <a:graphicData uri="http://schemas.openxmlformats.org/drawingml/2006/table">
            <a:tbl>
              <a:tblPr firstRow="1" bandRow="1">
                <a:tableStyleId>{93296810-A885-4BE3-A3E7-6D5BEEA58F35}</a:tableStyleId>
              </a:tblPr>
              <a:tblGrid>
                <a:gridCol w="5287305">
                  <a:extLst>
                    <a:ext uri="{9D8B030D-6E8A-4147-A177-3AD203B41FA5}">
                      <a16:colId xmlns:a16="http://schemas.microsoft.com/office/drawing/2014/main" val="1554205608"/>
                    </a:ext>
                  </a:extLst>
                </a:gridCol>
              </a:tblGrid>
              <a:tr h="268494">
                <a:tc>
                  <a:txBody>
                    <a:bodyPr/>
                    <a:lstStyle/>
                    <a:p>
                      <a:r>
                        <a:rPr lang="en-GB" sz="1150" dirty="0"/>
                        <a:t>The Stone Age:</a:t>
                      </a:r>
                    </a:p>
                  </a:txBody>
                  <a:tcPr/>
                </a:tc>
                <a:extLst>
                  <a:ext uri="{0D108BD9-81ED-4DB2-BD59-A6C34878D82A}">
                    <a16:rowId xmlns:a16="http://schemas.microsoft.com/office/drawing/2014/main" val="3067422488"/>
                  </a:ext>
                </a:extLst>
              </a:tr>
              <a:tr h="2032887">
                <a:tc>
                  <a:txBody>
                    <a:bodyPr/>
                    <a:lstStyle/>
                    <a:p>
                      <a:r>
                        <a:rPr lang="en-GB" sz="1150" dirty="0"/>
                        <a:t>The Stone Age is a period of history that happened thousands of years ago. </a:t>
                      </a:r>
                    </a:p>
                    <a:p>
                      <a:r>
                        <a:rPr lang="en-GB" sz="1150" dirty="0"/>
                        <a:t>It is called the Stone Age because it is the era when early humans started using stone for tools, weapons and to light fires.</a:t>
                      </a:r>
                    </a:p>
                    <a:p>
                      <a:pPr marL="2519858" marR="0" lvl="5" indent="0" algn="l" defTabSz="1007943" rtl="0" eaLnBrk="1" fontAlgn="auto" latinLnBrk="0" hangingPunct="1">
                        <a:lnSpc>
                          <a:spcPct val="100000"/>
                        </a:lnSpc>
                        <a:spcBef>
                          <a:spcPts val="0"/>
                        </a:spcBef>
                        <a:spcAft>
                          <a:spcPts val="0"/>
                        </a:spcAft>
                        <a:buClrTx/>
                        <a:buSzTx/>
                        <a:buFontTx/>
                        <a:buNone/>
                        <a:tabLst/>
                        <a:defRPr/>
                      </a:pPr>
                      <a:r>
                        <a:rPr lang="en-GB" sz="1150" dirty="0"/>
                        <a:t>During the Stone Age, Britain was very different. It was originally connected to the rest of Europe by a piece of land called Doggerland. Doggerland eventually disappeared when the sea level rose over thousands of years. Archaeologists believe that many people lived here during the Stone Age. </a:t>
                      </a:r>
                    </a:p>
                    <a:p>
                      <a:r>
                        <a:rPr lang="en-GB" sz="1150" dirty="0"/>
                        <a:t>The Stone Age is divided into three periods; the Palaeolithic (or Old Stone Age), Mesolithic (Or Middle Stone Age) and the Neolithic (or New Stone Age). </a:t>
                      </a:r>
                    </a:p>
                  </a:txBody>
                  <a:tcPr/>
                </a:tc>
                <a:extLst>
                  <a:ext uri="{0D108BD9-81ED-4DB2-BD59-A6C34878D82A}">
                    <a16:rowId xmlns:a16="http://schemas.microsoft.com/office/drawing/2014/main" val="2021991872"/>
                  </a:ext>
                </a:extLst>
              </a:tr>
            </a:tbl>
          </a:graphicData>
        </a:graphic>
      </p:graphicFrame>
      <p:graphicFrame>
        <p:nvGraphicFramePr>
          <p:cNvPr id="14" name="Table 4">
            <a:extLst>
              <a:ext uri="{FF2B5EF4-FFF2-40B4-BE49-F238E27FC236}">
                <a16:creationId xmlns:a16="http://schemas.microsoft.com/office/drawing/2014/main" id="{5EA16CCA-D28A-4DAD-80E8-CFD6721E1094}"/>
              </a:ext>
            </a:extLst>
          </p:cNvPr>
          <p:cNvGraphicFramePr>
            <a:graphicFrameLocks noGrp="1"/>
          </p:cNvGraphicFramePr>
          <p:nvPr>
            <p:extLst>
              <p:ext uri="{D42A27DB-BD31-4B8C-83A1-F6EECF244321}">
                <p14:modId xmlns:p14="http://schemas.microsoft.com/office/powerpoint/2010/main" val="1384188142"/>
              </p:ext>
            </p:extLst>
          </p:nvPr>
        </p:nvGraphicFramePr>
        <p:xfrm>
          <a:off x="0" y="5239156"/>
          <a:ext cx="5344160" cy="2286000"/>
        </p:xfrm>
        <a:graphic>
          <a:graphicData uri="http://schemas.openxmlformats.org/drawingml/2006/table">
            <a:tbl>
              <a:tblPr firstRow="1" bandRow="1">
                <a:tableStyleId>{93296810-A885-4BE3-A3E7-6D5BEEA58F35}</a:tableStyleId>
              </a:tblPr>
              <a:tblGrid>
                <a:gridCol w="5344160">
                  <a:extLst>
                    <a:ext uri="{9D8B030D-6E8A-4147-A177-3AD203B41FA5}">
                      <a16:colId xmlns:a16="http://schemas.microsoft.com/office/drawing/2014/main" val="1554205608"/>
                    </a:ext>
                  </a:extLst>
                </a:gridCol>
              </a:tblGrid>
              <a:tr h="0">
                <a:tc>
                  <a:txBody>
                    <a:bodyPr/>
                    <a:lstStyle/>
                    <a:p>
                      <a:r>
                        <a:rPr lang="en-GB" sz="1150" dirty="0"/>
                        <a:t>How do we know about prehistoric times?</a:t>
                      </a:r>
                    </a:p>
                  </a:txBody>
                  <a:tcPr/>
                </a:tc>
                <a:extLst>
                  <a:ext uri="{0D108BD9-81ED-4DB2-BD59-A6C34878D82A}">
                    <a16:rowId xmlns:a16="http://schemas.microsoft.com/office/drawing/2014/main" val="3067422488"/>
                  </a:ext>
                </a:extLst>
              </a:tr>
              <a:tr h="370840">
                <a:tc>
                  <a:txBody>
                    <a:bodyPr/>
                    <a:lstStyle/>
                    <a:p>
                      <a:pPr lvl="3"/>
                      <a:r>
                        <a:rPr lang="en-GB" sz="1150" dirty="0"/>
                        <a:t>It is generally believed that the first written records available for British history are from Roman times so the periods before the Romans arrived in Britain are classed as being prehistoric. </a:t>
                      </a:r>
                    </a:p>
                    <a:p>
                      <a:pPr lvl="3"/>
                      <a:r>
                        <a:rPr lang="en-GB" sz="1150" dirty="0"/>
                        <a:t>Archaeologists have been able to work out lots about what life was like in the Stone Age, Bronze Age and Iron Age by using evidence, such as bones, jewellery and pottery, found deep in the ground. These artefacts help archaeologists piece together what life was like in different eras. The deeper in the ground that the archaeologists find artefacts, the older they are.</a:t>
                      </a:r>
                    </a:p>
                  </a:txBody>
                  <a:tcPr/>
                </a:tc>
                <a:extLst>
                  <a:ext uri="{0D108BD9-81ED-4DB2-BD59-A6C34878D82A}">
                    <a16:rowId xmlns:a16="http://schemas.microsoft.com/office/drawing/2014/main" val="2021991872"/>
                  </a:ext>
                </a:extLst>
              </a:tr>
            </a:tbl>
          </a:graphicData>
        </a:graphic>
      </p:graphicFrame>
      <p:pic>
        <p:nvPicPr>
          <p:cNvPr id="17" name="4">
            <a:extLst>
              <a:ext uri="{FF2B5EF4-FFF2-40B4-BE49-F238E27FC236}">
                <a16:creationId xmlns:a16="http://schemas.microsoft.com/office/drawing/2014/main" id="{A1475360-E730-4C3A-8B68-120582E1DF4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77082" y="3414077"/>
            <a:ext cx="1901958" cy="1344943"/>
          </a:xfrm>
          <a:prstGeom prst="rect">
            <a:avLst/>
          </a:prstGeom>
          <a:noFill/>
          <a:ln w="28575">
            <a:solidFill>
              <a:schemeClr val="bg1"/>
            </a:solidFill>
          </a:ln>
          <a:effectLst/>
        </p:spPr>
      </p:pic>
      <p:pic>
        <p:nvPicPr>
          <p:cNvPr id="16" name="Picture 15" descr="A group of stone axes&#10;&#10;Description automatically generated">
            <a:extLst>
              <a:ext uri="{FF2B5EF4-FFF2-40B4-BE49-F238E27FC236}">
                <a16:creationId xmlns:a16="http://schemas.microsoft.com/office/drawing/2014/main" id="{20C1C7A2-6D75-47F1-A68A-4D96E7282E0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740727">
            <a:off x="132722" y="3419643"/>
            <a:ext cx="801641" cy="1241117"/>
          </a:xfrm>
          <a:prstGeom prst="rect">
            <a:avLst/>
          </a:prstGeom>
        </p:spPr>
      </p:pic>
      <p:pic>
        <p:nvPicPr>
          <p:cNvPr id="6" name="Picture 5">
            <a:extLst>
              <a:ext uri="{FF2B5EF4-FFF2-40B4-BE49-F238E27FC236}">
                <a16:creationId xmlns:a16="http://schemas.microsoft.com/office/drawing/2014/main" id="{FC3C5B02-B861-400F-A188-FB72268743B5}"/>
              </a:ext>
            </a:extLst>
          </p:cNvPr>
          <p:cNvPicPr>
            <a:picLocks noChangeAspect="1"/>
          </p:cNvPicPr>
          <p:nvPr/>
        </p:nvPicPr>
        <p:blipFill>
          <a:blip r:embed="rId7"/>
          <a:stretch>
            <a:fillRect/>
          </a:stretch>
        </p:blipFill>
        <p:spPr>
          <a:xfrm>
            <a:off x="55114" y="5603444"/>
            <a:ext cx="1457183" cy="1721743"/>
          </a:xfrm>
          <a:prstGeom prst="rect">
            <a:avLst/>
          </a:prstGeom>
        </p:spPr>
      </p:pic>
      <p:sp>
        <p:nvSpPr>
          <p:cNvPr id="9" name="TextBox 8">
            <a:extLst>
              <a:ext uri="{FF2B5EF4-FFF2-40B4-BE49-F238E27FC236}">
                <a16:creationId xmlns:a16="http://schemas.microsoft.com/office/drawing/2014/main" id="{E2DB1E70-CE62-44A4-B28B-296E5B7CD9B5}"/>
              </a:ext>
            </a:extLst>
          </p:cNvPr>
          <p:cNvSpPr txBox="1"/>
          <p:nvPr/>
        </p:nvSpPr>
        <p:spPr>
          <a:xfrm rot="2804784">
            <a:off x="1569206" y="3696364"/>
            <a:ext cx="881576" cy="246221"/>
          </a:xfrm>
          <a:prstGeom prst="rect">
            <a:avLst/>
          </a:prstGeom>
          <a:noFill/>
        </p:spPr>
        <p:txBody>
          <a:bodyPr wrap="square" rtlCol="0">
            <a:spAutoFit/>
          </a:bodyPr>
          <a:lstStyle/>
          <a:p>
            <a:r>
              <a:rPr lang="en-GB" sz="1000" dirty="0"/>
              <a:t>Doggerland</a:t>
            </a:r>
          </a:p>
        </p:txBody>
      </p:sp>
    </p:spTree>
    <p:extLst>
      <p:ext uri="{BB962C8B-B14F-4D97-AF65-F5344CB8AC3E}">
        <p14:creationId xmlns:p14="http://schemas.microsoft.com/office/powerpoint/2010/main" val="23479865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552343467"/>
              </p:ext>
            </p:extLst>
          </p:nvPr>
        </p:nvGraphicFramePr>
        <p:xfrm>
          <a:off x="0" y="134897"/>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3 – Stone Age to Iron Age</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 name="Table 4">
            <a:extLst>
              <a:ext uri="{FF2B5EF4-FFF2-40B4-BE49-F238E27FC236}">
                <a16:creationId xmlns:a16="http://schemas.microsoft.com/office/drawing/2014/main" id="{81E178D8-6AE4-48E2-BB46-ADD7A28FCB18}"/>
              </a:ext>
            </a:extLst>
          </p:cNvPr>
          <p:cNvGraphicFramePr>
            <a:graphicFrameLocks noGrp="1"/>
          </p:cNvGraphicFramePr>
          <p:nvPr>
            <p:extLst>
              <p:ext uri="{D42A27DB-BD31-4B8C-83A1-F6EECF244321}">
                <p14:modId xmlns:p14="http://schemas.microsoft.com/office/powerpoint/2010/main" val="3650147669"/>
              </p:ext>
            </p:extLst>
          </p:nvPr>
        </p:nvGraphicFramePr>
        <p:xfrm>
          <a:off x="-1" y="581326"/>
          <a:ext cx="6827521" cy="4747260"/>
        </p:xfrm>
        <a:graphic>
          <a:graphicData uri="http://schemas.openxmlformats.org/drawingml/2006/table">
            <a:tbl>
              <a:tblPr firstRow="1" bandRow="1">
                <a:tableStyleId>{E8B1032C-EA38-4F05-BA0D-38AFFFC7BED3}</a:tableStyleId>
              </a:tblPr>
              <a:tblGrid>
                <a:gridCol w="1686561">
                  <a:extLst>
                    <a:ext uri="{9D8B030D-6E8A-4147-A177-3AD203B41FA5}">
                      <a16:colId xmlns:a16="http://schemas.microsoft.com/office/drawing/2014/main" val="865287635"/>
                    </a:ext>
                  </a:extLst>
                </a:gridCol>
                <a:gridCol w="1869440">
                  <a:extLst>
                    <a:ext uri="{9D8B030D-6E8A-4147-A177-3AD203B41FA5}">
                      <a16:colId xmlns:a16="http://schemas.microsoft.com/office/drawing/2014/main" val="602609721"/>
                    </a:ext>
                  </a:extLst>
                </a:gridCol>
                <a:gridCol w="3271520">
                  <a:extLst>
                    <a:ext uri="{9D8B030D-6E8A-4147-A177-3AD203B41FA5}">
                      <a16:colId xmlns:a16="http://schemas.microsoft.com/office/drawing/2014/main" val="2745528420"/>
                    </a:ext>
                  </a:extLst>
                </a:gridCol>
              </a:tblGrid>
              <a:tr h="0">
                <a:tc gridSpan="3">
                  <a:txBody>
                    <a:bodyPr/>
                    <a:lstStyle/>
                    <a:p>
                      <a:r>
                        <a:rPr lang="en-GB" sz="1150" dirty="0"/>
                        <a:t>Life in the Stone Age:</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996175809"/>
                  </a:ext>
                </a:extLst>
              </a:tr>
              <a:tr h="521113">
                <a:tc gridSpan="3">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dirty="0"/>
                        <a:t>The Stone Age is named after the stone tools that the earliest humans used to help them survive. They used them to kill animals, such as mammoths, for their meat, bone marrow and skins. The bones were also useful for making tools, such as needles to sew skins together. People in the Stone Age moved around from place to place with the seasons, in order to keep safe and warm and to follow the animals they hunted.</a:t>
                      </a:r>
                      <a:r>
                        <a:rPr lang="en-GB" sz="1150" kern="1200" dirty="0">
                          <a:solidFill>
                            <a:schemeClr val="dk1"/>
                          </a:solidFill>
                          <a:effectLst/>
                        </a:rPr>
                        <a:t> </a:t>
                      </a:r>
                      <a:endParaRPr lang="en-GB" sz="1150" dirty="0"/>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94011834"/>
                  </a:ext>
                </a:extLst>
              </a:tr>
              <a:tr h="223334">
                <a:tc>
                  <a:txBody>
                    <a:bodyPr/>
                    <a:lstStyle/>
                    <a:p>
                      <a:r>
                        <a:rPr lang="en-GB" sz="1150" dirty="0"/>
                        <a:t>Palaeolithic</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a:effectLst/>
                        </a:rPr>
                        <a:t>Mesolithic </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a:effectLst/>
                        </a:rPr>
                        <a:t>Neolithic </a:t>
                      </a:r>
                    </a:p>
                  </a:txBody>
                  <a:tcPr/>
                </a:tc>
                <a:extLst>
                  <a:ext uri="{0D108BD9-81ED-4DB2-BD59-A6C34878D82A}">
                    <a16:rowId xmlns:a16="http://schemas.microsoft.com/office/drawing/2014/main" val="3020769966"/>
                  </a:ext>
                </a:extLst>
              </a:tr>
              <a:tr h="223334">
                <a:tc>
                  <a:txBody>
                    <a:bodyPr/>
                    <a:lstStyle/>
                    <a:p>
                      <a:pPr marL="171450" indent="-171450">
                        <a:buFont typeface="Arial" panose="020B0604020202020204" pitchFamily="34" charset="0"/>
                        <a:buChar char="•"/>
                      </a:pPr>
                      <a:r>
                        <a:rPr lang="en-GB" sz="1150" dirty="0"/>
                        <a:t>The Palaeolithic period was significantly longer than any period of time in human history. In Britain, it is thought to have started around 800,000 BC. </a:t>
                      </a:r>
                    </a:p>
                    <a:p>
                      <a:pPr marL="171450" indent="-171450">
                        <a:buFont typeface="Arial" panose="020B0604020202020204" pitchFamily="34" charset="0"/>
                        <a:buChar char="•"/>
                      </a:pPr>
                      <a:r>
                        <a:rPr lang="en-GB" sz="1150" dirty="0"/>
                        <a:t>At this time, people were hunter-gatherers and moved on to live in a different place once they had hunted and gathered all the food available. </a:t>
                      </a:r>
                    </a:p>
                  </a:txBody>
                  <a:tcPr/>
                </a:tc>
                <a:tc>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a:t>The Mesolithic period started in Britain from around 8000 BC around the end of the last Ice Age.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a:t>People were still living as hunter-gatherers but towards the end of this time in the Stone Age, people started to learn about agriculture.</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a:t>The huts and tents constructed by hunter-gatherers had frames made with animal bones or wooden poles and they were covered with thatched reeds, animal skins or turf. </a:t>
                      </a:r>
                      <a:endParaRPr lang="en-GB" sz="1150" kern="1200" dirty="0">
                        <a:effectLst/>
                      </a:endParaRPr>
                    </a:p>
                  </a:txBody>
                  <a:tcPr/>
                </a:tc>
                <a:tc>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a:t>People started to live in permanent settlements having been introduced to agriculture by people migrating from Europe</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a:t>When many people started to learn about farming in the New (Neolithic) Stone Age, they lived in permanent homes in settlements.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50" dirty="0"/>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50" dirty="0"/>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50" dirty="0"/>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50" dirty="0"/>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50" dirty="0"/>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a:t>The houses were usually rectangular and constructed from timber in the Neolithic period. However, to build their homes, people used whatever natural materials they had available and often, the walls were made with wattle and daub. This is a building method where woven branches are covered with a mixture of mud and manure.</a:t>
                      </a:r>
                    </a:p>
                  </a:txBody>
                  <a:tcPr/>
                </a:tc>
                <a:extLst>
                  <a:ext uri="{0D108BD9-81ED-4DB2-BD59-A6C34878D82A}">
                    <a16:rowId xmlns:a16="http://schemas.microsoft.com/office/drawing/2014/main" val="2557287880"/>
                  </a:ext>
                </a:extLst>
              </a:tr>
            </a:tbl>
          </a:graphicData>
        </a:graphic>
      </p:graphicFrame>
      <p:graphicFrame>
        <p:nvGraphicFramePr>
          <p:cNvPr id="38" name="Table 38">
            <a:extLst>
              <a:ext uri="{FF2B5EF4-FFF2-40B4-BE49-F238E27FC236}">
                <a16:creationId xmlns:a16="http://schemas.microsoft.com/office/drawing/2014/main" id="{67DD5EAD-EB1C-4532-BB45-C48C9B1CC2B3}"/>
              </a:ext>
            </a:extLst>
          </p:cNvPr>
          <p:cNvGraphicFramePr>
            <a:graphicFrameLocks noGrp="1"/>
          </p:cNvGraphicFramePr>
          <p:nvPr>
            <p:extLst>
              <p:ext uri="{D42A27DB-BD31-4B8C-83A1-F6EECF244321}">
                <p14:modId xmlns:p14="http://schemas.microsoft.com/office/powerpoint/2010/main" val="776193442"/>
              </p:ext>
            </p:extLst>
          </p:nvPr>
        </p:nvGraphicFramePr>
        <p:xfrm>
          <a:off x="6827520" y="581326"/>
          <a:ext cx="3758897" cy="6858000"/>
        </p:xfrm>
        <a:graphic>
          <a:graphicData uri="http://schemas.openxmlformats.org/drawingml/2006/table">
            <a:tbl>
              <a:tblPr firstRow="1" bandRow="1">
                <a:tableStyleId>{E8B1032C-EA38-4F05-BA0D-38AFFFC7BED3}</a:tableStyleId>
              </a:tblPr>
              <a:tblGrid>
                <a:gridCol w="3758897">
                  <a:extLst>
                    <a:ext uri="{9D8B030D-6E8A-4147-A177-3AD203B41FA5}">
                      <a16:colId xmlns:a16="http://schemas.microsoft.com/office/drawing/2014/main" val="133654823"/>
                    </a:ext>
                  </a:extLst>
                </a:gridCol>
              </a:tblGrid>
              <a:tr h="0">
                <a:tc>
                  <a:txBody>
                    <a:bodyPr/>
                    <a:lstStyle/>
                    <a:p>
                      <a:r>
                        <a:rPr lang="en-GB" sz="1150" dirty="0"/>
                        <a:t>The Bronze Age:</a:t>
                      </a:r>
                    </a:p>
                  </a:txBody>
                  <a:tcPr/>
                </a:tc>
                <a:extLst>
                  <a:ext uri="{0D108BD9-81ED-4DB2-BD59-A6C34878D82A}">
                    <a16:rowId xmlns:a16="http://schemas.microsoft.com/office/drawing/2014/main" val="2053969934"/>
                  </a:ext>
                </a:extLst>
              </a:tr>
              <a:tr h="370840">
                <a:tc>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a:t>During the Bronze Age, people developed the technology to make bronze. This was used to make bronze tools, containers and jewellery.</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a:t>There was a lot of migration to Britain during this period.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dirty="0"/>
                        <a:t>Some of the people who arrived in Britain were from Central Europe and were called the ‘Beaker People’. It is likely, but not certain, that the Beaker People brought their knowledge of making bronze to Britain and that is how the Bronze Age in Britain started.</a:t>
                      </a:r>
                    </a:p>
                  </a:txBody>
                  <a:tcPr/>
                </a:tc>
                <a:extLst>
                  <a:ext uri="{0D108BD9-81ED-4DB2-BD59-A6C34878D82A}">
                    <a16:rowId xmlns:a16="http://schemas.microsoft.com/office/drawing/2014/main" val="2966005011"/>
                  </a:ext>
                </a:extLst>
              </a:tr>
              <a:tr h="0">
                <a:tc>
                  <a:txBody>
                    <a:bodyPr/>
                    <a:lstStyle/>
                    <a:p>
                      <a:r>
                        <a:rPr lang="en-GB" sz="1150" b="1" dirty="0"/>
                        <a:t>The Iron Age:</a:t>
                      </a:r>
                    </a:p>
                  </a:txBody>
                  <a:tcPr/>
                </a:tc>
                <a:extLst>
                  <a:ext uri="{0D108BD9-81ED-4DB2-BD59-A6C34878D82A}">
                    <a16:rowId xmlns:a16="http://schemas.microsoft.com/office/drawing/2014/main" val="1756572580"/>
                  </a:ext>
                </a:extLst>
              </a:tr>
              <a:tr h="370840">
                <a:tc>
                  <a:txBody>
                    <a:bodyPr/>
                    <a:lstStyle/>
                    <a:p>
                      <a:pPr marL="171450" indent="-171450">
                        <a:buFont typeface="Arial" panose="020B0604020202020204" pitchFamily="34" charset="0"/>
                        <a:buChar char="•"/>
                      </a:pPr>
                      <a:r>
                        <a:rPr lang="en-GB" sz="1150" dirty="0"/>
                        <a:t>During the Iron Age, technology developed further across many aspects of life. </a:t>
                      </a:r>
                    </a:p>
                    <a:p>
                      <a:pPr marL="171450" indent="-171450">
                        <a:buFont typeface="Arial" panose="020B0604020202020204" pitchFamily="34" charset="0"/>
                        <a:buChar char="•"/>
                      </a:pPr>
                      <a:r>
                        <a:rPr lang="en-GB" sz="1150" dirty="0"/>
                        <a:t>People began to make tools and weapons from iron. </a:t>
                      </a:r>
                    </a:p>
                    <a:p>
                      <a:pPr marL="171450" indent="-171450">
                        <a:buFont typeface="Arial" panose="020B0604020202020204" pitchFamily="34" charset="0"/>
                        <a:buChar char="•"/>
                      </a:pPr>
                      <a:r>
                        <a:rPr lang="en-GB" sz="1150" dirty="0"/>
                        <a:t>Again, many of the new ideas came with the migration of people. </a:t>
                      </a:r>
                    </a:p>
                    <a:p>
                      <a:pPr marL="171450" indent="-171450">
                        <a:buFont typeface="Arial" panose="020B0604020202020204" pitchFamily="34" charset="0"/>
                        <a:buChar char="•"/>
                      </a:pPr>
                      <a:r>
                        <a:rPr lang="en-GB" sz="1150" dirty="0"/>
                        <a:t>People who lived at this time are now often called ‘Celts’. </a:t>
                      </a:r>
                    </a:p>
                    <a:p>
                      <a:pPr marL="171450" indent="-171450">
                        <a:buFont typeface="Arial" panose="020B0604020202020204" pitchFamily="34" charset="0"/>
                        <a:buChar char="•"/>
                      </a:pPr>
                      <a:r>
                        <a:rPr lang="en-GB" sz="1150" dirty="0"/>
                        <a:t>Celts were farmers and lived as part of a tribe. Hillforts developed during the Iron Age. Communities lived on hills for protection from when other tribes attacked. </a:t>
                      </a:r>
                    </a:p>
                  </a:txBody>
                  <a:tcPr/>
                </a:tc>
                <a:extLst>
                  <a:ext uri="{0D108BD9-81ED-4DB2-BD59-A6C34878D82A}">
                    <a16:rowId xmlns:a16="http://schemas.microsoft.com/office/drawing/2014/main" val="2675419602"/>
                  </a:ext>
                </a:extLst>
              </a:tr>
              <a:tr h="0">
                <a:tc>
                  <a:txBody>
                    <a:bodyPr/>
                    <a:lstStyle/>
                    <a:p>
                      <a:r>
                        <a:rPr lang="en-GB" sz="1150" b="1" dirty="0"/>
                        <a:t>Religion</a:t>
                      </a:r>
                      <a:r>
                        <a:rPr lang="en-GB" sz="1150" dirty="0"/>
                        <a:t>:</a:t>
                      </a:r>
                    </a:p>
                  </a:txBody>
                  <a:tcPr/>
                </a:tc>
                <a:extLst>
                  <a:ext uri="{0D108BD9-81ED-4DB2-BD59-A6C34878D82A}">
                    <a16:rowId xmlns:a16="http://schemas.microsoft.com/office/drawing/2014/main" val="1089989568"/>
                  </a:ext>
                </a:extLst>
              </a:tr>
              <a:tr h="370840">
                <a:tc>
                  <a:txBody>
                    <a:bodyPr/>
                    <a:lstStyle/>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kern="1200" dirty="0">
                          <a:solidFill>
                            <a:schemeClr val="dk1"/>
                          </a:solidFill>
                          <a:effectLst/>
                        </a:rPr>
                        <a:t>Druids were the priests of the tribes we call ‘Celts’. Their job was to communicate with the more than 400 gods that the people of the tribes believed in. They believed the gods lived in nature.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kern="1200" dirty="0">
                          <a:solidFill>
                            <a:schemeClr val="dk1"/>
                          </a:solidFill>
                          <a:effectLst/>
                        </a:rPr>
                        <a:t>The main festivals were based around important times in the farming year.</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kern="1200" dirty="0">
                          <a:solidFill>
                            <a:schemeClr val="dk1"/>
                          </a:solidFill>
                          <a:effectLst/>
                        </a:rPr>
                        <a:t> The Druids sacrificed food, precious objects and even humans to keep the gods happy.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50" kern="1200" dirty="0">
                          <a:solidFill>
                            <a:schemeClr val="dk1"/>
                          </a:solidFill>
                          <a:effectLst/>
                        </a:rPr>
                        <a:t>Druids were also like doctors and lawyers. They found cures in plants and resolved disagreements. Their opinions were more important than those of the king. It took at least 20 years to train to be a Druid. However, we only know about them from what the Romans wrote down</a:t>
                      </a:r>
                      <a:r>
                        <a:rPr lang="en-GB" sz="1150" b="0" kern="1200" dirty="0">
                          <a:solidFill>
                            <a:schemeClr val="dk1"/>
                          </a:solidFill>
                          <a:effectLst/>
                        </a:rPr>
                        <a:t>.</a:t>
                      </a:r>
                      <a:endParaRPr lang="en-GB" sz="1150" kern="1200" dirty="0">
                        <a:solidFill>
                          <a:schemeClr val="dk1"/>
                        </a:solidFill>
                        <a:effectLst/>
                      </a:endParaRPr>
                    </a:p>
                  </a:txBody>
                  <a:tcPr/>
                </a:tc>
                <a:extLst>
                  <a:ext uri="{0D108BD9-81ED-4DB2-BD59-A6C34878D82A}">
                    <a16:rowId xmlns:a16="http://schemas.microsoft.com/office/drawing/2014/main" val="3303980102"/>
                  </a:ext>
                </a:extLst>
              </a:tr>
            </a:tbl>
          </a:graphicData>
        </a:graphic>
      </p:graphicFrame>
      <p:graphicFrame>
        <p:nvGraphicFramePr>
          <p:cNvPr id="39" name="Table 39">
            <a:extLst>
              <a:ext uri="{FF2B5EF4-FFF2-40B4-BE49-F238E27FC236}">
                <a16:creationId xmlns:a16="http://schemas.microsoft.com/office/drawing/2014/main" id="{CEB7D364-4BF9-4F93-A436-FF0F2E89E289}"/>
              </a:ext>
            </a:extLst>
          </p:cNvPr>
          <p:cNvGraphicFramePr>
            <a:graphicFrameLocks noGrp="1"/>
          </p:cNvGraphicFramePr>
          <p:nvPr>
            <p:extLst>
              <p:ext uri="{D42A27DB-BD31-4B8C-83A1-F6EECF244321}">
                <p14:modId xmlns:p14="http://schemas.microsoft.com/office/powerpoint/2010/main" val="765651796"/>
              </p:ext>
            </p:extLst>
          </p:nvPr>
        </p:nvGraphicFramePr>
        <p:xfrm>
          <a:off x="0" y="5328586"/>
          <a:ext cx="6827522" cy="2122303"/>
        </p:xfrm>
        <a:graphic>
          <a:graphicData uri="http://schemas.openxmlformats.org/drawingml/2006/table">
            <a:tbl>
              <a:tblPr firstRow="1" bandRow="1">
                <a:tableStyleId>{E8B1032C-EA38-4F05-BA0D-38AFFFC7BED3}</a:tableStyleId>
              </a:tblPr>
              <a:tblGrid>
                <a:gridCol w="4023360">
                  <a:extLst>
                    <a:ext uri="{9D8B030D-6E8A-4147-A177-3AD203B41FA5}">
                      <a16:colId xmlns:a16="http://schemas.microsoft.com/office/drawing/2014/main" val="388360224"/>
                    </a:ext>
                  </a:extLst>
                </a:gridCol>
                <a:gridCol w="2804162">
                  <a:extLst>
                    <a:ext uri="{9D8B030D-6E8A-4147-A177-3AD203B41FA5}">
                      <a16:colId xmlns:a16="http://schemas.microsoft.com/office/drawing/2014/main" val="3968990765"/>
                    </a:ext>
                  </a:extLst>
                </a:gridCol>
              </a:tblGrid>
              <a:tr h="278263">
                <a:tc>
                  <a:txBody>
                    <a:bodyPr/>
                    <a:lstStyle/>
                    <a:p>
                      <a:r>
                        <a:rPr lang="en-GB" sz="1150" dirty="0"/>
                        <a:t>Skara Brae</a:t>
                      </a:r>
                    </a:p>
                  </a:txBody>
                  <a:tcPr/>
                </a:tc>
                <a:tc>
                  <a:txBody>
                    <a:bodyPr/>
                    <a:lstStyle/>
                    <a:p>
                      <a:r>
                        <a:rPr lang="en-GB" sz="1150" dirty="0"/>
                        <a:t>Stonehenge</a:t>
                      </a:r>
                    </a:p>
                  </a:txBody>
                  <a:tcPr/>
                </a:tc>
                <a:extLst>
                  <a:ext uri="{0D108BD9-81ED-4DB2-BD59-A6C34878D82A}">
                    <a16:rowId xmlns:a16="http://schemas.microsoft.com/office/drawing/2014/main" val="2641850281"/>
                  </a:ext>
                </a:extLst>
              </a:tr>
              <a:tr h="1832477">
                <a:tc>
                  <a:txBody>
                    <a:bodyPr/>
                    <a:lstStyle/>
                    <a:p>
                      <a:pPr marL="1007943" marR="0" lvl="2" indent="0" algn="l" defTabSz="1007943" rtl="0" eaLnBrk="1" fontAlgn="auto" latinLnBrk="0" hangingPunct="1">
                        <a:lnSpc>
                          <a:spcPct val="100000"/>
                        </a:lnSpc>
                        <a:spcBef>
                          <a:spcPts val="0"/>
                        </a:spcBef>
                        <a:spcAft>
                          <a:spcPts val="0"/>
                        </a:spcAft>
                        <a:buClrTx/>
                        <a:buSzTx/>
                        <a:buFontTx/>
                        <a:buNone/>
                        <a:tabLst/>
                        <a:defRPr/>
                      </a:pPr>
                      <a:r>
                        <a:rPr lang="en-GB" sz="1150" kern="1200" dirty="0">
                          <a:solidFill>
                            <a:schemeClr val="dk1"/>
                          </a:solidFill>
                          <a:effectLst/>
                          <a:latin typeface="+mn-lt"/>
                          <a:ea typeface="+mn-ea"/>
                          <a:cs typeface="+mn-cs"/>
                        </a:rPr>
                        <a:t>Skara Brae was discovered after a storm in AD 1850 removed the earth that had been covering it. It is a village of eight houses, linked by covered passageways. Not all of the houses were built at the same time. The later ones are slightly bigger but they have very similar features, such as a central firepit and stone shelves. </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a:solidFill>
                            <a:schemeClr val="dk1"/>
                          </a:solidFill>
                          <a:effectLst/>
                          <a:latin typeface="+mn-lt"/>
                          <a:ea typeface="+mn-ea"/>
                          <a:cs typeface="+mn-cs"/>
                        </a:rPr>
                        <a:t>The village tells us a lot about life in the late Stone Age, including what people ate and what sort of tools they used.</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kern="1200" dirty="0">
                          <a:solidFill>
                            <a:schemeClr val="dk1"/>
                          </a:solidFill>
                          <a:effectLst/>
                          <a:latin typeface="+mn-lt"/>
                          <a:ea typeface="+mn-ea"/>
                          <a:cs typeface="+mn-cs"/>
                        </a:rPr>
                        <a:t>Stonehenge is a famous prehistoric monument in southern England, built at the end of the Stone Age and into the Bronze Age. Originally, it was just an earthwork and up to 150 people were buried there. The huge stones that we see were added in different stages. Some were brought from 240 miles away in Wales.</a:t>
                      </a:r>
                    </a:p>
                  </a:txBody>
                  <a:tcPr/>
                </a:tc>
                <a:extLst>
                  <a:ext uri="{0D108BD9-81ED-4DB2-BD59-A6C34878D82A}">
                    <a16:rowId xmlns:a16="http://schemas.microsoft.com/office/drawing/2014/main" val="246483548"/>
                  </a:ext>
                </a:extLst>
              </a:tr>
            </a:tbl>
          </a:graphicData>
        </a:graphic>
      </p:graphicFrame>
      <p:pic>
        <p:nvPicPr>
          <p:cNvPr id="41" name="Picture 40">
            <a:extLst>
              <a:ext uri="{FF2B5EF4-FFF2-40B4-BE49-F238E27FC236}">
                <a16:creationId xmlns:a16="http://schemas.microsoft.com/office/drawing/2014/main" id="{AD6FF5D3-E065-43BB-B7F8-147F6568AD99}"/>
              </a:ext>
            </a:extLst>
          </p:cNvPr>
          <p:cNvPicPr>
            <a:picLocks noChangeAspect="1"/>
          </p:cNvPicPr>
          <p:nvPr/>
        </p:nvPicPr>
        <p:blipFill>
          <a:blip r:embed="rId4"/>
          <a:stretch>
            <a:fillRect/>
          </a:stretch>
        </p:blipFill>
        <p:spPr>
          <a:xfrm>
            <a:off x="105396" y="5705111"/>
            <a:ext cx="891617" cy="1066892"/>
          </a:xfrm>
          <a:prstGeom prst="rect">
            <a:avLst/>
          </a:prstGeom>
        </p:spPr>
      </p:pic>
      <p:pic>
        <p:nvPicPr>
          <p:cNvPr id="43" name="Picture 42">
            <a:extLst>
              <a:ext uri="{FF2B5EF4-FFF2-40B4-BE49-F238E27FC236}">
                <a16:creationId xmlns:a16="http://schemas.microsoft.com/office/drawing/2014/main" id="{FB4F4A9A-B4ED-491B-9268-89061DD03336}"/>
              </a:ext>
            </a:extLst>
          </p:cNvPr>
          <p:cNvPicPr>
            <a:picLocks noChangeAspect="1"/>
          </p:cNvPicPr>
          <p:nvPr/>
        </p:nvPicPr>
        <p:blipFill>
          <a:blip r:embed="rId5"/>
          <a:stretch>
            <a:fillRect/>
          </a:stretch>
        </p:blipFill>
        <p:spPr>
          <a:xfrm>
            <a:off x="5711667" y="6876169"/>
            <a:ext cx="1034574" cy="475753"/>
          </a:xfrm>
          <a:prstGeom prst="rect">
            <a:avLst/>
          </a:prstGeom>
        </p:spPr>
      </p:pic>
      <p:pic>
        <p:nvPicPr>
          <p:cNvPr id="45" name="Picture 44" descr="A person sitting on a rock&#10;&#10;Description automatically generated">
            <a:extLst>
              <a:ext uri="{FF2B5EF4-FFF2-40B4-BE49-F238E27FC236}">
                <a16:creationId xmlns:a16="http://schemas.microsoft.com/office/drawing/2014/main" id="{712B249F-7767-4927-81C5-28F739527FA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0400" y="4725831"/>
            <a:ext cx="985521" cy="602755"/>
          </a:xfrm>
          <a:prstGeom prst="rect">
            <a:avLst/>
          </a:prstGeom>
        </p:spPr>
      </p:pic>
      <p:grpSp>
        <p:nvGrpSpPr>
          <p:cNvPr id="46" name="Group 45">
            <a:extLst>
              <a:ext uri="{FF2B5EF4-FFF2-40B4-BE49-F238E27FC236}">
                <a16:creationId xmlns:a16="http://schemas.microsoft.com/office/drawing/2014/main" id="{CEC3E03C-F73C-4F4C-B63D-0FD1CAA7A9AF}"/>
              </a:ext>
            </a:extLst>
          </p:cNvPr>
          <p:cNvGrpSpPr/>
          <p:nvPr/>
        </p:nvGrpSpPr>
        <p:grpSpPr>
          <a:xfrm>
            <a:off x="3840327" y="3027410"/>
            <a:ext cx="2682546" cy="853090"/>
            <a:chOff x="-3583949" y="995245"/>
            <a:chExt cx="8267305" cy="2596227"/>
          </a:xfrm>
        </p:grpSpPr>
        <p:sp>
          <p:nvSpPr>
            <p:cNvPr id="49" name="Rectangle: Rounded Corners 48">
              <a:extLst>
                <a:ext uri="{FF2B5EF4-FFF2-40B4-BE49-F238E27FC236}">
                  <a16:creationId xmlns:a16="http://schemas.microsoft.com/office/drawing/2014/main" id="{64D133C1-87F0-4048-A5F2-47652629D13D}"/>
                </a:ext>
              </a:extLst>
            </p:cNvPr>
            <p:cNvSpPr/>
            <p:nvPr/>
          </p:nvSpPr>
          <p:spPr>
            <a:xfrm>
              <a:off x="894135" y="995245"/>
              <a:ext cx="3789221" cy="2596227"/>
            </a:xfrm>
            <a:prstGeom prst="roundRect">
              <a:avLst>
                <a:gd name="adj" fmla="val 24804"/>
              </a:avLst>
            </a:prstGeom>
            <a:solidFill>
              <a:srgbClr val="88CCC1"/>
            </a:solidFill>
            <a:ln w="28575">
              <a:solidFill>
                <a:srgbClr val="009385"/>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000" dirty="0">
                  <a:solidFill>
                    <a:schemeClr val="tx1"/>
                  </a:solidFill>
                </a:rPr>
                <a:t>A reconstructed New Stone Age home at </a:t>
              </a:r>
              <a:r>
                <a:rPr lang="en-GB" sz="1000" dirty="0" err="1">
                  <a:solidFill>
                    <a:schemeClr val="tx1"/>
                  </a:solidFill>
                </a:rPr>
                <a:t>Butser</a:t>
              </a:r>
              <a:r>
                <a:rPr lang="en-GB" sz="1000" dirty="0">
                  <a:solidFill>
                    <a:schemeClr val="tx1"/>
                  </a:solidFill>
                </a:rPr>
                <a:t> Ancient Farm. </a:t>
              </a:r>
            </a:p>
          </p:txBody>
        </p:sp>
        <p:pic>
          <p:nvPicPr>
            <p:cNvPr id="47" name="Picture 46" descr="A house with a fence in the middle of a grassy hill&#10;&#10;Description automatically generated">
              <a:extLst>
                <a:ext uri="{FF2B5EF4-FFF2-40B4-BE49-F238E27FC236}">
                  <a16:creationId xmlns:a16="http://schemas.microsoft.com/office/drawing/2014/main" id="{F3C9F81F-9338-4C29-9A4F-67DD12F8A5F0}"/>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9" t="16412" r="39" b="5562"/>
            <a:stretch/>
          </p:blipFill>
          <p:spPr>
            <a:xfrm>
              <a:off x="-3583949" y="1095133"/>
              <a:ext cx="4563813" cy="2496339"/>
            </a:xfrm>
            <a:prstGeom prst="roundRect">
              <a:avLst>
                <a:gd name="adj" fmla="val 5357"/>
              </a:avLst>
            </a:prstGeom>
            <a:solidFill>
              <a:srgbClr val="88CCC1"/>
            </a:solidFill>
            <a:ln w="28575">
              <a:solidFill>
                <a:srgbClr val="009385"/>
              </a:solidFill>
            </a:ln>
          </p:spPr>
        </p:pic>
      </p:grpSp>
      <p:pic>
        <p:nvPicPr>
          <p:cNvPr id="50" name="Picture 49" descr="A drawing of a teepee&#10;&#10;Description automatically generated">
            <a:extLst>
              <a:ext uri="{FF2B5EF4-FFF2-40B4-BE49-F238E27FC236}">
                <a16:creationId xmlns:a16="http://schemas.microsoft.com/office/drawing/2014/main" id="{8980A492-EAD2-444E-B51B-EE2CF47DC4E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74687" y="4951619"/>
            <a:ext cx="665640" cy="602755"/>
          </a:xfrm>
          <a:prstGeom prst="rect">
            <a:avLst/>
          </a:prstGeom>
        </p:spPr>
      </p:pic>
    </p:spTree>
    <p:extLst>
      <p:ext uri="{BB962C8B-B14F-4D97-AF65-F5344CB8AC3E}">
        <p14:creationId xmlns:p14="http://schemas.microsoft.com/office/powerpoint/2010/main" val="3640369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500"/>
                                        <p:tgtEl>
                                          <p:spTgt spid="46"/>
                                        </p:tgtEl>
                                      </p:cBhvr>
                                    </p:animEffect>
                                  </p:childTnLst>
                                </p:cTn>
                              </p:par>
                              <p:par>
                                <p:cTn id="8" presetID="10" presetClass="entr" presetSubtype="0" fill="hold"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fade">
                                      <p:cBhvr>
                                        <p:cTn id="1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5084</TotalTime>
  <Words>1430</Words>
  <Application>Microsoft Office PowerPoint</Application>
  <PresentationFormat>Custom</PresentationFormat>
  <Paragraphs>95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Arial</vt:lpstr>
      <vt:lpstr>Calibri</vt:lpstr>
      <vt:lpstr>Calibri Light</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124</cp:revision>
  <dcterms:created xsi:type="dcterms:W3CDTF">2023-11-14T15:55:26Z</dcterms:created>
  <dcterms:modified xsi:type="dcterms:W3CDTF">2025-03-18T12:55:18Z</dcterms:modified>
</cp:coreProperties>
</file>