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5"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3D0"/>
    <a:srgbClr val="70AD47"/>
    <a:srgbClr val="EBF2EA"/>
    <a:srgbClr val="ADDC83"/>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30/08/2024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30/08/2024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30/08/2024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30/08/2024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30/08/2024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30/08/2024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30/08/2024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hdphoto" Target="../media/hdphoto1.wdp"/><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en.wikipedia.org/wiki/Woking" TargetMode="Externa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628273913"/>
              </p:ext>
            </p:extLst>
          </p:nvPr>
        </p:nvGraphicFramePr>
        <p:xfrm>
          <a:off x="7039431" y="637883"/>
          <a:ext cx="3652382" cy="6400800"/>
        </p:xfrm>
        <a:graphic>
          <a:graphicData uri="http://schemas.openxmlformats.org/drawingml/2006/table">
            <a:tbl>
              <a:tblPr firstRow="1" bandRow="1">
                <a:tableStyleId>{93296810-A885-4BE3-A3E7-6D5BEEA58F35}</a:tableStyleId>
              </a:tblPr>
              <a:tblGrid>
                <a:gridCol w="838229">
                  <a:extLst>
                    <a:ext uri="{9D8B030D-6E8A-4147-A177-3AD203B41FA5}">
                      <a16:colId xmlns:a16="http://schemas.microsoft.com/office/drawing/2014/main" val="1630223619"/>
                    </a:ext>
                  </a:extLst>
                </a:gridCol>
                <a:gridCol w="2814153">
                  <a:extLst>
                    <a:ext uri="{9D8B030D-6E8A-4147-A177-3AD203B41FA5}">
                      <a16:colId xmlns:a16="http://schemas.microsoft.com/office/drawing/2014/main" val="386655152"/>
                    </a:ext>
                  </a:extLst>
                </a:gridCol>
              </a:tblGrid>
              <a:tr h="154597">
                <a:tc gridSpan="2">
                  <a:txBody>
                    <a:bodyPr/>
                    <a:lstStyle/>
                    <a:p>
                      <a:r>
                        <a:rPr lang="en-GB" sz="1200" dirty="0"/>
                        <a:t>Key </a:t>
                      </a:r>
                      <a:r>
                        <a:rPr lang="en-GB" sz="1200" dirty="0" smtClean="0"/>
                        <a:t>Vocabulary: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512737">
                <a:tc>
                  <a:txBody>
                    <a:bodyPr/>
                    <a:lstStyle/>
                    <a:p>
                      <a:r>
                        <a:rPr lang="en-GB" sz="1000" dirty="0" smtClean="0"/>
                        <a:t>The Basque</a:t>
                      </a:r>
                      <a:r>
                        <a:rPr lang="en-GB" sz="1000" baseline="0" dirty="0" smtClean="0"/>
                        <a:t> Country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The</a:t>
                      </a:r>
                      <a:r>
                        <a:rPr lang="en-GB" sz="1000" i="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name given to the home of the Basque people. The Basque Country is located in the western Pyrenees, straddling the border between France and Spain on the coast of the Bay of Biscay.</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85266850"/>
                  </a:ext>
                </a:extLst>
              </a:tr>
              <a:tr h="408597">
                <a:tc>
                  <a:txBody>
                    <a:bodyPr/>
                    <a:lstStyle/>
                    <a:p>
                      <a:r>
                        <a:rPr lang="en-GB" sz="1000" dirty="0" smtClean="0"/>
                        <a:t>bay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lvl="0"/>
                      <a:r>
                        <a:rPr lang="en-GB" sz="1000" i="1" kern="1200" dirty="0" smtClean="0">
                          <a:solidFill>
                            <a:schemeClr val="dk1"/>
                          </a:solidFill>
                          <a:latin typeface="+mn-lt"/>
                          <a:ea typeface="+mn-ea"/>
                          <a:cs typeface="+mn-cs"/>
                        </a:rPr>
                        <a:t>noun. </a:t>
                      </a:r>
                      <a:r>
                        <a:rPr lang="en-GB" sz="1000" kern="1200" dirty="0" smtClean="0">
                          <a:solidFill>
                            <a:schemeClr val="dk1"/>
                          </a:solidFill>
                          <a:latin typeface="+mn-lt"/>
                          <a:ea typeface="+mn-ea"/>
                          <a:cs typeface="+mn-cs"/>
                        </a:rPr>
                        <a:t>A coastal body of water connected to a larger body of water, such as a sea or lake. Bays are usually </a:t>
                      </a:r>
                      <a:r>
                        <a:rPr lang="en-GB" sz="1000" kern="1200" dirty="0" err="1" smtClean="0">
                          <a:solidFill>
                            <a:schemeClr val="dk1"/>
                          </a:solidFill>
                          <a:latin typeface="+mn-lt"/>
                          <a:ea typeface="+mn-ea"/>
                          <a:cs typeface="+mn-cs"/>
                        </a:rPr>
                        <a:t>semicircular</a:t>
                      </a:r>
                      <a:r>
                        <a:rPr lang="en-GB" sz="1000" kern="1200" dirty="0" smtClean="0">
                          <a:solidFill>
                            <a:schemeClr val="dk1"/>
                          </a:solidFill>
                          <a:latin typeface="+mn-lt"/>
                          <a:ea typeface="+mn-ea"/>
                          <a:cs typeface="+mn-cs"/>
                        </a:rPr>
                        <a:t> or nearly circular in shape.</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9461224"/>
                  </a:ext>
                </a:extLst>
              </a:tr>
              <a:tr h="0">
                <a:tc>
                  <a:txBody>
                    <a:bodyPr/>
                    <a:lstStyle/>
                    <a:p>
                      <a:r>
                        <a:rPr lang="en-GB" sz="1000" dirty="0" smtClean="0"/>
                        <a:t>beach</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landform found along the coast of an ocean, sea, or lake (which forms from the accumulation of sediment).</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77816525"/>
                  </a:ext>
                </a:extLst>
              </a:tr>
              <a:tr h="0">
                <a:tc>
                  <a:txBody>
                    <a:bodyPr/>
                    <a:lstStyle/>
                    <a:p>
                      <a:r>
                        <a:rPr lang="en-GB" sz="1000" dirty="0" smtClean="0"/>
                        <a:t>climate</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dirty="0" smtClean="0"/>
                        <a:t>The usual weather conditions of an area. </a:t>
                      </a:r>
                      <a:r>
                        <a:rPr lang="en-GB" sz="1000" i="0" kern="1200" dirty="0" smtClean="0">
                          <a:solidFill>
                            <a:schemeClr val="dk1"/>
                          </a:solidFill>
                          <a:latin typeface="+mn-lt"/>
                          <a:ea typeface="+mn-ea"/>
                          <a:cs typeface="+mn-cs"/>
                        </a:rPr>
                        <a:t>An area's climate determines what kinds of plants can grow and what kinds of animals can survive there.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39608973"/>
                  </a:ext>
                </a:extLst>
              </a:tr>
              <a:tr h="139357">
                <a:tc>
                  <a:txBody>
                    <a:bodyPr/>
                    <a:lstStyle/>
                    <a:p>
                      <a:r>
                        <a:rPr lang="en-GB" sz="1000" dirty="0" smtClean="0"/>
                        <a:t>city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large </a:t>
                      </a:r>
                      <a:r>
                        <a:rPr lang="en-GB" sz="1000" i="0" kern="1200" dirty="0" err="1" smtClean="0">
                          <a:solidFill>
                            <a:schemeClr val="dk1"/>
                          </a:solidFill>
                          <a:latin typeface="+mn-lt"/>
                          <a:ea typeface="+mn-ea"/>
                          <a:cs typeface="+mn-cs"/>
                        </a:rPr>
                        <a:t>stettlement</a:t>
                      </a:r>
                      <a:r>
                        <a:rPr lang="en-GB" sz="1000" i="0" kern="1200" dirty="0" smtClean="0">
                          <a:solidFill>
                            <a:schemeClr val="dk1"/>
                          </a:solidFill>
                          <a:latin typeface="+mn-lt"/>
                          <a:ea typeface="+mn-ea"/>
                          <a:cs typeface="+mn-cs"/>
                        </a:rPr>
                        <a:t> (larger than a town). In the UK, a place is a city if our monarch has awarded it the status of city. </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18794954"/>
                  </a:ext>
                </a:extLst>
              </a:tr>
              <a:tr h="0">
                <a:tc>
                  <a:txBody>
                    <a:bodyPr/>
                    <a:lstStyle/>
                    <a:p>
                      <a:r>
                        <a:rPr lang="en-GB" sz="1000" dirty="0" smtClean="0"/>
                        <a:t>county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county is a group of</a:t>
                      </a:r>
                      <a:r>
                        <a:rPr lang="en-GB" sz="1000" i="0" kern="1200" baseline="0" dirty="0" smtClean="0">
                          <a:solidFill>
                            <a:schemeClr val="dk1"/>
                          </a:solidFill>
                          <a:latin typeface="+mn-lt"/>
                          <a:ea typeface="+mn-ea"/>
                          <a:cs typeface="+mn-cs"/>
                        </a:rPr>
                        <a:t> towns and cities </a:t>
                      </a:r>
                      <a:r>
                        <a:rPr lang="en-GB" sz="1000" i="0" kern="1200" dirty="0" smtClean="0">
                          <a:solidFill>
                            <a:schemeClr val="dk1"/>
                          </a:solidFill>
                          <a:latin typeface="+mn-lt"/>
                          <a:ea typeface="+mn-ea"/>
                          <a:cs typeface="+mn-cs"/>
                        </a:rPr>
                        <a:t>that runs services such as transport, education, policing, waste management, etc.</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42305275"/>
                  </a:ext>
                </a:extLst>
              </a:tr>
              <a:tr h="276517">
                <a:tc>
                  <a:txBody>
                    <a:bodyPr/>
                    <a:lstStyle/>
                    <a:p>
                      <a:r>
                        <a:rPr lang="en-GB" sz="1000" dirty="0" smtClean="0"/>
                        <a:t>estuary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An estuary is an area at the end of a river that is in between land and the ocean. In estuaries, fresh water from a river mixes with salt water from the ocean, creating water that we call brackish.</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47405204"/>
                  </a:ext>
                </a:extLst>
              </a:tr>
              <a:tr h="0">
                <a:tc>
                  <a:txBody>
                    <a:bodyPr/>
                    <a:lstStyle/>
                    <a:p>
                      <a:r>
                        <a:rPr lang="en-GB" sz="1000" dirty="0" smtClean="0"/>
                        <a:t>industry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group of businesses that make or sell similar products or perform similar services. Farms are part of the agricultural industry.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0785085"/>
                  </a:ext>
                </a:extLst>
              </a:tr>
              <a:tr h="0">
                <a:tc>
                  <a:txBody>
                    <a:bodyPr/>
                    <a:lstStyle/>
                    <a:p>
                      <a:r>
                        <a:rPr lang="en-GB" sz="1000" dirty="0" err="1" smtClean="0"/>
                        <a:t>muncipality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An</a:t>
                      </a:r>
                      <a:r>
                        <a:rPr lang="en-GB" sz="1000" dirty="0" smtClean="0"/>
                        <a:t> administrative unit that governs a specific urban area, such as a town or city.</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5994863"/>
                  </a:ext>
                </a:extLst>
              </a:tr>
              <a:tr h="0">
                <a:tc>
                  <a:txBody>
                    <a:bodyPr/>
                    <a:lstStyle/>
                    <a:p>
                      <a:r>
                        <a:rPr lang="en-GB" sz="1000" dirty="0" smtClean="0"/>
                        <a:t>ocean</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huge body of salt water</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08500384"/>
                  </a:ext>
                </a:extLst>
              </a:tr>
              <a:tr h="0">
                <a:tc>
                  <a:txBody>
                    <a:bodyPr/>
                    <a:lstStyle/>
                    <a:p>
                      <a:r>
                        <a:rPr lang="en-GB" sz="1000" dirty="0" smtClean="0"/>
                        <a:t>river</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fresh, flowing stream of water that leads to the sea, a lake or another river.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79738770"/>
                  </a:ext>
                </a:extLst>
              </a:tr>
              <a:tr h="200317">
                <a:tc>
                  <a:txBody>
                    <a:bodyPr/>
                    <a:lstStyle/>
                    <a:p>
                      <a:r>
                        <a:rPr lang="en-GB" sz="1000" dirty="0" smtClean="0"/>
                        <a:t>tourism </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When people travel from where they live to another place for pleasure or relaxation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0745140"/>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45471730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5 – Where We Live – Comparing places: Surrey</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and Bilbao</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3" name="Table 32"/>
          <p:cNvGraphicFramePr>
            <a:graphicFrameLocks noGrp="1"/>
          </p:cNvGraphicFramePr>
          <p:nvPr>
            <p:extLst>
              <p:ext uri="{D42A27DB-BD31-4B8C-83A1-F6EECF244321}">
                <p14:modId xmlns:p14="http://schemas.microsoft.com/office/powerpoint/2010/main" val="3645064528"/>
              </p:ext>
            </p:extLst>
          </p:nvPr>
        </p:nvGraphicFramePr>
        <p:xfrm>
          <a:off x="40106" y="2892049"/>
          <a:ext cx="6939908" cy="2050505"/>
        </p:xfrm>
        <a:graphic>
          <a:graphicData uri="http://schemas.openxmlformats.org/drawingml/2006/table">
            <a:tbl>
              <a:tblPr firstRow="1" bandRow="1">
                <a:tableStyleId>{93296810-A885-4BE3-A3E7-6D5BEEA58F35}</a:tableStyleId>
              </a:tblPr>
              <a:tblGrid>
                <a:gridCol w="3469954">
                  <a:extLst>
                    <a:ext uri="{9D8B030D-6E8A-4147-A177-3AD203B41FA5}">
                      <a16:colId xmlns:a16="http://schemas.microsoft.com/office/drawing/2014/main" val="4044395826"/>
                    </a:ext>
                  </a:extLst>
                </a:gridCol>
                <a:gridCol w="3469954">
                  <a:extLst>
                    <a:ext uri="{9D8B030D-6E8A-4147-A177-3AD203B41FA5}">
                      <a16:colId xmlns:a16="http://schemas.microsoft.com/office/drawing/2014/main" val="1525294005"/>
                    </a:ext>
                  </a:extLst>
                </a:gridCol>
              </a:tblGrid>
              <a:tr h="282665">
                <a:tc>
                  <a:txBody>
                    <a:bodyPr/>
                    <a:lstStyle/>
                    <a:p>
                      <a:r>
                        <a:rPr lang="en-GB" sz="1000" dirty="0" smtClean="0"/>
                        <a:t>Surrey, UK</a:t>
                      </a:r>
                      <a:endParaRPr lang="en-GB" sz="1000" dirty="0"/>
                    </a:p>
                  </a:txBody>
                  <a:tcPr/>
                </a:tc>
                <a:tc>
                  <a:txBody>
                    <a:bodyPr/>
                    <a:lstStyle/>
                    <a:p>
                      <a:r>
                        <a:rPr lang="en-GB" sz="1000" dirty="0" smtClean="0"/>
                        <a:t>Bilbao, Spain</a:t>
                      </a:r>
                      <a:endParaRPr lang="en-GB" sz="1000" dirty="0"/>
                    </a:p>
                  </a:txBody>
                  <a:tcPr/>
                </a:tc>
                <a:extLst>
                  <a:ext uri="{0D108BD9-81ED-4DB2-BD59-A6C34878D82A}">
                    <a16:rowId xmlns:a16="http://schemas.microsoft.com/office/drawing/2014/main" val="2327826186"/>
                  </a:ext>
                </a:extLst>
              </a:tr>
              <a:tr h="1695990">
                <a:tc>
                  <a:txBody>
                    <a:bodyPr/>
                    <a:lstStyle/>
                    <a:p>
                      <a:pPr marL="1179393" marR="0" lvl="2"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effectLst/>
                          <a:latin typeface="+mn-lt"/>
                          <a:ea typeface="+mn-ea"/>
                          <a:cs typeface="+mn-cs"/>
                        </a:rPr>
                        <a:t>Surrey is a county in South East England and one of the home counties. It is bordered by Greater London to the northeast, Kent to the east, East and West Sussex to the south, and Hampshire and Berkshire to the west.</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effectLst/>
                          <a:latin typeface="+mn-lt"/>
                          <a:ea typeface="+mn-ea"/>
                          <a:cs typeface="+mn-cs"/>
                        </a:rPr>
                        <a:t>During the 5th and 6th centuries Surrey was conquered and settled by Saxons.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effectLst/>
                          <a:latin typeface="+mn-lt"/>
                          <a:ea typeface="+mn-ea"/>
                          <a:cs typeface="+mn-cs"/>
                        </a:rPr>
                        <a:t>The county now has an area of 1,663 km2 (642 </a:t>
                      </a:r>
                      <a:r>
                        <a:rPr lang="en-GB" sz="1000" kern="1200" dirty="0" err="1" smtClean="0">
                          <a:solidFill>
                            <a:schemeClr val="dk1"/>
                          </a:solidFill>
                          <a:effectLst/>
                          <a:latin typeface="+mn-lt"/>
                          <a:ea typeface="+mn-ea"/>
                          <a:cs typeface="+mn-cs"/>
                        </a:rPr>
                        <a:t>sq</a:t>
                      </a:r>
                      <a:r>
                        <a:rPr lang="en-GB" sz="1000" kern="1200" dirty="0" smtClean="0">
                          <a:solidFill>
                            <a:schemeClr val="dk1"/>
                          </a:solidFill>
                          <a:effectLst/>
                          <a:latin typeface="+mn-lt"/>
                          <a:ea typeface="+mn-ea"/>
                          <a:cs typeface="+mn-cs"/>
                        </a:rPr>
                        <a:t> mi) and a population of 1,196,236. Its largest town is </a:t>
                      </a:r>
                      <a:r>
                        <a:rPr lang="en-GB" sz="1000" kern="1200" dirty="0" smtClean="0">
                          <a:solidFill>
                            <a:schemeClr val="dk1"/>
                          </a:solidFill>
                          <a:effectLst/>
                          <a:latin typeface="+mn-lt"/>
                          <a:ea typeface="+mn-ea"/>
                          <a:cs typeface="+mn-cs"/>
                          <a:hlinkClick r:id="rId4" tooltip="Woking"/>
                        </a:rPr>
                        <a:t>Woking</a:t>
                      </a:r>
                      <a:r>
                        <a:rPr lang="en-GB" sz="1000" kern="1200" dirty="0" smtClean="0">
                          <a:solidFill>
                            <a:schemeClr val="dk1"/>
                          </a:solidFill>
                          <a:effectLst/>
                          <a:latin typeface="+mn-lt"/>
                          <a:ea typeface="+mn-ea"/>
                          <a:cs typeface="+mn-cs"/>
                        </a:rPr>
                        <a:t> with a population of 105,367.</a:t>
                      </a:r>
                      <a:endParaRPr lang="en-GB" sz="1000" kern="1200" dirty="0">
                        <a:solidFill>
                          <a:schemeClr val="dk1"/>
                        </a:solidFill>
                        <a:effectLst/>
                        <a:latin typeface="+mn-lt"/>
                        <a:ea typeface="+mn-ea"/>
                        <a:cs typeface="+mn-cs"/>
                      </a:endParaRPr>
                    </a:p>
                  </a:txBody>
                  <a:tcPr/>
                </a:tc>
                <a:tc>
                  <a:txBody>
                    <a:bodyPr/>
                    <a:lstStyle/>
                    <a:p>
                      <a:pPr marL="1179393" marR="0" lvl="2"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t>Bilbao</a:t>
                      </a:r>
                      <a:r>
                        <a:rPr lang="en-GB" sz="1000" baseline="0" dirty="0" smtClean="0"/>
                        <a:t> </a:t>
                      </a:r>
                      <a:r>
                        <a:rPr lang="en-GB" sz="1000" dirty="0" smtClean="0"/>
                        <a:t>is a city in</a:t>
                      </a:r>
                      <a:r>
                        <a:rPr lang="en-GB" sz="1000" baseline="0" dirty="0" smtClean="0"/>
                        <a:t> N</a:t>
                      </a:r>
                      <a:r>
                        <a:rPr lang="en-GB" sz="1000" dirty="0" smtClean="0"/>
                        <a:t>orthern Spain, the largest city in the province of Biscay and in the Basque Country as a whole. </a:t>
                      </a:r>
                    </a:p>
                    <a:p>
                      <a:pPr marL="1179393" marR="0" lvl="2"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t>Bilbao is the tenth largest city in Spain, with a population of more than 347,000 as of 2023.</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t>The Bilbao metropolitan area (wider area around the city) has 1,037,847 inhabitants, making it the most populous metropolitan area in northern Spain; with a population of 875,552.</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kern="1200" dirty="0">
                        <a:solidFill>
                          <a:schemeClr val="dk1"/>
                        </a:solidFill>
                        <a:effectLst/>
                        <a:latin typeface="+mn-lt"/>
                        <a:ea typeface="+mn-ea"/>
                        <a:cs typeface="+mn-cs"/>
                      </a:endParaRPr>
                    </a:p>
                  </a:txBody>
                  <a:tcPr/>
                </a:tc>
                <a:extLst>
                  <a:ext uri="{0D108BD9-81ED-4DB2-BD59-A6C34878D82A}">
                    <a16:rowId xmlns:a16="http://schemas.microsoft.com/office/drawing/2014/main" val="1657404311"/>
                  </a:ext>
                </a:extLst>
              </a:tr>
            </a:tbl>
          </a:graphicData>
        </a:graphic>
      </p:graphicFrame>
      <p:pic>
        <p:nvPicPr>
          <p:cNvPr id="4" name="Picture 3"/>
          <p:cNvPicPr>
            <a:picLocks noChangeAspect="1"/>
          </p:cNvPicPr>
          <p:nvPr/>
        </p:nvPicPr>
        <p:blipFill>
          <a:blip r:embed="rId5"/>
          <a:stretch>
            <a:fillRect/>
          </a:stretch>
        </p:blipFill>
        <p:spPr>
          <a:xfrm>
            <a:off x="72916" y="3214832"/>
            <a:ext cx="987425" cy="85511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3126612117"/>
              </p:ext>
            </p:extLst>
          </p:nvPr>
        </p:nvGraphicFramePr>
        <p:xfrm>
          <a:off x="72916" y="623243"/>
          <a:ext cx="4851510" cy="2194560"/>
        </p:xfrm>
        <a:graphic>
          <a:graphicData uri="http://schemas.openxmlformats.org/drawingml/2006/table">
            <a:tbl>
              <a:tblPr firstRow="1" bandRow="1">
                <a:tableStyleId>{93296810-A885-4BE3-A3E7-6D5BEEA58F35}</a:tableStyleId>
              </a:tblPr>
              <a:tblGrid>
                <a:gridCol w="2249304">
                  <a:extLst>
                    <a:ext uri="{9D8B030D-6E8A-4147-A177-3AD203B41FA5}">
                      <a16:colId xmlns:a16="http://schemas.microsoft.com/office/drawing/2014/main" val="3321195208"/>
                    </a:ext>
                  </a:extLst>
                </a:gridCol>
                <a:gridCol w="1309441">
                  <a:extLst>
                    <a:ext uri="{9D8B030D-6E8A-4147-A177-3AD203B41FA5}">
                      <a16:colId xmlns:a16="http://schemas.microsoft.com/office/drawing/2014/main" val="245176649"/>
                    </a:ext>
                  </a:extLst>
                </a:gridCol>
                <a:gridCol w="1292765">
                  <a:extLst>
                    <a:ext uri="{9D8B030D-6E8A-4147-A177-3AD203B41FA5}">
                      <a16:colId xmlns:a16="http://schemas.microsoft.com/office/drawing/2014/main" val="3059772367"/>
                    </a:ext>
                  </a:extLst>
                </a:gridCol>
              </a:tblGrid>
              <a:tr h="243616">
                <a:tc>
                  <a:txBody>
                    <a:bodyPr/>
                    <a:lstStyle/>
                    <a:p>
                      <a:endParaRPr lang="en-GB" sz="1000" dirty="0"/>
                    </a:p>
                  </a:txBody>
                  <a:tcPr/>
                </a:tc>
                <a:tc>
                  <a:txBody>
                    <a:bodyPr/>
                    <a:lstStyle/>
                    <a:p>
                      <a:r>
                        <a:rPr lang="en-GB" sz="1000" dirty="0" smtClean="0"/>
                        <a:t>UK</a:t>
                      </a:r>
                      <a:endParaRPr lang="en-GB" sz="1000" dirty="0"/>
                    </a:p>
                  </a:txBody>
                  <a:tcPr/>
                </a:tc>
                <a:tc>
                  <a:txBody>
                    <a:bodyPr/>
                    <a:lstStyle/>
                    <a:p>
                      <a:r>
                        <a:rPr lang="en-GB" sz="1000" dirty="0" smtClean="0"/>
                        <a:t>Spain</a:t>
                      </a:r>
                      <a:endParaRPr lang="en-GB" sz="1000" dirty="0"/>
                    </a:p>
                  </a:txBody>
                  <a:tcPr/>
                </a:tc>
                <a:extLst>
                  <a:ext uri="{0D108BD9-81ED-4DB2-BD59-A6C34878D82A}">
                    <a16:rowId xmlns:a16="http://schemas.microsoft.com/office/drawing/2014/main" val="904341779"/>
                  </a:ext>
                </a:extLst>
              </a:tr>
              <a:tr h="243616">
                <a:tc>
                  <a:txBody>
                    <a:bodyPr/>
                    <a:lstStyle/>
                    <a:p>
                      <a:r>
                        <a:rPr lang="en-GB" sz="1000" dirty="0" smtClean="0"/>
                        <a:t>Capital City</a:t>
                      </a:r>
                      <a:endParaRPr lang="en-GB" sz="1000" dirty="0"/>
                    </a:p>
                  </a:txBody>
                  <a:tcPr/>
                </a:tc>
                <a:tc>
                  <a:txBody>
                    <a:bodyPr/>
                    <a:lstStyle/>
                    <a:p>
                      <a:r>
                        <a:rPr lang="en-GB" sz="1000" dirty="0" smtClean="0"/>
                        <a:t>London</a:t>
                      </a:r>
                      <a:endParaRPr lang="en-GB" sz="1000" dirty="0"/>
                    </a:p>
                  </a:txBody>
                  <a:tcPr/>
                </a:tc>
                <a:tc>
                  <a:txBody>
                    <a:bodyPr/>
                    <a:lstStyle/>
                    <a:p>
                      <a:r>
                        <a:rPr lang="en-GB" sz="1000" dirty="0" smtClean="0"/>
                        <a:t>Madrid</a:t>
                      </a:r>
                      <a:endParaRPr lang="en-GB" sz="1000" dirty="0"/>
                    </a:p>
                  </a:txBody>
                  <a:tcPr/>
                </a:tc>
                <a:extLst>
                  <a:ext uri="{0D108BD9-81ED-4DB2-BD59-A6C34878D82A}">
                    <a16:rowId xmlns:a16="http://schemas.microsoft.com/office/drawing/2014/main" val="2160988618"/>
                  </a:ext>
                </a:extLst>
              </a:tr>
              <a:tr h="243616">
                <a:tc>
                  <a:txBody>
                    <a:bodyPr/>
                    <a:lstStyle/>
                    <a:p>
                      <a:r>
                        <a:rPr lang="en-GB" sz="1000" dirty="0" smtClean="0"/>
                        <a:t>Population</a:t>
                      </a:r>
                      <a:endParaRPr lang="en-GB" sz="1000" dirty="0"/>
                    </a:p>
                  </a:txBody>
                  <a:tcPr/>
                </a:tc>
                <a:tc>
                  <a:txBody>
                    <a:bodyPr/>
                    <a:lstStyle/>
                    <a:p>
                      <a:r>
                        <a:rPr lang="en-GB" sz="1000" b="0" i="0" kern="1200" dirty="0" smtClean="0">
                          <a:solidFill>
                            <a:schemeClr val="dk1"/>
                          </a:solidFill>
                          <a:effectLst/>
                          <a:latin typeface="+mn-lt"/>
                          <a:ea typeface="+mn-ea"/>
                          <a:cs typeface="+mn-cs"/>
                        </a:rPr>
                        <a:t>47,519,628 </a:t>
                      </a:r>
                      <a:r>
                        <a:rPr lang="en-GB" sz="1000" dirty="0" smtClean="0"/>
                        <a:t>(2023)</a:t>
                      </a:r>
                      <a:endParaRPr lang="en-GB" sz="1000" dirty="0"/>
                    </a:p>
                  </a:txBody>
                  <a:tcPr/>
                </a:tc>
                <a:tc>
                  <a:txBody>
                    <a:bodyPr/>
                    <a:lstStyle/>
                    <a:p>
                      <a:r>
                        <a:rPr lang="en-GB" sz="1000" b="0" i="0" kern="1200" dirty="0" smtClean="0">
                          <a:solidFill>
                            <a:schemeClr val="dk1"/>
                          </a:solidFill>
                          <a:effectLst/>
                          <a:latin typeface="+mn-lt"/>
                          <a:ea typeface="+mn-ea"/>
                          <a:cs typeface="+mn-cs"/>
                        </a:rPr>
                        <a:t>47,519,628 (2023)</a:t>
                      </a:r>
                      <a:endParaRPr lang="en-GB" sz="1000" dirty="0"/>
                    </a:p>
                  </a:txBody>
                  <a:tcPr/>
                </a:tc>
                <a:extLst>
                  <a:ext uri="{0D108BD9-81ED-4DB2-BD59-A6C34878D82A}">
                    <a16:rowId xmlns:a16="http://schemas.microsoft.com/office/drawing/2014/main" val="886624448"/>
                  </a:ext>
                </a:extLst>
              </a:tr>
              <a:tr h="243616">
                <a:tc>
                  <a:txBody>
                    <a:bodyPr/>
                    <a:lstStyle/>
                    <a:p>
                      <a:r>
                        <a:rPr lang="en-GB" sz="1000" dirty="0" smtClean="0"/>
                        <a:t>Area</a:t>
                      </a:r>
                      <a:endParaRPr lang="en-GB" sz="1000" dirty="0"/>
                    </a:p>
                  </a:txBody>
                  <a:tcPr/>
                </a:tc>
                <a:tc>
                  <a:txBody>
                    <a:bodyPr/>
                    <a:lstStyle/>
                    <a:p>
                      <a:r>
                        <a:rPr lang="en-GB" sz="1000" dirty="0" smtClean="0"/>
                        <a:t>242 000 km</a:t>
                      </a:r>
                      <a:r>
                        <a:rPr lang="en-GB" sz="1000" b="0" i="0" kern="1200" dirty="0" smtClean="0">
                          <a:solidFill>
                            <a:schemeClr val="dk1"/>
                          </a:solidFill>
                          <a:effectLst/>
                          <a:latin typeface="+mn-lt"/>
                          <a:ea typeface="+mn-ea"/>
                          <a:cs typeface="+mn-cs"/>
                        </a:rPr>
                        <a:t>²</a:t>
                      </a:r>
                      <a:endParaRPr lang="en-GB" sz="1000" dirty="0"/>
                    </a:p>
                  </a:txBody>
                  <a:tcPr/>
                </a:tc>
                <a:tc>
                  <a:txBody>
                    <a:bodyPr/>
                    <a:lstStyle/>
                    <a:p>
                      <a:r>
                        <a:rPr lang="en-GB" sz="1000" b="0" i="0" kern="1200" dirty="0" smtClean="0">
                          <a:solidFill>
                            <a:schemeClr val="dk1"/>
                          </a:solidFill>
                          <a:effectLst/>
                          <a:latin typeface="+mn-lt"/>
                          <a:ea typeface="+mn-ea"/>
                          <a:cs typeface="+mn-cs"/>
                        </a:rPr>
                        <a:t>506,030 km²</a:t>
                      </a:r>
                      <a:endParaRPr lang="en-GB" sz="1000" dirty="0"/>
                    </a:p>
                  </a:txBody>
                  <a:tcPr/>
                </a:tc>
                <a:extLst>
                  <a:ext uri="{0D108BD9-81ED-4DB2-BD59-A6C34878D82A}">
                    <a16:rowId xmlns:a16="http://schemas.microsoft.com/office/drawing/2014/main" val="3044784894"/>
                  </a:ext>
                </a:extLst>
              </a:tr>
              <a:tr h="243616">
                <a:tc>
                  <a:txBody>
                    <a:bodyPr/>
                    <a:lstStyle/>
                    <a:p>
                      <a:r>
                        <a:rPr lang="en-GB" sz="1000" dirty="0" smtClean="0"/>
                        <a:t>Language spoken</a:t>
                      </a:r>
                      <a:endParaRPr lang="en-GB" sz="1000" dirty="0"/>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English</a:t>
                      </a:r>
                      <a:endParaRPr lang="en-GB" sz="1000" b="0" i="0" kern="1200" dirty="0">
                        <a:solidFill>
                          <a:schemeClr val="dk1"/>
                        </a:solidFill>
                        <a:effectLst/>
                        <a:latin typeface="+mn-lt"/>
                        <a:ea typeface="+mn-ea"/>
                        <a:cs typeface="+mn-cs"/>
                      </a:endParaRPr>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Castilian Spanish</a:t>
                      </a:r>
                      <a:endParaRPr lang="en-GB" sz="1000" b="0" i="0" kern="1200" dirty="0">
                        <a:solidFill>
                          <a:schemeClr val="dk1"/>
                        </a:solidFill>
                        <a:effectLst/>
                        <a:latin typeface="+mn-lt"/>
                        <a:ea typeface="+mn-ea"/>
                        <a:cs typeface="+mn-cs"/>
                      </a:endParaRPr>
                    </a:p>
                  </a:txBody>
                  <a:tcPr/>
                </a:tc>
                <a:extLst>
                  <a:ext uri="{0D108BD9-81ED-4DB2-BD59-A6C34878D82A}">
                    <a16:rowId xmlns:a16="http://schemas.microsoft.com/office/drawing/2014/main" val="3825212651"/>
                  </a:ext>
                </a:extLst>
              </a:tr>
              <a:tr h="243616">
                <a:tc>
                  <a:txBody>
                    <a:bodyPr/>
                    <a:lstStyle/>
                    <a:p>
                      <a:r>
                        <a:rPr lang="en-GB" sz="1000" dirty="0" smtClean="0"/>
                        <a:t>Main type of land use</a:t>
                      </a:r>
                      <a:endParaRPr lang="en-GB" sz="1000" dirty="0"/>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Agriculture</a:t>
                      </a:r>
                      <a:endParaRPr lang="en-GB" sz="1000" b="0" i="0" kern="1200" dirty="0">
                        <a:solidFill>
                          <a:schemeClr val="dk1"/>
                        </a:solidFill>
                        <a:effectLst/>
                        <a:latin typeface="+mn-lt"/>
                        <a:ea typeface="+mn-ea"/>
                        <a:cs typeface="+mn-cs"/>
                      </a:endParaRPr>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agriculture</a:t>
                      </a:r>
                      <a:endParaRPr lang="en-GB" sz="1000" b="0" i="0" kern="1200" dirty="0">
                        <a:solidFill>
                          <a:schemeClr val="dk1"/>
                        </a:solidFill>
                        <a:effectLst/>
                        <a:latin typeface="+mn-lt"/>
                        <a:ea typeface="+mn-ea"/>
                        <a:cs typeface="+mn-cs"/>
                      </a:endParaRPr>
                    </a:p>
                  </a:txBody>
                  <a:tcPr/>
                </a:tc>
                <a:extLst>
                  <a:ext uri="{0D108BD9-81ED-4DB2-BD59-A6C34878D82A}">
                    <a16:rowId xmlns:a16="http://schemas.microsoft.com/office/drawing/2014/main" val="3047386667"/>
                  </a:ext>
                </a:extLst>
              </a:tr>
              <a:tr h="243616">
                <a:tc>
                  <a:txBody>
                    <a:bodyPr/>
                    <a:lstStyle/>
                    <a:p>
                      <a:r>
                        <a:rPr lang="en-GB" sz="1000" dirty="0" smtClean="0"/>
                        <a:t>Average warmest month</a:t>
                      </a:r>
                      <a:endParaRPr lang="en-GB" sz="1000" dirty="0"/>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July 20ºC</a:t>
                      </a:r>
                      <a:endParaRPr lang="en-GB" sz="1000" b="0" i="0" kern="1200" dirty="0">
                        <a:solidFill>
                          <a:schemeClr val="dk1"/>
                        </a:solidFill>
                        <a:effectLst/>
                        <a:latin typeface="+mn-lt"/>
                        <a:ea typeface="+mn-ea"/>
                        <a:cs typeface="+mn-cs"/>
                      </a:endParaRPr>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July 36°C </a:t>
                      </a:r>
                      <a:endParaRPr lang="en-GB" sz="1000" b="0" i="0" kern="1200" dirty="0">
                        <a:solidFill>
                          <a:schemeClr val="dk1"/>
                        </a:solidFill>
                        <a:effectLst/>
                        <a:latin typeface="+mn-lt"/>
                        <a:ea typeface="+mn-ea"/>
                        <a:cs typeface="+mn-cs"/>
                      </a:endParaRPr>
                    </a:p>
                  </a:txBody>
                  <a:tcPr/>
                </a:tc>
                <a:extLst>
                  <a:ext uri="{0D108BD9-81ED-4DB2-BD59-A6C34878D82A}">
                    <a16:rowId xmlns:a16="http://schemas.microsoft.com/office/drawing/2014/main" val="562649395"/>
                  </a:ext>
                </a:extLst>
              </a:tr>
              <a:tr h="243616">
                <a:tc>
                  <a:txBody>
                    <a:bodyPr/>
                    <a:lstStyle/>
                    <a:p>
                      <a:r>
                        <a:rPr lang="en-GB" sz="1000" dirty="0" smtClean="0"/>
                        <a:t>Average coldest month</a:t>
                      </a:r>
                      <a:endParaRPr lang="en-GB" sz="1000" dirty="0"/>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January 6ºC</a:t>
                      </a:r>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January 6ºC</a:t>
                      </a:r>
                      <a:endParaRPr lang="en-GB" sz="1000" b="0" i="0" kern="1200" dirty="0">
                        <a:solidFill>
                          <a:schemeClr val="dk1"/>
                        </a:solidFill>
                        <a:effectLst/>
                        <a:latin typeface="+mn-lt"/>
                        <a:ea typeface="+mn-ea"/>
                        <a:cs typeface="+mn-cs"/>
                      </a:endParaRPr>
                    </a:p>
                  </a:txBody>
                  <a:tcPr/>
                </a:tc>
                <a:extLst>
                  <a:ext uri="{0D108BD9-81ED-4DB2-BD59-A6C34878D82A}">
                    <a16:rowId xmlns:a16="http://schemas.microsoft.com/office/drawing/2014/main" val="1930483547"/>
                  </a:ext>
                </a:extLst>
              </a:tr>
              <a:tr h="243616">
                <a:tc>
                  <a:txBody>
                    <a:bodyPr/>
                    <a:lstStyle/>
                    <a:p>
                      <a:r>
                        <a:rPr lang="en-GB" sz="1000" dirty="0" smtClean="0"/>
                        <a:t>Average annual precipitation</a:t>
                      </a:r>
                      <a:endParaRPr lang="en-GB" sz="1000" dirty="0"/>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900mm</a:t>
                      </a:r>
                      <a:endParaRPr lang="en-GB" sz="1000" b="0" i="0" kern="1200" dirty="0">
                        <a:solidFill>
                          <a:schemeClr val="dk1"/>
                        </a:solidFill>
                        <a:effectLst/>
                        <a:latin typeface="+mn-lt"/>
                        <a:ea typeface="+mn-ea"/>
                        <a:cs typeface="+mn-cs"/>
                      </a:endParaRPr>
                    </a:p>
                  </a:txBody>
                  <a:tcPr/>
                </a:tc>
                <a:tc>
                  <a:txBody>
                    <a:bodyPr/>
                    <a:lstStyle/>
                    <a:p>
                      <a:pPr marL="0" algn="l" defTabSz="1007943" rtl="0" eaLnBrk="1" latinLnBrk="0" hangingPunct="1"/>
                      <a:r>
                        <a:rPr lang="en-GB" sz="1000" b="0" i="0" kern="1200" dirty="0" smtClean="0">
                          <a:solidFill>
                            <a:schemeClr val="dk1"/>
                          </a:solidFill>
                          <a:effectLst/>
                          <a:latin typeface="+mn-lt"/>
                          <a:ea typeface="+mn-ea"/>
                          <a:cs typeface="+mn-cs"/>
                        </a:rPr>
                        <a:t>551.43mm</a:t>
                      </a:r>
                      <a:endParaRPr lang="en-GB" sz="1000" b="0" i="0" kern="1200" dirty="0">
                        <a:solidFill>
                          <a:schemeClr val="dk1"/>
                        </a:solidFill>
                        <a:effectLst/>
                        <a:latin typeface="+mn-lt"/>
                        <a:ea typeface="+mn-ea"/>
                        <a:cs typeface="+mn-cs"/>
                      </a:endParaRPr>
                    </a:p>
                  </a:txBody>
                  <a:tcPr/>
                </a:tc>
                <a:extLst>
                  <a:ext uri="{0D108BD9-81ED-4DB2-BD59-A6C34878D82A}">
                    <a16:rowId xmlns:a16="http://schemas.microsoft.com/office/drawing/2014/main" val="3087247996"/>
                  </a:ext>
                </a:extLst>
              </a:tr>
            </a:tbl>
          </a:graphicData>
        </a:graphic>
      </p:graphicFrame>
      <p:pic>
        <p:nvPicPr>
          <p:cNvPr id="21" name="Picture 20"/>
          <p:cNvPicPr>
            <a:picLocks noChangeAspect="1"/>
          </p:cNvPicPr>
          <p:nvPr/>
        </p:nvPicPr>
        <p:blipFill>
          <a:blip r:embed="rId6"/>
          <a:stretch>
            <a:fillRect/>
          </a:stretch>
        </p:blipFill>
        <p:spPr>
          <a:xfrm>
            <a:off x="3567794" y="3268751"/>
            <a:ext cx="904766" cy="660872"/>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278527784"/>
              </p:ext>
            </p:extLst>
          </p:nvPr>
        </p:nvGraphicFramePr>
        <p:xfrm>
          <a:off x="4924427" y="623243"/>
          <a:ext cx="2055588" cy="2175602"/>
        </p:xfrm>
        <a:graphic>
          <a:graphicData uri="http://schemas.openxmlformats.org/drawingml/2006/table">
            <a:tbl>
              <a:tblPr firstRow="1" bandRow="1">
                <a:tableStyleId>{93296810-A885-4BE3-A3E7-6D5BEEA58F35}</a:tableStyleId>
              </a:tblPr>
              <a:tblGrid>
                <a:gridCol w="2055588">
                  <a:extLst>
                    <a:ext uri="{9D8B030D-6E8A-4147-A177-3AD203B41FA5}">
                      <a16:colId xmlns:a16="http://schemas.microsoft.com/office/drawing/2014/main" val="4044395826"/>
                    </a:ext>
                  </a:extLst>
                </a:gridCol>
              </a:tblGrid>
              <a:tr h="0">
                <a:tc>
                  <a:txBody>
                    <a:bodyPr/>
                    <a:lstStyle/>
                    <a:p>
                      <a:r>
                        <a:rPr lang="en-GB" sz="1000" dirty="0" smtClean="0"/>
                        <a:t>Seasons</a:t>
                      </a:r>
                    </a:p>
                  </a:txBody>
                  <a:tcPr/>
                </a:tc>
                <a:extLst>
                  <a:ext uri="{0D108BD9-81ED-4DB2-BD59-A6C34878D82A}">
                    <a16:rowId xmlns:a16="http://schemas.microsoft.com/office/drawing/2014/main" val="2327826186"/>
                  </a:ext>
                </a:extLst>
              </a:tr>
              <a:tr h="1931762">
                <a:tc>
                  <a:txBody>
                    <a:bodyPr/>
                    <a:lstStyle/>
                    <a:p>
                      <a:pPr marL="1007943" lvl="2" indent="0">
                        <a:buFont typeface="Arial" panose="020B0604020202020204" pitchFamily="34" charset="0"/>
                        <a:buNone/>
                      </a:pPr>
                      <a:r>
                        <a:rPr lang="en-GB" sz="1000" dirty="0" smtClean="0"/>
                        <a:t>UK and Spain</a:t>
                      </a:r>
                      <a:r>
                        <a:rPr lang="en-GB" sz="1000" baseline="0" dirty="0" smtClean="0"/>
                        <a:t> are both in the northern hemisphere which means they have four seasons.</a:t>
                      </a:r>
                      <a:endParaRPr lang="en-GB" sz="1000" dirty="0" smtClean="0"/>
                    </a:p>
                  </a:txBody>
                  <a:tcPr/>
                </a:tc>
                <a:extLst>
                  <a:ext uri="{0D108BD9-81ED-4DB2-BD59-A6C34878D82A}">
                    <a16:rowId xmlns:a16="http://schemas.microsoft.com/office/drawing/2014/main" val="1657404311"/>
                  </a:ext>
                </a:extLst>
              </a:tr>
            </a:tbl>
          </a:graphicData>
        </a:graphic>
      </p:graphicFrame>
      <p:pic>
        <p:nvPicPr>
          <p:cNvPr id="6" name="Picture 5"/>
          <p:cNvPicPr>
            <a:picLocks noChangeAspect="1"/>
          </p:cNvPicPr>
          <p:nvPr/>
        </p:nvPicPr>
        <p:blipFill>
          <a:blip r:embed="rId7"/>
          <a:stretch>
            <a:fillRect/>
          </a:stretch>
        </p:blipFill>
        <p:spPr>
          <a:xfrm>
            <a:off x="4998648" y="911224"/>
            <a:ext cx="877658" cy="1772594"/>
          </a:xfrm>
          <a:prstGeom prst="rect">
            <a:avLst/>
          </a:prstGeom>
        </p:spPr>
      </p:pic>
      <p:sp>
        <p:nvSpPr>
          <p:cNvPr id="7" name="Rectangle 6"/>
          <p:cNvSpPr/>
          <p:nvPr/>
        </p:nvSpPr>
        <p:spPr>
          <a:xfrm>
            <a:off x="5252747" y="3595172"/>
            <a:ext cx="184730" cy="369332"/>
          </a:xfrm>
          <a:prstGeom prst="rect">
            <a:avLst/>
          </a:prstGeom>
        </p:spPr>
        <p:txBody>
          <a:bodyPr wrap="none">
            <a:spAutoFit/>
          </a:bodyPr>
          <a:lstStyle/>
          <a:p>
            <a:pPr algn="ctr">
              <a:defRPr/>
            </a:pPr>
            <a:endParaRPr lang="en-GB" dirty="0">
              <a:solidFill>
                <a:srgbClr val="124395"/>
              </a:solidFill>
            </a:endParaRPr>
          </a:p>
        </p:txBody>
      </p:sp>
      <p:graphicFrame>
        <p:nvGraphicFramePr>
          <p:cNvPr id="24" name="Table 23"/>
          <p:cNvGraphicFramePr>
            <a:graphicFrameLocks noGrp="1"/>
          </p:cNvGraphicFramePr>
          <p:nvPr>
            <p:extLst>
              <p:ext uri="{D42A27DB-BD31-4B8C-83A1-F6EECF244321}">
                <p14:modId xmlns:p14="http://schemas.microsoft.com/office/powerpoint/2010/main" val="191185342"/>
              </p:ext>
            </p:extLst>
          </p:nvPr>
        </p:nvGraphicFramePr>
        <p:xfrm>
          <a:off x="40104" y="4948665"/>
          <a:ext cx="6939909" cy="2611010"/>
        </p:xfrm>
        <a:graphic>
          <a:graphicData uri="http://schemas.openxmlformats.org/drawingml/2006/table">
            <a:tbl>
              <a:tblPr firstRow="1" bandRow="1">
                <a:tableStyleId>{93296810-A885-4BE3-A3E7-6D5BEEA58F35}</a:tableStyleId>
              </a:tblPr>
              <a:tblGrid>
                <a:gridCol w="6939909">
                  <a:extLst>
                    <a:ext uri="{9D8B030D-6E8A-4147-A177-3AD203B41FA5}">
                      <a16:colId xmlns:a16="http://schemas.microsoft.com/office/drawing/2014/main" val="4044395826"/>
                    </a:ext>
                  </a:extLst>
                </a:gridCol>
              </a:tblGrid>
              <a:tr h="254775">
                <a:tc>
                  <a:txBody>
                    <a:bodyPr/>
                    <a:lstStyle/>
                    <a:p>
                      <a:r>
                        <a:rPr lang="en-GB" sz="1000" dirty="0" smtClean="0"/>
                        <a:t>What</a:t>
                      </a:r>
                      <a:r>
                        <a:rPr lang="en-GB" sz="1000" baseline="0" dirty="0" smtClean="0"/>
                        <a:t> are four and six figure grid references?</a:t>
                      </a:r>
                      <a:endParaRPr lang="en-GB" sz="1000" dirty="0"/>
                    </a:p>
                  </a:txBody>
                  <a:tcPr/>
                </a:tc>
                <a:extLst>
                  <a:ext uri="{0D108BD9-81ED-4DB2-BD59-A6C34878D82A}">
                    <a16:rowId xmlns:a16="http://schemas.microsoft.com/office/drawing/2014/main" val="2327826186"/>
                  </a:ext>
                </a:extLst>
              </a:tr>
              <a:tr h="2356235">
                <a:tc>
                  <a:txBody>
                    <a:bodyPr/>
                    <a:lstStyle/>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kern="1200" dirty="0">
                        <a:solidFill>
                          <a:schemeClr val="dk1"/>
                        </a:solidFill>
                        <a:effectLst/>
                        <a:latin typeface="+mn-lt"/>
                        <a:ea typeface="+mn-ea"/>
                        <a:cs typeface="+mn-cs"/>
                      </a:endParaRPr>
                    </a:p>
                  </a:txBody>
                  <a:tcPr/>
                </a:tc>
                <a:extLst>
                  <a:ext uri="{0D108BD9-81ED-4DB2-BD59-A6C34878D82A}">
                    <a16:rowId xmlns:a16="http://schemas.microsoft.com/office/drawing/2014/main" val="1657404311"/>
                  </a:ext>
                </a:extLst>
              </a:tr>
            </a:tbl>
          </a:graphicData>
        </a:graphic>
      </p:graphicFrame>
      <p:pic>
        <p:nvPicPr>
          <p:cNvPr id="9" name="Picture 8"/>
          <p:cNvPicPr>
            <a:picLocks noChangeAspect="1"/>
          </p:cNvPicPr>
          <p:nvPr/>
        </p:nvPicPr>
        <p:blipFill>
          <a:blip r:embed="rId8"/>
          <a:stretch>
            <a:fillRect/>
          </a:stretch>
        </p:blipFill>
        <p:spPr>
          <a:xfrm>
            <a:off x="40104" y="5265337"/>
            <a:ext cx="3198392" cy="1649283"/>
          </a:xfrm>
          <a:prstGeom prst="rect">
            <a:avLst/>
          </a:prstGeom>
        </p:spPr>
      </p:pic>
      <p:pic>
        <p:nvPicPr>
          <p:cNvPr id="10" name="Picture 9"/>
          <p:cNvPicPr>
            <a:picLocks noChangeAspect="1"/>
          </p:cNvPicPr>
          <p:nvPr/>
        </p:nvPicPr>
        <p:blipFill>
          <a:blip r:embed="rId9"/>
          <a:stretch>
            <a:fillRect/>
          </a:stretch>
        </p:blipFill>
        <p:spPr>
          <a:xfrm>
            <a:off x="3297914" y="5198662"/>
            <a:ext cx="3635768" cy="2182275"/>
          </a:xfrm>
          <a:prstGeom prst="rect">
            <a:avLst/>
          </a:prstGeom>
        </p:spPr>
      </p:pic>
    </p:spTree>
    <p:extLst>
      <p:ext uri="{BB962C8B-B14F-4D97-AF65-F5344CB8AC3E}">
        <p14:creationId xmlns:p14="http://schemas.microsoft.com/office/powerpoint/2010/main" val="528273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982506021"/>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5 – Where We Live – Comparing places: Surrey</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and Bilbao</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41" name="Table 40"/>
          <p:cNvGraphicFramePr>
            <a:graphicFrameLocks noGrp="1"/>
          </p:cNvGraphicFramePr>
          <p:nvPr>
            <p:extLst>
              <p:ext uri="{D42A27DB-BD31-4B8C-83A1-F6EECF244321}">
                <p14:modId xmlns:p14="http://schemas.microsoft.com/office/powerpoint/2010/main" val="2432833122"/>
              </p:ext>
            </p:extLst>
          </p:nvPr>
        </p:nvGraphicFramePr>
        <p:xfrm>
          <a:off x="0" y="1684594"/>
          <a:ext cx="10691813" cy="1584960"/>
        </p:xfrm>
        <a:graphic>
          <a:graphicData uri="http://schemas.openxmlformats.org/drawingml/2006/table">
            <a:tbl>
              <a:tblPr firstRow="1" bandRow="1">
                <a:tableStyleId>{93296810-A885-4BE3-A3E7-6D5BEEA58F35}</a:tableStyleId>
              </a:tblPr>
              <a:tblGrid>
                <a:gridCol w="10691813">
                  <a:extLst>
                    <a:ext uri="{9D8B030D-6E8A-4147-A177-3AD203B41FA5}">
                      <a16:colId xmlns:a16="http://schemas.microsoft.com/office/drawing/2014/main" val="4044395826"/>
                    </a:ext>
                  </a:extLst>
                </a:gridCol>
              </a:tblGrid>
              <a:tr h="231045">
                <a:tc>
                  <a:txBody>
                    <a:bodyPr/>
                    <a:lstStyle/>
                    <a:p>
                      <a:r>
                        <a:rPr lang="en-GB" sz="1200" dirty="0" smtClean="0"/>
                        <a:t>History of Bilbao:</a:t>
                      </a:r>
                    </a:p>
                  </a:txBody>
                  <a:tcPr/>
                </a:tc>
                <a:extLst>
                  <a:ext uri="{0D108BD9-81ED-4DB2-BD59-A6C34878D82A}">
                    <a16:rowId xmlns:a16="http://schemas.microsoft.com/office/drawing/2014/main" val="2327826186"/>
                  </a:ext>
                </a:extLst>
              </a:tr>
              <a:tr h="1299209">
                <a:tc>
                  <a:txBody>
                    <a:bodyPr/>
                    <a:lstStyle/>
                    <a:p>
                      <a:pPr marL="0" indent="0">
                        <a:buFont typeface="Arial" panose="020B0604020202020204" pitchFamily="34" charset="0"/>
                        <a:buNone/>
                      </a:pPr>
                      <a:r>
                        <a:rPr lang="en-GB" sz="1000" dirty="0" smtClean="0"/>
                        <a:t>Bilbao originated as a settlement of seafaring people on the banks of the </a:t>
                      </a:r>
                      <a:r>
                        <a:rPr lang="en-GB" sz="1000" dirty="0" err="1" smtClean="0"/>
                        <a:t>Nervión’s</a:t>
                      </a:r>
                      <a:r>
                        <a:rPr lang="en-GB" sz="1000" dirty="0" smtClean="0"/>
                        <a:t> estuary. The inhabitants began to export both the iron ore found in large quantities along the river’s eastern bank and the products of their ironworks, which became well known in Europe.</a:t>
                      </a:r>
                    </a:p>
                    <a:p>
                      <a:pPr marL="0" indent="0">
                        <a:buFont typeface="Arial" panose="020B0604020202020204" pitchFamily="34" charset="0"/>
                        <a:buNone/>
                      </a:pPr>
                      <a:r>
                        <a:rPr lang="en-GB" sz="1000" dirty="0" smtClean="0"/>
                        <a:t>Bilbao is divided into two distinctive areas: the left (eastern) bank of the </a:t>
                      </a:r>
                      <a:r>
                        <a:rPr lang="en-GB" sz="1000" dirty="0" err="1" smtClean="0"/>
                        <a:t>Nervión</a:t>
                      </a:r>
                      <a:r>
                        <a:rPr lang="en-GB" sz="1000" dirty="0" smtClean="0"/>
                        <a:t> River, which includes factories and working-class neighbourhoods, and the right (western) bank, including commercial, historic, and residential areas. </a:t>
                      </a:r>
                    </a:p>
                    <a:p>
                      <a:pPr marL="0" indent="0">
                        <a:buFont typeface="Arial" panose="020B0604020202020204" pitchFamily="34" charset="0"/>
                        <a:buNone/>
                      </a:pPr>
                      <a:r>
                        <a:rPr lang="en-GB" sz="1000" dirty="0" smtClean="0"/>
                        <a:t>The old part of Bilbao lies on the right bank with </a:t>
                      </a:r>
                      <a:r>
                        <a:rPr lang="en-GB" sz="1000" dirty="0" err="1" smtClean="0"/>
                        <a:t>Siete</a:t>
                      </a:r>
                      <a:r>
                        <a:rPr lang="en-GB" sz="1000" dirty="0" smtClean="0"/>
                        <a:t> Calles (“Seven Streets”), a series of parallel streets leading to the riverbank. The old city’s notable landmarks include the Gothic-style Cathedral of Santiago (14th century), the Plaza Nueva (early 19th century), and the Renaissance-style churches of San Antonio, Santos </a:t>
                      </a:r>
                      <a:r>
                        <a:rPr lang="en-GB" sz="1000" dirty="0" err="1" smtClean="0"/>
                        <a:t>Juanes</a:t>
                      </a:r>
                      <a:r>
                        <a:rPr lang="en-GB" sz="1000" dirty="0" smtClean="0"/>
                        <a:t>, and San Nicholas. </a:t>
                      </a:r>
                    </a:p>
                    <a:p>
                      <a:pPr marL="0" indent="0">
                        <a:buFont typeface="Arial" panose="020B0604020202020204" pitchFamily="34" charset="0"/>
                        <a:buNone/>
                      </a:pPr>
                      <a:r>
                        <a:rPr lang="en-GB" sz="1000" dirty="0" smtClean="0"/>
                        <a:t>Several towns on the left bank of the river were annexed to the municipality after 1890, forming the modern extension of the city. This section is a banking and commercial centre and is the site of the provincial government’s offices. Nine bridges cross the </a:t>
                      </a:r>
                      <a:r>
                        <a:rPr lang="en-GB" sz="1000" dirty="0" err="1" smtClean="0"/>
                        <a:t>Nervión</a:t>
                      </a:r>
                      <a:r>
                        <a:rPr lang="en-GB" sz="1000" dirty="0" smtClean="0"/>
                        <a:t> to link the old and new parts of the city.</a:t>
                      </a:r>
                    </a:p>
                  </a:txBody>
                  <a:tcPr/>
                </a:tc>
                <a:extLst>
                  <a:ext uri="{0D108BD9-81ED-4DB2-BD59-A6C34878D82A}">
                    <a16:rowId xmlns:a16="http://schemas.microsoft.com/office/drawing/2014/main" val="1657404311"/>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1775608125"/>
              </p:ext>
            </p:extLst>
          </p:nvPr>
        </p:nvGraphicFramePr>
        <p:xfrm>
          <a:off x="-4" y="582753"/>
          <a:ext cx="10691816" cy="1066800"/>
        </p:xfrm>
        <a:graphic>
          <a:graphicData uri="http://schemas.openxmlformats.org/drawingml/2006/table">
            <a:tbl>
              <a:tblPr firstRow="1" bandRow="1">
                <a:tableStyleId>{93296810-A885-4BE3-A3E7-6D5BEEA58F35}</a:tableStyleId>
              </a:tblPr>
              <a:tblGrid>
                <a:gridCol w="5345908">
                  <a:extLst>
                    <a:ext uri="{9D8B030D-6E8A-4147-A177-3AD203B41FA5}">
                      <a16:colId xmlns:a16="http://schemas.microsoft.com/office/drawing/2014/main" val="3537279062"/>
                    </a:ext>
                  </a:extLst>
                </a:gridCol>
                <a:gridCol w="5345908">
                  <a:extLst>
                    <a:ext uri="{9D8B030D-6E8A-4147-A177-3AD203B41FA5}">
                      <a16:colId xmlns:a16="http://schemas.microsoft.com/office/drawing/2014/main" val="3815925046"/>
                    </a:ext>
                  </a:extLst>
                </a:gridCol>
              </a:tblGrid>
              <a:tr h="162958">
                <a:tc gridSpan="2">
                  <a:txBody>
                    <a:bodyPr/>
                    <a:lstStyle/>
                    <a:p>
                      <a:r>
                        <a:rPr lang="en-GB" sz="1200" dirty="0" smtClean="0"/>
                        <a:t>Comparing places:</a:t>
                      </a:r>
                      <a:endParaRPr lang="en-GB" sz="1200" dirty="0"/>
                    </a:p>
                  </a:txBody>
                  <a:tcPr/>
                </a:tc>
                <a:tc hMerge="1">
                  <a:txBody>
                    <a:bodyPr/>
                    <a:lstStyle/>
                    <a:p>
                      <a:endParaRPr lang="en-GB"/>
                    </a:p>
                  </a:txBody>
                  <a:tcPr/>
                </a:tc>
                <a:extLst>
                  <a:ext uri="{0D108BD9-81ED-4DB2-BD59-A6C34878D82A}">
                    <a16:rowId xmlns:a16="http://schemas.microsoft.com/office/drawing/2014/main" val="2722776303"/>
                  </a:ext>
                </a:extLst>
              </a:tr>
              <a:tr h="0">
                <a:tc gridSpan="2">
                  <a:txBody>
                    <a:bodyPr/>
                    <a:lstStyle/>
                    <a:p>
                      <a:r>
                        <a:rPr lang="en-GB" sz="1000" kern="1200" dirty="0" smtClean="0">
                          <a:solidFill>
                            <a:schemeClr val="dk1"/>
                          </a:solidFill>
                          <a:latin typeface="+mn-lt"/>
                          <a:ea typeface="+mn-ea"/>
                          <a:cs typeface="+mn-cs"/>
                        </a:rPr>
                        <a:t>Some features you might compare to start with are: capital city, location, famous landmarks/ national symbols.</a:t>
                      </a:r>
                    </a:p>
                  </a:txBody>
                  <a:tcPr/>
                </a:tc>
                <a:tc hMerge="1">
                  <a:txBody>
                    <a:bodyPr/>
                    <a:lstStyle/>
                    <a:p>
                      <a:endParaRPr lang="en-GB" sz="1200" dirty="0" smtClean="0"/>
                    </a:p>
                  </a:txBody>
                  <a:tcPr/>
                </a:tc>
                <a:extLst>
                  <a:ext uri="{0D108BD9-81ED-4DB2-BD59-A6C34878D82A}">
                    <a16:rowId xmlns:a16="http://schemas.microsoft.com/office/drawing/2014/main" val="1507231423"/>
                  </a:ext>
                </a:extLst>
              </a:tr>
              <a:tr h="338431">
                <a:tc>
                  <a:txBody>
                    <a:bodyPr/>
                    <a:lstStyle/>
                    <a:p>
                      <a:r>
                        <a:rPr lang="en-GB" sz="1000" kern="1200" dirty="0" smtClean="0">
                          <a:solidFill>
                            <a:schemeClr val="dk1"/>
                          </a:solidFill>
                          <a:latin typeface="+mn-lt"/>
                          <a:ea typeface="+mn-ea"/>
                          <a:cs typeface="+mn-cs"/>
                        </a:rPr>
                        <a:t>You can compare human features:</a:t>
                      </a:r>
                    </a:p>
                    <a:p>
                      <a:r>
                        <a:rPr lang="en-GB" sz="1000" kern="1200" dirty="0" smtClean="0">
                          <a:solidFill>
                            <a:schemeClr val="dk1"/>
                          </a:solidFill>
                          <a:latin typeface="+mn-lt"/>
                          <a:ea typeface="+mn-ea"/>
                          <a:cs typeface="+mn-cs"/>
                        </a:rPr>
                        <a:t>Language, currency, religion, history, cuisine (food), population, transport, museums, theatres, entertainments/ attractions, sports.</a:t>
                      </a:r>
                    </a:p>
                  </a:txBody>
                  <a:tcPr/>
                </a:tc>
                <a:tc>
                  <a:txBody>
                    <a:bodyPr/>
                    <a:lstStyle/>
                    <a:p>
                      <a:r>
                        <a:rPr lang="en-GB" sz="1000" kern="1200" dirty="0" smtClean="0">
                          <a:solidFill>
                            <a:schemeClr val="dk1"/>
                          </a:solidFill>
                          <a:latin typeface="+mn-lt"/>
                          <a:ea typeface="+mn-ea"/>
                          <a:cs typeface="+mn-cs"/>
                        </a:rPr>
                        <a:t>You can compare physical features:</a:t>
                      </a:r>
                    </a:p>
                    <a:p>
                      <a:r>
                        <a:rPr lang="en-GB" sz="1000" kern="1200" dirty="0" smtClean="0">
                          <a:solidFill>
                            <a:schemeClr val="dk1"/>
                          </a:solidFill>
                          <a:latin typeface="+mn-lt"/>
                          <a:ea typeface="+mn-ea"/>
                          <a:cs typeface="+mn-cs"/>
                        </a:rPr>
                        <a:t>Climate, daily weather, vegetation, wildlife, mountains, rivers, biomes/ vegetation belts </a:t>
                      </a:r>
                    </a:p>
                  </a:txBody>
                  <a:tcPr/>
                </a:tc>
                <a:extLst>
                  <a:ext uri="{0D108BD9-81ED-4DB2-BD59-A6C34878D82A}">
                    <a16:rowId xmlns:a16="http://schemas.microsoft.com/office/drawing/2014/main" val="2609846839"/>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965521762"/>
              </p:ext>
            </p:extLst>
          </p:nvPr>
        </p:nvGraphicFramePr>
        <p:xfrm>
          <a:off x="0" y="3293678"/>
          <a:ext cx="4591878" cy="4175760"/>
        </p:xfrm>
        <a:graphic>
          <a:graphicData uri="http://schemas.openxmlformats.org/drawingml/2006/table">
            <a:tbl>
              <a:tblPr firstRow="1" bandRow="1">
                <a:tableStyleId>{93296810-A885-4BE3-A3E7-6D5BEEA58F35}</a:tableStyleId>
              </a:tblPr>
              <a:tblGrid>
                <a:gridCol w="2571750">
                  <a:extLst>
                    <a:ext uri="{9D8B030D-6E8A-4147-A177-3AD203B41FA5}">
                      <a16:colId xmlns:a16="http://schemas.microsoft.com/office/drawing/2014/main" val="4044395826"/>
                    </a:ext>
                  </a:extLst>
                </a:gridCol>
                <a:gridCol w="2020128">
                  <a:extLst>
                    <a:ext uri="{9D8B030D-6E8A-4147-A177-3AD203B41FA5}">
                      <a16:colId xmlns:a16="http://schemas.microsoft.com/office/drawing/2014/main" val="1992855267"/>
                    </a:ext>
                  </a:extLst>
                </a:gridCol>
              </a:tblGrid>
              <a:tr h="266134">
                <a:tc gridSpan="2">
                  <a:txBody>
                    <a:bodyPr/>
                    <a:lstStyle/>
                    <a:p>
                      <a:r>
                        <a:rPr lang="en-GB" sz="1200" dirty="0" smtClean="0"/>
                        <a:t>Physical</a:t>
                      </a:r>
                      <a:r>
                        <a:rPr lang="en-GB" sz="1200" baseline="0" dirty="0" smtClean="0"/>
                        <a:t> features:</a:t>
                      </a:r>
                      <a:endParaRPr lang="en-GB" sz="1200" dirty="0" smtClean="0"/>
                    </a:p>
                  </a:txBody>
                  <a:tcPr/>
                </a:tc>
                <a:tc hMerge="1">
                  <a:txBody>
                    <a:bodyPr/>
                    <a:lstStyle/>
                    <a:p>
                      <a:endParaRPr lang="en-GB"/>
                    </a:p>
                  </a:txBody>
                  <a:tcPr/>
                </a:tc>
                <a:extLst>
                  <a:ext uri="{0D108BD9-81ED-4DB2-BD59-A6C34878D82A}">
                    <a16:rowId xmlns:a16="http://schemas.microsoft.com/office/drawing/2014/main" val="2327826186"/>
                  </a:ext>
                </a:extLst>
              </a:tr>
              <a:tr h="3694568">
                <a:tc>
                  <a:txBody>
                    <a:bodyPr/>
                    <a:lstStyle/>
                    <a:p>
                      <a:pPr marL="0" indent="0">
                        <a:buFont typeface="Arial" panose="020B0604020202020204" pitchFamily="34" charset="0"/>
                        <a:buNone/>
                      </a:pPr>
                      <a:r>
                        <a:rPr lang="en-GB" sz="1000" b="1" dirty="0" smtClean="0"/>
                        <a:t>Surrey</a:t>
                      </a:r>
                    </a:p>
                    <a:p>
                      <a:pPr marL="171450" indent="-171450">
                        <a:buFont typeface="Arial" panose="020B0604020202020204" pitchFamily="34" charset="0"/>
                        <a:buChar char="•"/>
                      </a:pPr>
                      <a:r>
                        <a:rPr lang="en-GB" sz="1000" dirty="0" smtClean="0"/>
                        <a:t>Like the rest of the British Isles, Surrey has a maritime climate with warm summers and cool winters. The Met Office weather station at </a:t>
                      </a:r>
                      <a:r>
                        <a:rPr lang="en-GB" sz="1000" dirty="0" err="1" smtClean="0"/>
                        <a:t>Wisley</a:t>
                      </a:r>
                      <a:r>
                        <a:rPr lang="en-GB" sz="1000" dirty="0" smtClean="0"/>
                        <a:t>, has recorded temperatures between 37.8 °C (August 2003)</a:t>
                      </a:r>
                      <a:r>
                        <a:rPr lang="en-GB" sz="1000" baseline="0" dirty="0" smtClean="0"/>
                        <a:t> </a:t>
                      </a:r>
                      <a:r>
                        <a:rPr lang="en-GB" sz="1000" dirty="0" smtClean="0"/>
                        <a:t>and −15.1 °C (4.8 °F) (January 1982)</a:t>
                      </a:r>
                    </a:p>
                    <a:p>
                      <a:pPr marL="171450" indent="-171450">
                        <a:buFont typeface="Arial" panose="020B0604020202020204" pitchFamily="34" charset="0"/>
                        <a:buChar char="•"/>
                      </a:pPr>
                      <a:r>
                        <a:rPr lang="en-GB" sz="1000" dirty="0" smtClean="0"/>
                        <a:t>As the longest river in England, the River Thames spans an incredible 215 miles, with Surrey enjoying around 20 miles of it along its northern border.</a:t>
                      </a:r>
                    </a:p>
                    <a:p>
                      <a:pPr marL="171450" marR="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t>Rivers Wey and Mole run through Surrey (both</a:t>
                      </a:r>
                      <a:r>
                        <a:rPr lang="en-GB" sz="1000" baseline="0" dirty="0" smtClean="0"/>
                        <a:t> tributaries of Thames).</a:t>
                      </a:r>
                      <a:endParaRPr lang="en-GB" sz="1000" dirty="0" smtClean="0"/>
                    </a:p>
                    <a:p>
                      <a:pPr marL="171450" indent="-171450">
                        <a:buFont typeface="Arial" panose="020B0604020202020204" pitchFamily="34" charset="0"/>
                        <a:buChar char="•"/>
                      </a:pPr>
                      <a:r>
                        <a:rPr lang="en-GB" sz="1000" dirty="0" smtClean="0"/>
                        <a:t>The Surrey Hills</a:t>
                      </a:r>
                      <a:r>
                        <a:rPr lang="en-GB" sz="1000" baseline="0" dirty="0" smtClean="0"/>
                        <a:t> </a:t>
                      </a:r>
                      <a:r>
                        <a:rPr lang="en-GB" sz="1000" dirty="0" smtClean="0"/>
                        <a:t>stretch across a quarter of the county of Surrey, from the chalk North Downs that run from Farnham in the west above Guildford, Dorking and Reigate, to </a:t>
                      </a:r>
                      <a:r>
                        <a:rPr lang="en-GB" sz="1000" dirty="0" err="1" smtClean="0"/>
                        <a:t>Oxted</a:t>
                      </a:r>
                      <a:r>
                        <a:rPr lang="en-GB" sz="1000" dirty="0" smtClean="0"/>
                        <a:t> in the east. </a:t>
                      </a:r>
                    </a:p>
                    <a:p>
                      <a:pPr marL="171450" indent="-171450">
                        <a:buFont typeface="Arial" panose="020B0604020202020204" pitchFamily="34" charset="0"/>
                        <a:buChar char="•"/>
                      </a:pPr>
                      <a:r>
                        <a:rPr lang="en-GB" sz="1000" dirty="0" smtClean="0"/>
                        <a:t>North Downs –</a:t>
                      </a:r>
                      <a:r>
                        <a:rPr lang="en-GB" sz="1000" baseline="0" dirty="0" smtClean="0"/>
                        <a:t> </a:t>
                      </a:r>
                      <a:r>
                        <a:rPr lang="en-GB" sz="1000" dirty="0" smtClean="0"/>
                        <a:t>a ridge of chalk hills in south east England that stretch from Farnham in Surrey to the White Cliffs of Dover in Kent</a:t>
                      </a:r>
                    </a:p>
                    <a:p>
                      <a:pPr marL="171450" indent="-171450">
                        <a:buFont typeface="Arial" panose="020B0604020202020204" pitchFamily="34" charset="0"/>
                        <a:buChar char="•"/>
                      </a:pPr>
                      <a:r>
                        <a:rPr lang="en-GB" sz="1000" dirty="0" smtClean="0"/>
                        <a:t>Box Hill is a summit in</a:t>
                      </a:r>
                      <a:r>
                        <a:rPr lang="en-GB" sz="1000" baseline="0" dirty="0" smtClean="0"/>
                        <a:t> the North Downs</a:t>
                      </a:r>
                      <a:endParaRPr lang="en-GB" sz="1000" dirty="0" smtClean="0"/>
                    </a:p>
                    <a:p>
                      <a:pPr marL="171450" indent="-171450">
                        <a:buFont typeface="Arial" panose="020B0604020202020204" pitchFamily="34" charset="0"/>
                        <a:buChar char="•"/>
                      </a:pPr>
                      <a:r>
                        <a:rPr lang="en-GB" sz="1000" baseline="0" dirty="0" smtClean="0"/>
                        <a:t>Densest woodland cover in England with 22.4%</a:t>
                      </a:r>
                      <a:endParaRPr lang="en-GB" sz="1000" dirty="0" smtClean="0"/>
                    </a:p>
                  </a:txBody>
                  <a:tcPr/>
                </a:tc>
                <a:tc>
                  <a:txBody>
                    <a:bodyPr/>
                    <a:lstStyle/>
                    <a:p>
                      <a:pPr marL="0" indent="0">
                        <a:buFont typeface="Arial" panose="020B0604020202020204" pitchFamily="34" charset="0"/>
                        <a:buNone/>
                      </a:pPr>
                      <a:r>
                        <a:rPr lang="en-GB" sz="1000" b="1" dirty="0" smtClean="0"/>
                        <a:t>Bilbao</a:t>
                      </a:r>
                    </a:p>
                    <a:p>
                      <a:pPr marL="171450" marR="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latin typeface="+mn-lt"/>
                          <a:ea typeface="+mn-ea"/>
                          <a:cs typeface="+mn-cs"/>
                        </a:rPr>
                        <a:t>Bilbao has an oceanic climate with mild winters and warm summers. </a:t>
                      </a:r>
                    </a:p>
                    <a:p>
                      <a:pPr marL="171450" marR="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latin typeface="+mn-lt"/>
                          <a:ea typeface="+mn-ea"/>
                          <a:cs typeface="+mn-cs"/>
                        </a:rPr>
                        <a:t>Its average annual temperature is 19.1 °C during the day and 9.4 °C at night. It has low sunshine and high rain. </a:t>
                      </a:r>
                    </a:p>
                    <a:p>
                      <a:pPr marL="171450" marR="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latin typeface="+mn-lt"/>
                          <a:ea typeface="+mn-ea"/>
                          <a:cs typeface="+mn-cs"/>
                        </a:rPr>
                        <a:t>The </a:t>
                      </a:r>
                      <a:r>
                        <a:rPr lang="en-GB" sz="1000" kern="1200" dirty="0" err="1" smtClean="0">
                          <a:solidFill>
                            <a:schemeClr val="dk1"/>
                          </a:solidFill>
                          <a:latin typeface="+mn-lt"/>
                          <a:ea typeface="+mn-ea"/>
                          <a:cs typeface="+mn-cs"/>
                        </a:rPr>
                        <a:t>Nervión</a:t>
                      </a:r>
                      <a:r>
                        <a:rPr lang="en-GB" sz="1000" kern="1200" dirty="0" smtClean="0">
                          <a:solidFill>
                            <a:schemeClr val="dk1"/>
                          </a:solidFill>
                          <a:latin typeface="+mn-lt"/>
                          <a:ea typeface="+mn-ea"/>
                          <a:cs typeface="+mn-cs"/>
                        </a:rPr>
                        <a:t> river, which ends in the Bay of Biscay,</a:t>
                      </a:r>
                      <a:r>
                        <a:rPr lang="en-GB" sz="100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runs</a:t>
                      </a:r>
                      <a:r>
                        <a:rPr lang="en-GB" sz="1000" kern="1200" baseline="0" dirty="0" smtClean="0">
                          <a:solidFill>
                            <a:schemeClr val="dk1"/>
                          </a:solidFill>
                          <a:latin typeface="+mn-lt"/>
                          <a:ea typeface="+mn-ea"/>
                          <a:cs typeface="+mn-cs"/>
                        </a:rPr>
                        <a:t> through Bilbao</a:t>
                      </a:r>
                      <a:r>
                        <a:rPr lang="en-GB" sz="1000" kern="1200" dirty="0" smtClean="0">
                          <a:solidFill>
                            <a:schemeClr val="dk1"/>
                          </a:solidFill>
                          <a:latin typeface="+mn-lt"/>
                          <a:ea typeface="+mn-ea"/>
                          <a:cs typeface="+mn-cs"/>
                        </a:rPr>
                        <a:t>. </a:t>
                      </a:r>
                    </a:p>
                    <a:p>
                      <a:pPr marL="171450" marR="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latin typeface="+mn-lt"/>
                          <a:ea typeface="+mn-ea"/>
                          <a:cs typeface="+mn-cs"/>
                        </a:rPr>
                        <a:t>The Pyrenees mountains, stretch 450km between the Atlantic Ocean and the Mediterranean Sea, forming a natural frontier between France and Spain.</a:t>
                      </a:r>
                      <a:r>
                        <a:rPr lang="en-GB" sz="1000" kern="1200" baseline="0" dirty="0" smtClean="0">
                          <a:solidFill>
                            <a:schemeClr val="dk1"/>
                          </a:solidFill>
                          <a:latin typeface="+mn-lt"/>
                          <a:ea typeface="+mn-ea"/>
                          <a:cs typeface="+mn-cs"/>
                        </a:rPr>
                        <a:t> </a:t>
                      </a:r>
                    </a:p>
                    <a:p>
                      <a:pPr marL="171450" marR="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smtClean="0">
                          <a:solidFill>
                            <a:schemeClr val="dk1"/>
                          </a:solidFill>
                          <a:latin typeface="+mn-lt"/>
                          <a:ea typeface="+mn-ea"/>
                          <a:cs typeface="+mn-cs"/>
                        </a:rPr>
                        <a:t>In the </a:t>
                      </a:r>
                      <a:r>
                        <a:rPr lang="en-GB" sz="1000" kern="1200" dirty="0" err="1" smtClean="0">
                          <a:solidFill>
                            <a:schemeClr val="dk1"/>
                          </a:solidFill>
                          <a:latin typeface="+mn-lt"/>
                          <a:ea typeface="+mn-ea"/>
                          <a:cs typeface="+mn-cs"/>
                        </a:rPr>
                        <a:t>Hautes</a:t>
                      </a:r>
                      <a:r>
                        <a:rPr lang="en-GB" sz="1000" kern="1200" dirty="0" smtClean="0">
                          <a:solidFill>
                            <a:schemeClr val="dk1"/>
                          </a:solidFill>
                          <a:latin typeface="+mn-lt"/>
                          <a:ea typeface="+mn-ea"/>
                          <a:cs typeface="+mn-cs"/>
                        </a:rPr>
                        <a:t> (high) Pyrenees, the border between these two countries is a high ridge of wild peaks, often more than 3000m high.</a:t>
                      </a:r>
                    </a:p>
                  </a:txBody>
                  <a:tcPr/>
                </a:tc>
                <a:extLst>
                  <a:ext uri="{0D108BD9-81ED-4DB2-BD59-A6C34878D82A}">
                    <a16:rowId xmlns:a16="http://schemas.microsoft.com/office/drawing/2014/main" val="1657404311"/>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142381242"/>
              </p:ext>
            </p:extLst>
          </p:nvPr>
        </p:nvGraphicFramePr>
        <p:xfrm>
          <a:off x="4591878" y="3290610"/>
          <a:ext cx="6099934" cy="4200761"/>
        </p:xfrm>
        <a:graphic>
          <a:graphicData uri="http://schemas.openxmlformats.org/drawingml/2006/table">
            <a:tbl>
              <a:tblPr firstRow="1" bandRow="1">
                <a:tableStyleId>{93296810-A885-4BE3-A3E7-6D5BEEA58F35}</a:tableStyleId>
              </a:tblPr>
              <a:tblGrid>
                <a:gridCol w="2504247">
                  <a:extLst>
                    <a:ext uri="{9D8B030D-6E8A-4147-A177-3AD203B41FA5}">
                      <a16:colId xmlns:a16="http://schemas.microsoft.com/office/drawing/2014/main" val="4044395826"/>
                    </a:ext>
                  </a:extLst>
                </a:gridCol>
                <a:gridCol w="3595687">
                  <a:extLst>
                    <a:ext uri="{9D8B030D-6E8A-4147-A177-3AD203B41FA5}">
                      <a16:colId xmlns:a16="http://schemas.microsoft.com/office/drawing/2014/main" val="1992855267"/>
                    </a:ext>
                  </a:extLst>
                </a:gridCol>
              </a:tblGrid>
              <a:tr h="289898">
                <a:tc gridSpan="2">
                  <a:txBody>
                    <a:bodyPr/>
                    <a:lstStyle/>
                    <a:p>
                      <a:r>
                        <a:rPr lang="en-GB" sz="1200" dirty="0" smtClean="0"/>
                        <a:t>Human</a:t>
                      </a:r>
                      <a:r>
                        <a:rPr lang="en-GB" sz="1200" baseline="0" dirty="0" smtClean="0"/>
                        <a:t> features:</a:t>
                      </a:r>
                      <a:endParaRPr lang="en-GB" sz="1200" dirty="0" smtClean="0"/>
                    </a:p>
                  </a:txBody>
                  <a:tcPr/>
                </a:tc>
                <a:tc hMerge="1">
                  <a:txBody>
                    <a:bodyPr/>
                    <a:lstStyle/>
                    <a:p>
                      <a:endParaRPr lang="en-GB"/>
                    </a:p>
                  </a:txBody>
                  <a:tcPr/>
                </a:tc>
                <a:extLst>
                  <a:ext uri="{0D108BD9-81ED-4DB2-BD59-A6C34878D82A}">
                    <a16:rowId xmlns:a16="http://schemas.microsoft.com/office/drawing/2014/main" val="2327826186"/>
                  </a:ext>
                </a:extLst>
              </a:tr>
              <a:tr h="3910863">
                <a:tc>
                  <a:txBody>
                    <a:bodyPr/>
                    <a:lstStyle/>
                    <a:p>
                      <a:pPr marL="0" indent="0">
                        <a:buFont typeface="Arial" panose="020B0604020202020204" pitchFamily="34" charset="0"/>
                        <a:buNone/>
                      </a:pPr>
                      <a:r>
                        <a:rPr lang="en-GB" sz="1000" b="1" dirty="0" smtClean="0"/>
                        <a:t>Surrey</a:t>
                      </a:r>
                    </a:p>
                    <a:p>
                      <a:r>
                        <a:rPr lang="en-GB" sz="1000" b="1" dirty="0" smtClean="0"/>
                        <a:t>Historic sights:</a:t>
                      </a:r>
                      <a:r>
                        <a:rPr lang="en-GB" sz="1000" b="1" baseline="0" dirty="0" smtClean="0"/>
                        <a:t> </a:t>
                      </a:r>
                      <a:r>
                        <a:rPr lang="en-GB" sz="1000" dirty="0" smtClean="0"/>
                        <a:t>Hampton Court Palace,</a:t>
                      </a:r>
                      <a:r>
                        <a:rPr lang="en-GB" sz="1000" baseline="0" dirty="0" smtClean="0"/>
                        <a:t> Guildford Castle, Guildford Cathedral, Runneymede Magna </a:t>
                      </a:r>
                      <a:r>
                        <a:rPr lang="en-GB" sz="1000" baseline="0" dirty="0" smtClean="0"/>
                        <a:t>Charter</a:t>
                      </a:r>
                      <a:endParaRPr lang="en-GB" sz="1000" baseline="0" dirty="0" smtClean="0"/>
                    </a:p>
                    <a:p>
                      <a:r>
                        <a:rPr lang="en-GB" sz="1000" b="1" baseline="0" dirty="0" smtClean="0"/>
                        <a:t>Museums</a:t>
                      </a:r>
                      <a:r>
                        <a:rPr lang="en-GB" sz="1000" baseline="0" dirty="0" smtClean="0"/>
                        <a:t>: Rural Life Living Museum, </a:t>
                      </a:r>
                      <a:r>
                        <a:rPr lang="en-GB" sz="1000" baseline="0" dirty="0" err="1" smtClean="0"/>
                        <a:t>Haslemere</a:t>
                      </a:r>
                      <a:r>
                        <a:rPr lang="en-GB" sz="1000" baseline="0" dirty="0" smtClean="0"/>
                        <a:t> Educational Museum, Museum of Farnham</a:t>
                      </a:r>
                    </a:p>
                    <a:p>
                      <a:r>
                        <a:rPr lang="en-GB" sz="1000" b="1" baseline="0" dirty="0" smtClean="0"/>
                        <a:t>Theatres</a:t>
                      </a:r>
                      <a:r>
                        <a:rPr lang="en-GB" sz="1000" baseline="0" dirty="0" smtClean="0"/>
                        <a:t>:  Yvonne Arnaud in Guildford and Rose Theatre in Kingston, New Victoria Theatre in Woking.</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b="1" baseline="0" dirty="0" smtClean="0"/>
                        <a:t>Festivals</a:t>
                      </a:r>
                      <a:r>
                        <a:rPr lang="en-GB" sz="1000" baseline="0" dirty="0" smtClean="0"/>
                        <a:t>: The Surrey Hills International Music Festival</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b="1" baseline="0" dirty="0" smtClean="0"/>
                        <a:t>Local food</a:t>
                      </a:r>
                      <a:r>
                        <a:rPr lang="en-GB" sz="1000" baseline="0" dirty="0" smtClean="0"/>
                        <a:t>: wine, dairy, cheese, eggs and vegetables, farm shops, ethically reared meat.</a:t>
                      </a:r>
                    </a:p>
                    <a:p>
                      <a:r>
                        <a:rPr lang="en-GB" sz="1000" b="1" baseline="0" dirty="0" smtClean="0"/>
                        <a:t>Amusements and theme parks</a:t>
                      </a:r>
                      <a:r>
                        <a:rPr lang="en-GB" sz="1000" baseline="0" dirty="0" smtClean="0"/>
                        <a:t>: Thorpe Park and </a:t>
                      </a:r>
                      <a:r>
                        <a:rPr lang="en-GB" sz="1000" baseline="0" dirty="0" err="1" smtClean="0"/>
                        <a:t>Chessignton</a:t>
                      </a:r>
                      <a:r>
                        <a:rPr lang="en-GB" sz="1000" baseline="0" dirty="0" smtClean="0"/>
                        <a:t> World of Adventures, Guildford Spectrum</a:t>
                      </a:r>
                    </a:p>
                    <a:p>
                      <a:r>
                        <a:rPr lang="en-GB" sz="1000" b="1" dirty="0" smtClean="0"/>
                        <a:t>Transport</a:t>
                      </a:r>
                      <a:r>
                        <a:rPr lang="en-GB" sz="1000" dirty="0" smtClean="0"/>
                        <a:t>: M25, M3, M23</a:t>
                      </a:r>
                    </a:p>
                    <a:p>
                      <a:pPr marL="171450" indent="-171450">
                        <a:buFont typeface="Arial" panose="020B0604020202020204" pitchFamily="34" charset="0"/>
                        <a:buChar char="•"/>
                      </a:pPr>
                      <a:endParaRPr lang="en-GB" sz="1000" dirty="0" smtClean="0"/>
                    </a:p>
                  </a:txBody>
                  <a:tcPr/>
                </a:tc>
                <a:tc>
                  <a:txBody>
                    <a:bodyPr/>
                    <a:lstStyle/>
                    <a:p>
                      <a:pPr marL="0" indent="0">
                        <a:buFont typeface="Arial" panose="020B0604020202020204" pitchFamily="34" charset="0"/>
                        <a:buNone/>
                      </a:pPr>
                      <a:r>
                        <a:rPr lang="en-GB" sz="1000" b="1" dirty="0" smtClean="0"/>
                        <a:t>Bilbao</a:t>
                      </a:r>
                    </a:p>
                    <a:p>
                      <a:pPr marL="171450" lvl="0" indent="-171450" algn="l" defTabSz="1007943" rtl="0" eaLnBrk="1" latinLnBrk="0" hangingPunct="1">
                        <a:lnSpc>
                          <a:spcPct val="107000"/>
                        </a:lnSpc>
                        <a:spcAft>
                          <a:spcPts val="0"/>
                        </a:spcAft>
                        <a:buFont typeface="Arial" panose="020B0604020202020204" pitchFamily="34" charset="0"/>
                        <a:buChar char="•"/>
                      </a:pPr>
                      <a:r>
                        <a:rPr lang="en-GB" sz="1000" b="1" kern="1200" dirty="0" smtClean="0">
                          <a:solidFill>
                            <a:schemeClr val="dk1"/>
                          </a:solidFill>
                          <a:latin typeface="+mn-lt"/>
                          <a:ea typeface="+mn-ea"/>
                          <a:cs typeface="+mn-cs"/>
                        </a:rPr>
                        <a:t>Historic sites</a:t>
                      </a:r>
                      <a:r>
                        <a:rPr lang="en-GB" sz="1000" kern="1200" dirty="0" smtClean="0">
                          <a:solidFill>
                            <a:schemeClr val="dk1"/>
                          </a:solidFill>
                          <a:latin typeface="+mn-lt"/>
                          <a:ea typeface="+mn-ea"/>
                          <a:cs typeface="+mn-cs"/>
                        </a:rPr>
                        <a:t>: the </a:t>
                      </a:r>
                      <a:r>
                        <a:rPr lang="en-GB" sz="1000" kern="1200" dirty="0" err="1" smtClean="0">
                          <a:solidFill>
                            <a:schemeClr val="dk1"/>
                          </a:solidFill>
                          <a:latin typeface="+mn-lt"/>
                          <a:ea typeface="+mn-ea"/>
                          <a:cs typeface="+mn-cs"/>
                        </a:rPr>
                        <a:t>Santimamiñe</a:t>
                      </a:r>
                      <a:r>
                        <a:rPr lang="en-GB" sz="1000" kern="1200" dirty="0" smtClean="0">
                          <a:solidFill>
                            <a:schemeClr val="dk1"/>
                          </a:solidFill>
                          <a:latin typeface="+mn-lt"/>
                          <a:ea typeface="+mn-ea"/>
                          <a:cs typeface="+mn-cs"/>
                        </a:rPr>
                        <a:t> Caves has cave paintings dating (between 14,000 and 9,000 years BC.</a:t>
                      </a:r>
                      <a:r>
                        <a:rPr lang="en-GB" sz="1000" kern="1200" baseline="0" dirty="0" smtClean="0">
                          <a:solidFill>
                            <a:schemeClr val="dk1"/>
                          </a:solidFill>
                          <a:latin typeface="+mn-lt"/>
                          <a:ea typeface="+mn-ea"/>
                          <a:cs typeface="+mn-cs"/>
                        </a:rPr>
                        <a:t> These paintings </a:t>
                      </a:r>
                      <a:r>
                        <a:rPr lang="en-GB" sz="1000" kern="1200" dirty="0" smtClean="0">
                          <a:solidFill>
                            <a:schemeClr val="dk1"/>
                          </a:solidFill>
                          <a:latin typeface="+mn-lt"/>
                          <a:ea typeface="+mn-ea"/>
                          <a:cs typeface="+mn-cs"/>
                        </a:rPr>
                        <a:t>contain</a:t>
                      </a:r>
                      <a:r>
                        <a:rPr lang="en-GB" sz="100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47 paintings representing animals: 32 bison, 7 </a:t>
                      </a:r>
                      <a:r>
                        <a:rPr lang="en-GB" sz="1000" kern="1200" dirty="0" err="1" smtClean="0">
                          <a:solidFill>
                            <a:schemeClr val="dk1"/>
                          </a:solidFill>
                          <a:latin typeface="+mn-lt"/>
                          <a:ea typeface="+mn-ea"/>
                          <a:cs typeface="+mn-cs"/>
                        </a:rPr>
                        <a:t>capridae</a:t>
                      </a:r>
                      <a:r>
                        <a:rPr lang="en-GB" sz="1000" kern="1200" dirty="0" smtClean="0">
                          <a:solidFill>
                            <a:schemeClr val="dk1"/>
                          </a:solidFill>
                          <a:latin typeface="+mn-lt"/>
                          <a:ea typeface="+mn-ea"/>
                          <a:cs typeface="+mn-cs"/>
                        </a:rPr>
                        <a:t>, 6 horses, a deer and a bear. Bilbao Cathedral.</a:t>
                      </a:r>
                    </a:p>
                    <a:p>
                      <a:pPr marL="171450" marR="0" lvl="0" indent="-171450" algn="l" defTabSz="1007943"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1000" b="1" kern="1200" baseline="0" dirty="0" smtClean="0">
                          <a:solidFill>
                            <a:schemeClr val="dk1"/>
                          </a:solidFill>
                          <a:latin typeface="+mn-lt"/>
                          <a:ea typeface="+mn-ea"/>
                          <a:cs typeface="+mn-cs"/>
                        </a:rPr>
                        <a:t>Museums</a:t>
                      </a:r>
                      <a:r>
                        <a:rPr lang="en-GB" sz="1000" kern="1200" baseline="0" dirty="0" smtClean="0">
                          <a:solidFill>
                            <a:schemeClr val="dk1"/>
                          </a:solidFill>
                          <a:latin typeface="+mn-lt"/>
                          <a:ea typeface="+mn-ea"/>
                          <a:cs typeface="+mn-cs"/>
                        </a:rPr>
                        <a:t>: Guggenheim Museum, Bilbao Fine Arts Museum</a:t>
                      </a:r>
                    </a:p>
                    <a:p>
                      <a:pPr marL="171450" lvl="0" indent="-171450" algn="l" defTabSz="1007943" rtl="0" eaLnBrk="1" latinLnBrk="0" hangingPunct="1">
                        <a:lnSpc>
                          <a:spcPct val="107000"/>
                        </a:lnSpc>
                        <a:spcAft>
                          <a:spcPts val="0"/>
                        </a:spcAft>
                        <a:buFont typeface="Arial" panose="020B0604020202020204" pitchFamily="34" charset="0"/>
                        <a:buChar char="•"/>
                      </a:pPr>
                      <a:r>
                        <a:rPr lang="en-GB" sz="1000" b="1" kern="1200" baseline="0" dirty="0" smtClean="0">
                          <a:solidFill>
                            <a:schemeClr val="dk1"/>
                          </a:solidFill>
                          <a:latin typeface="+mn-lt"/>
                          <a:ea typeface="+mn-ea"/>
                          <a:cs typeface="+mn-cs"/>
                        </a:rPr>
                        <a:t>Theatres</a:t>
                      </a:r>
                      <a:r>
                        <a:rPr lang="en-GB" sz="1000" kern="1200" baseline="0" dirty="0" smtClean="0">
                          <a:solidFill>
                            <a:schemeClr val="dk1"/>
                          </a:solidFill>
                          <a:latin typeface="+mn-lt"/>
                          <a:ea typeface="+mn-ea"/>
                          <a:cs typeface="+mn-cs"/>
                        </a:rPr>
                        <a:t>: </a:t>
                      </a:r>
                      <a:r>
                        <a:rPr lang="en-GB" sz="1000" kern="1200" baseline="0" dirty="0" err="1" smtClean="0">
                          <a:solidFill>
                            <a:schemeClr val="dk1"/>
                          </a:solidFill>
                          <a:latin typeface="+mn-lt"/>
                          <a:ea typeface="+mn-ea"/>
                          <a:cs typeface="+mn-cs"/>
                        </a:rPr>
                        <a:t>Arruga</a:t>
                      </a:r>
                      <a:r>
                        <a:rPr lang="en-GB" sz="1000" kern="1200" baseline="0" dirty="0" smtClean="0">
                          <a:solidFill>
                            <a:schemeClr val="dk1"/>
                          </a:solidFill>
                          <a:latin typeface="+mn-lt"/>
                          <a:ea typeface="+mn-ea"/>
                          <a:cs typeface="+mn-cs"/>
                        </a:rPr>
                        <a:t> Theatre, Campos </a:t>
                      </a:r>
                      <a:r>
                        <a:rPr lang="en-GB" sz="1000" kern="1200" baseline="0" dirty="0" err="1" smtClean="0">
                          <a:solidFill>
                            <a:schemeClr val="dk1"/>
                          </a:solidFill>
                          <a:latin typeface="+mn-lt"/>
                          <a:ea typeface="+mn-ea"/>
                          <a:cs typeface="+mn-cs"/>
                        </a:rPr>
                        <a:t>Eliseos</a:t>
                      </a:r>
                      <a:r>
                        <a:rPr lang="en-GB" sz="1000" kern="1200" baseline="0" dirty="0" smtClean="0">
                          <a:solidFill>
                            <a:schemeClr val="dk1"/>
                          </a:solidFill>
                          <a:latin typeface="+mn-lt"/>
                          <a:ea typeface="+mn-ea"/>
                          <a:cs typeface="+mn-cs"/>
                        </a:rPr>
                        <a:t> Theatres, </a:t>
                      </a:r>
                      <a:r>
                        <a:rPr lang="en-GB" sz="1000" kern="1200" baseline="0" dirty="0" err="1" smtClean="0">
                          <a:solidFill>
                            <a:schemeClr val="dk1"/>
                          </a:solidFill>
                          <a:latin typeface="+mn-lt"/>
                          <a:ea typeface="+mn-ea"/>
                          <a:cs typeface="+mn-cs"/>
                        </a:rPr>
                        <a:t>Euskalduna</a:t>
                      </a:r>
                      <a:r>
                        <a:rPr lang="en-GB" sz="1000" kern="1200" baseline="0" dirty="0" smtClean="0">
                          <a:solidFill>
                            <a:schemeClr val="dk1"/>
                          </a:solidFill>
                          <a:latin typeface="+mn-lt"/>
                          <a:ea typeface="+mn-ea"/>
                          <a:cs typeface="+mn-cs"/>
                        </a:rPr>
                        <a:t> Concert Hall</a:t>
                      </a:r>
                    </a:p>
                    <a:p>
                      <a:pPr marL="171450" lvl="0" indent="-171450" algn="l" defTabSz="1007943" rtl="0" eaLnBrk="1" latinLnBrk="0" hangingPunct="1">
                        <a:lnSpc>
                          <a:spcPct val="107000"/>
                        </a:lnSpc>
                        <a:spcAft>
                          <a:spcPts val="0"/>
                        </a:spcAft>
                        <a:buFont typeface="Arial" panose="020B0604020202020204" pitchFamily="34" charset="0"/>
                        <a:buChar char="•"/>
                      </a:pPr>
                      <a:r>
                        <a:rPr lang="en-GB" sz="1000" b="1" kern="1200" dirty="0" smtClean="0">
                          <a:solidFill>
                            <a:schemeClr val="dk1"/>
                          </a:solidFill>
                          <a:latin typeface="+mn-lt"/>
                          <a:ea typeface="+mn-ea"/>
                          <a:cs typeface="+mn-cs"/>
                        </a:rPr>
                        <a:t>Festivals</a:t>
                      </a:r>
                      <a:r>
                        <a:rPr lang="en-GB" sz="1000" kern="1200" dirty="0" smtClean="0">
                          <a:solidFill>
                            <a:schemeClr val="dk1"/>
                          </a:solidFill>
                          <a:latin typeface="+mn-lt"/>
                          <a:ea typeface="+mn-ea"/>
                          <a:cs typeface="+mn-cs"/>
                        </a:rPr>
                        <a:t>: Big Week of the city (</a:t>
                      </a:r>
                      <a:r>
                        <a:rPr lang="en-GB" sz="1000" kern="1200" dirty="0" err="1" smtClean="0">
                          <a:solidFill>
                            <a:schemeClr val="dk1"/>
                          </a:solidFill>
                          <a:latin typeface="+mn-lt"/>
                          <a:ea typeface="+mn-ea"/>
                          <a:cs typeface="+mn-cs"/>
                        </a:rPr>
                        <a:t>Aste</a:t>
                      </a:r>
                      <a:r>
                        <a:rPr lang="en-GB" sz="1000" kern="1200" dirty="0" smtClean="0">
                          <a:solidFill>
                            <a:schemeClr val="dk1"/>
                          </a:solidFill>
                          <a:latin typeface="+mn-lt"/>
                          <a:ea typeface="+mn-ea"/>
                          <a:cs typeface="+mn-cs"/>
                        </a:rPr>
                        <a:t> </a:t>
                      </a:r>
                      <a:r>
                        <a:rPr lang="en-GB" sz="1000" kern="1200" dirty="0" err="1" smtClean="0">
                          <a:solidFill>
                            <a:schemeClr val="dk1"/>
                          </a:solidFill>
                          <a:latin typeface="+mn-lt"/>
                          <a:ea typeface="+mn-ea"/>
                          <a:cs typeface="+mn-cs"/>
                        </a:rPr>
                        <a:t>Nagusia</a:t>
                      </a:r>
                      <a:r>
                        <a:rPr lang="en-GB" sz="1000" kern="1200" dirty="0" smtClean="0">
                          <a:solidFill>
                            <a:schemeClr val="dk1"/>
                          </a:solidFill>
                          <a:latin typeface="+mn-lt"/>
                          <a:ea typeface="+mn-ea"/>
                          <a:cs typeface="+mn-cs"/>
                        </a:rPr>
                        <a:t>), celebrated annually since 1978 and lasting nine days. It is the city's main festival, attracting over 1,500,000 people every year</a:t>
                      </a:r>
                      <a:r>
                        <a:rPr lang="en-GB" sz="1000" kern="1200" dirty="0" smtClean="0">
                          <a:solidFill>
                            <a:schemeClr val="dk1"/>
                          </a:solidFill>
                          <a:latin typeface="+mn-lt"/>
                          <a:ea typeface="+mn-ea"/>
                          <a:cs typeface="+mn-cs"/>
                        </a:rPr>
                        <a:t>. Events </a:t>
                      </a:r>
                      <a:r>
                        <a:rPr lang="en-GB" sz="1000" kern="1200" dirty="0" smtClean="0">
                          <a:solidFill>
                            <a:schemeClr val="dk1"/>
                          </a:solidFill>
                          <a:latin typeface="+mn-lt"/>
                          <a:ea typeface="+mn-ea"/>
                          <a:cs typeface="+mn-cs"/>
                        </a:rPr>
                        <a:t>include: concerts, stage plays, Basque rural sports and bullfighting, as well as nightly firework displays</a:t>
                      </a:r>
                    </a:p>
                    <a:p>
                      <a:pPr marL="171450" lvl="0" indent="-171450" algn="l" defTabSz="1007943" rtl="0" eaLnBrk="1" latinLnBrk="0" hangingPunct="1">
                        <a:lnSpc>
                          <a:spcPct val="107000"/>
                        </a:lnSpc>
                        <a:spcAft>
                          <a:spcPts val="0"/>
                        </a:spcAft>
                        <a:buFont typeface="Arial" panose="020B0604020202020204" pitchFamily="34" charset="0"/>
                        <a:buChar char="•"/>
                      </a:pPr>
                      <a:r>
                        <a:rPr lang="en-GB" sz="1000" b="1" kern="1200" dirty="0" smtClean="0">
                          <a:solidFill>
                            <a:schemeClr val="dk1"/>
                          </a:solidFill>
                          <a:latin typeface="+mn-lt"/>
                          <a:ea typeface="+mn-ea"/>
                          <a:cs typeface="+mn-cs"/>
                        </a:rPr>
                        <a:t>Local food: </a:t>
                      </a:r>
                      <a:r>
                        <a:rPr lang="en-GB" sz="1000" kern="1200" dirty="0" err="1" smtClean="0">
                          <a:solidFill>
                            <a:schemeClr val="dk1"/>
                          </a:solidFill>
                          <a:latin typeface="+mn-lt"/>
                          <a:ea typeface="+mn-ea"/>
                          <a:cs typeface="+mn-cs"/>
                        </a:rPr>
                        <a:t>bacalao</a:t>
                      </a:r>
                      <a:r>
                        <a:rPr lang="en-GB" sz="1000" kern="1200" dirty="0" smtClean="0">
                          <a:solidFill>
                            <a:schemeClr val="dk1"/>
                          </a:solidFill>
                          <a:latin typeface="+mn-lt"/>
                          <a:ea typeface="+mn-ea"/>
                          <a:cs typeface="+mn-cs"/>
                        </a:rPr>
                        <a:t> al </a:t>
                      </a:r>
                      <a:r>
                        <a:rPr lang="en-GB" sz="1000" kern="1200" dirty="0" err="1" smtClean="0">
                          <a:solidFill>
                            <a:schemeClr val="dk1"/>
                          </a:solidFill>
                          <a:latin typeface="+mn-lt"/>
                          <a:ea typeface="+mn-ea"/>
                          <a:cs typeface="+mn-cs"/>
                        </a:rPr>
                        <a:t>pil</a:t>
                      </a:r>
                      <a:r>
                        <a:rPr lang="en-GB" sz="1000" kern="1200" dirty="0" smtClean="0">
                          <a:solidFill>
                            <a:schemeClr val="dk1"/>
                          </a:solidFill>
                          <a:latin typeface="+mn-lt"/>
                          <a:ea typeface="+mn-ea"/>
                          <a:cs typeface="+mn-cs"/>
                        </a:rPr>
                        <a:t> </a:t>
                      </a:r>
                      <a:r>
                        <a:rPr lang="en-GB" sz="1000" kern="1200" dirty="0" err="1" smtClean="0">
                          <a:solidFill>
                            <a:schemeClr val="dk1"/>
                          </a:solidFill>
                          <a:latin typeface="+mn-lt"/>
                          <a:ea typeface="+mn-ea"/>
                          <a:cs typeface="+mn-cs"/>
                        </a:rPr>
                        <a:t>pil</a:t>
                      </a:r>
                      <a:r>
                        <a:rPr lang="en-GB" sz="1000" kern="1200" dirty="0" smtClean="0">
                          <a:solidFill>
                            <a:schemeClr val="dk1"/>
                          </a:solidFill>
                          <a:latin typeface="+mn-lt"/>
                          <a:ea typeface="+mn-ea"/>
                          <a:cs typeface="+mn-cs"/>
                        </a:rPr>
                        <a:t> (cod fish cooked with olive oil, garlic and </a:t>
                      </a:r>
                      <a:r>
                        <a:rPr lang="en-GB" sz="1000" kern="1200" dirty="0" err="1" smtClean="0">
                          <a:solidFill>
                            <a:schemeClr val="dk1"/>
                          </a:solidFill>
                          <a:latin typeface="+mn-lt"/>
                          <a:ea typeface="+mn-ea"/>
                          <a:cs typeface="+mn-cs"/>
                        </a:rPr>
                        <a:t>guindilla</a:t>
                      </a:r>
                      <a:r>
                        <a:rPr lang="en-GB" sz="1000" kern="1200" dirty="0" smtClean="0">
                          <a:solidFill>
                            <a:schemeClr val="dk1"/>
                          </a:solidFill>
                          <a:latin typeface="+mn-lt"/>
                          <a:ea typeface="+mn-ea"/>
                          <a:cs typeface="+mn-cs"/>
                        </a:rPr>
                        <a:t> peppers)</a:t>
                      </a:r>
                      <a:r>
                        <a:rPr lang="en-GB" sz="100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and desserts such as </a:t>
                      </a:r>
                      <a:r>
                        <a:rPr lang="en-GB" sz="1000" kern="1200" dirty="0" err="1" smtClean="0">
                          <a:solidFill>
                            <a:schemeClr val="dk1"/>
                          </a:solidFill>
                          <a:latin typeface="+mn-lt"/>
                          <a:ea typeface="+mn-ea"/>
                          <a:cs typeface="+mn-cs"/>
                        </a:rPr>
                        <a:t>canutillos</a:t>
                      </a:r>
                      <a:r>
                        <a:rPr lang="en-GB" sz="1000" kern="1200" dirty="0" smtClean="0">
                          <a:solidFill>
                            <a:schemeClr val="dk1"/>
                          </a:solidFill>
                          <a:latin typeface="+mn-lt"/>
                          <a:ea typeface="+mn-ea"/>
                          <a:cs typeface="+mn-cs"/>
                        </a:rPr>
                        <a:t> de Bilbao (puff pastries filled with custard or chocolate)</a:t>
                      </a:r>
                    </a:p>
                    <a:p>
                      <a:pPr marL="171450" lvl="0" indent="-171450" algn="l" defTabSz="1007943" rtl="0" eaLnBrk="1" latinLnBrk="0" hangingPunct="1">
                        <a:lnSpc>
                          <a:spcPct val="107000"/>
                        </a:lnSpc>
                        <a:spcAft>
                          <a:spcPts val="0"/>
                        </a:spcAft>
                        <a:buFont typeface="Arial" panose="020B0604020202020204" pitchFamily="34" charset="0"/>
                        <a:buChar char="•"/>
                      </a:pPr>
                      <a:r>
                        <a:rPr lang="en-GB" sz="1000" b="1" kern="1200" dirty="0" smtClean="0">
                          <a:solidFill>
                            <a:schemeClr val="dk1"/>
                          </a:solidFill>
                          <a:latin typeface="+mn-lt"/>
                          <a:ea typeface="+mn-ea"/>
                          <a:cs typeface="+mn-cs"/>
                        </a:rPr>
                        <a:t>Transport</a:t>
                      </a:r>
                      <a:r>
                        <a:rPr lang="en-GB" sz="1000" kern="1200" dirty="0" smtClean="0">
                          <a:solidFill>
                            <a:schemeClr val="dk1"/>
                          </a:solidFill>
                          <a:latin typeface="+mn-lt"/>
                          <a:ea typeface="+mn-ea"/>
                          <a:cs typeface="+mn-cs"/>
                        </a:rPr>
                        <a:t>: </a:t>
                      </a:r>
                      <a:r>
                        <a:rPr lang="en-GB" sz="100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Bilbao is a relevant transport hub for northern Spain. It has a port on</a:t>
                      </a:r>
                      <a:r>
                        <a:rPr lang="en-GB" sz="1000" kern="1200" baseline="0" dirty="0" smtClean="0">
                          <a:solidFill>
                            <a:schemeClr val="dk1"/>
                          </a:solidFill>
                          <a:latin typeface="+mn-lt"/>
                          <a:ea typeface="+mn-ea"/>
                          <a:cs typeface="+mn-cs"/>
                        </a:rPr>
                        <a:t> Bay of Biscay. </a:t>
                      </a:r>
                      <a:endParaRPr lang="en-GB" sz="1000" dirty="0" smtClean="0"/>
                    </a:p>
                  </a:txBody>
                  <a:tcPr/>
                </a:tc>
                <a:extLst>
                  <a:ext uri="{0D108BD9-81ED-4DB2-BD59-A6C34878D82A}">
                    <a16:rowId xmlns:a16="http://schemas.microsoft.com/office/drawing/2014/main" val="1657404311"/>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3" name="Picture 2"/>
          <p:cNvPicPr>
            <a:picLocks noChangeAspect="1"/>
          </p:cNvPicPr>
          <p:nvPr/>
        </p:nvPicPr>
        <p:blipFill>
          <a:blip r:embed="rId4"/>
          <a:stretch>
            <a:fillRect/>
          </a:stretch>
        </p:blipFill>
        <p:spPr>
          <a:xfrm>
            <a:off x="7351865" y="6562616"/>
            <a:ext cx="766987" cy="965346"/>
          </a:xfrm>
          <a:prstGeom prst="rect">
            <a:avLst/>
          </a:prstGeom>
        </p:spPr>
      </p:pic>
      <p:pic>
        <p:nvPicPr>
          <p:cNvPr id="4" name="Picture 3"/>
          <p:cNvPicPr>
            <a:picLocks noChangeAspect="1"/>
          </p:cNvPicPr>
          <p:nvPr/>
        </p:nvPicPr>
        <p:blipFill>
          <a:blip r:embed="rId5"/>
          <a:stretch>
            <a:fillRect/>
          </a:stretch>
        </p:blipFill>
        <p:spPr>
          <a:xfrm>
            <a:off x="8294625" y="6522156"/>
            <a:ext cx="799956" cy="1037519"/>
          </a:xfrm>
          <a:prstGeom prst="rect">
            <a:avLst/>
          </a:prstGeom>
        </p:spPr>
      </p:pic>
      <p:pic>
        <p:nvPicPr>
          <p:cNvPr id="5" name="Picture 4"/>
          <p:cNvPicPr>
            <a:picLocks noChangeAspect="1"/>
          </p:cNvPicPr>
          <p:nvPr/>
        </p:nvPicPr>
        <p:blipFill>
          <a:blip r:embed="rId6"/>
          <a:stretch>
            <a:fillRect/>
          </a:stretch>
        </p:blipFill>
        <p:spPr>
          <a:xfrm>
            <a:off x="5461716" y="6538423"/>
            <a:ext cx="719500" cy="874231"/>
          </a:xfrm>
          <a:prstGeom prst="rect">
            <a:avLst/>
          </a:prstGeom>
        </p:spPr>
      </p:pic>
      <p:pic>
        <p:nvPicPr>
          <p:cNvPr id="7" name="Picture 6"/>
          <p:cNvPicPr>
            <a:picLocks noChangeAspect="1"/>
          </p:cNvPicPr>
          <p:nvPr/>
        </p:nvPicPr>
        <p:blipFill>
          <a:blip r:embed="rId7"/>
          <a:stretch>
            <a:fillRect/>
          </a:stretch>
        </p:blipFill>
        <p:spPr>
          <a:xfrm>
            <a:off x="6272861" y="6522156"/>
            <a:ext cx="635573" cy="789873"/>
          </a:xfrm>
          <a:prstGeom prst="rect">
            <a:avLst/>
          </a:prstGeom>
        </p:spPr>
      </p:pic>
      <p:pic>
        <p:nvPicPr>
          <p:cNvPr id="8" name="Picture 7"/>
          <p:cNvPicPr>
            <a:picLocks noChangeAspect="1"/>
          </p:cNvPicPr>
          <p:nvPr/>
        </p:nvPicPr>
        <p:blipFill>
          <a:blip r:embed="rId8"/>
          <a:stretch>
            <a:fillRect/>
          </a:stretch>
        </p:blipFill>
        <p:spPr>
          <a:xfrm>
            <a:off x="9219309" y="6635982"/>
            <a:ext cx="1145382" cy="809866"/>
          </a:xfrm>
          <a:prstGeom prst="rect">
            <a:avLst/>
          </a:prstGeom>
        </p:spPr>
      </p:pic>
      <p:pic>
        <p:nvPicPr>
          <p:cNvPr id="9" name="Picture 8"/>
          <p:cNvPicPr>
            <a:picLocks noChangeAspect="1"/>
          </p:cNvPicPr>
          <p:nvPr/>
        </p:nvPicPr>
        <p:blipFill>
          <a:blip r:embed="rId9"/>
          <a:stretch>
            <a:fillRect/>
          </a:stretch>
        </p:blipFill>
        <p:spPr>
          <a:xfrm>
            <a:off x="1967309" y="7132685"/>
            <a:ext cx="519061" cy="358687"/>
          </a:xfrm>
          <a:prstGeom prst="rect">
            <a:avLst/>
          </a:prstGeom>
        </p:spPr>
      </p:pic>
      <p:pic>
        <p:nvPicPr>
          <p:cNvPr id="14" name="Picture 13"/>
          <p:cNvPicPr>
            <a:picLocks noChangeAspect="1"/>
          </p:cNvPicPr>
          <p:nvPr/>
        </p:nvPicPr>
        <p:blipFill>
          <a:blip r:embed="rId10"/>
          <a:stretch>
            <a:fillRect/>
          </a:stretch>
        </p:blipFill>
        <p:spPr>
          <a:xfrm>
            <a:off x="3137958" y="6821570"/>
            <a:ext cx="1270629" cy="615866"/>
          </a:xfrm>
          <a:prstGeom prst="rect">
            <a:avLst/>
          </a:prstGeom>
        </p:spPr>
      </p:pic>
      <p:pic>
        <p:nvPicPr>
          <p:cNvPr id="21" name="Picture 20" descr="body Icon 33482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936329" y="1091803"/>
            <a:ext cx="409575" cy="445770"/>
          </a:xfrm>
          <a:prstGeom prst="rect">
            <a:avLst/>
          </a:prstGeom>
          <a:noFill/>
          <a:ln>
            <a:noFill/>
          </a:ln>
        </p:spPr>
      </p:pic>
      <p:pic>
        <p:nvPicPr>
          <p:cNvPr id="22" name="Picture 21" descr="mountain ranges Icon 2327677"/>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169526" y="1106196"/>
            <a:ext cx="387350" cy="387350"/>
          </a:xfrm>
          <a:prstGeom prst="rect">
            <a:avLst/>
          </a:prstGeom>
          <a:noFill/>
          <a:ln>
            <a:noFill/>
          </a:ln>
        </p:spPr>
      </p:pic>
    </p:spTree>
    <p:extLst>
      <p:ext uri="{BB962C8B-B14F-4D97-AF65-F5344CB8AC3E}">
        <p14:creationId xmlns:p14="http://schemas.microsoft.com/office/powerpoint/2010/main" val="30391169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4787</TotalTime>
  <Words>1365</Words>
  <Application>Microsoft Office PowerPoint</Application>
  <PresentationFormat>Custom</PresentationFormat>
  <Paragraphs>106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130</cp:revision>
  <cp:lastPrinted>2024-03-27T09:38:56Z</cp:lastPrinted>
  <dcterms:created xsi:type="dcterms:W3CDTF">2023-11-14T15:55:26Z</dcterms:created>
  <dcterms:modified xsi:type="dcterms:W3CDTF">2024-08-30T10:13:20Z</dcterms:modified>
</cp:coreProperties>
</file>