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77" d="100"/>
          <a:sy n="77" d="100"/>
        </p:scale>
        <p:origin x="11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03/12/2024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03/12/2024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03/12/2024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03/12/2024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03/12/2024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867824159"/>
              </p:ext>
            </p:extLst>
          </p:nvPr>
        </p:nvGraphicFramePr>
        <p:xfrm>
          <a:off x="6672353" y="637884"/>
          <a:ext cx="3959241" cy="6766560"/>
        </p:xfrm>
        <a:graphic>
          <a:graphicData uri="http://schemas.openxmlformats.org/drawingml/2006/table">
            <a:tbl>
              <a:tblPr firstRow="1" bandRow="1">
                <a:tableStyleId>{93296810-A885-4BE3-A3E7-6D5BEEA58F35}</a:tableStyleId>
              </a:tblPr>
              <a:tblGrid>
                <a:gridCol w="954294">
                  <a:extLst>
                    <a:ext uri="{9D8B030D-6E8A-4147-A177-3AD203B41FA5}">
                      <a16:colId xmlns:a16="http://schemas.microsoft.com/office/drawing/2014/main" val="1630223619"/>
                    </a:ext>
                  </a:extLst>
                </a:gridCol>
                <a:gridCol w="3004947">
                  <a:extLst>
                    <a:ext uri="{9D8B030D-6E8A-4147-A177-3AD203B41FA5}">
                      <a16:colId xmlns:a16="http://schemas.microsoft.com/office/drawing/2014/main" val="1922709769"/>
                    </a:ext>
                  </a:extLst>
                </a:gridCol>
              </a:tblGrid>
              <a:tr h="24942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49871">
                <a:tc>
                  <a:txBody>
                    <a:bodyPr/>
                    <a:lstStyle/>
                    <a:p>
                      <a:r>
                        <a:rPr lang="en-GB" sz="1200" kern="1200" dirty="0">
                          <a:solidFill>
                            <a:schemeClr val="dk1"/>
                          </a:solidFill>
                          <a:latin typeface="+mn-lt"/>
                          <a:ea typeface="+mn-ea"/>
                          <a:cs typeface="+mn-cs"/>
                        </a:rPr>
                        <a:t>foolish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adjective</a:t>
                      </a:r>
                      <a:r>
                        <a:rPr lang="en-GB" sz="1200" dirty="0"/>
                        <a:t>. lacking good sense or judgement; unwise.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457200">
                <a:tc>
                  <a:txBody>
                    <a:bodyPr/>
                    <a:lstStyle/>
                    <a:p>
                      <a:r>
                        <a:rPr lang="en-GB" sz="1200" kern="1200" dirty="0">
                          <a:solidFill>
                            <a:schemeClr val="dk1"/>
                          </a:solidFill>
                          <a:latin typeface="+mn-lt"/>
                          <a:ea typeface="+mn-ea"/>
                          <a:cs typeface="+mn-cs"/>
                        </a:rPr>
                        <a:t>forgiveness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a:t>
                      </a:r>
                      <a:r>
                        <a:rPr lang="en-GB" sz="1200" dirty="0"/>
                        <a:t>. </a:t>
                      </a:r>
                      <a:r>
                        <a:rPr lang="en-GB" sz="1200" kern="1200" dirty="0">
                          <a:solidFill>
                            <a:schemeClr val="dk1"/>
                          </a:solidFill>
                          <a:latin typeface="+mn-lt"/>
                          <a:ea typeface="+mn-ea"/>
                          <a:cs typeface="+mn-cs"/>
                        </a:rPr>
                        <a:t>the action or process of forgiving or being forgiven (stop feeling angry or resentful towards</a:t>
                      </a:r>
                      <a:r>
                        <a:rPr lang="en-GB" sz="1200" kern="1200" baseline="0" dirty="0">
                          <a:solidFill>
                            <a:schemeClr val="dk1"/>
                          </a:solidFill>
                          <a:latin typeface="+mn-lt"/>
                          <a:ea typeface="+mn-ea"/>
                          <a:cs typeface="+mn-cs"/>
                        </a:rPr>
                        <a:t> someone for something they have done wrong</a:t>
                      </a:r>
                      <a:r>
                        <a:rPr lang="en-GB" sz="1200" kern="1200" dirty="0">
                          <a:solidFill>
                            <a:schemeClr val="dk1"/>
                          </a:solidFill>
                          <a:latin typeface="+mn-lt"/>
                          <a:ea typeface="+mn-ea"/>
                          <a:cs typeface="+mn-cs"/>
                        </a:rPr>
                        <a: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72038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Gospels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dirty="0"/>
                        <a:t>. </a:t>
                      </a:r>
                      <a:r>
                        <a:rPr lang="en-GB" sz="1200" kern="1200" dirty="0">
                          <a:solidFill>
                            <a:schemeClr val="dk1"/>
                          </a:solidFill>
                          <a:latin typeface="+mn-lt"/>
                          <a:ea typeface="+mn-ea"/>
                          <a:cs typeface="+mn-cs"/>
                        </a:rPr>
                        <a:t>Matthew, Mark, Luke and John (the New Testament). Four accounts that Christians believe hold accurate accounts of the life, death and resurrection of Jesus. </a:t>
                      </a:r>
                      <a:endParaRPr lang="en-US"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8989898"/>
                  </a:ext>
                </a:extLst>
              </a:tr>
              <a:tr h="12602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love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dirty="0"/>
                        <a:t>. </a:t>
                      </a:r>
                      <a:r>
                        <a:rPr lang="en-GB" sz="1200" kern="1200" dirty="0">
                          <a:solidFill>
                            <a:schemeClr val="dk1"/>
                          </a:solidFill>
                          <a:latin typeface="+mn-lt"/>
                          <a:ea typeface="+mn-ea"/>
                          <a:cs typeface="+mn-cs"/>
                        </a:rPr>
                        <a:t>an intense feeling of deep affection.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meaning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dirty="0"/>
                        <a:t>. </a:t>
                      </a:r>
                      <a:r>
                        <a:rPr lang="en-GB" sz="1200" kern="1200" dirty="0">
                          <a:solidFill>
                            <a:schemeClr val="dk1"/>
                          </a:solidFill>
                          <a:latin typeface="+mn-lt"/>
                          <a:ea typeface="+mn-ea"/>
                          <a:cs typeface="+mn-cs"/>
                        </a:rPr>
                        <a:t>what is meant by a word, text, concept, or action.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341286">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moral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dirty="0"/>
                        <a:t>. </a:t>
                      </a:r>
                      <a:r>
                        <a:rPr lang="en-GB" sz="1200" kern="1200" dirty="0">
                          <a:solidFill>
                            <a:schemeClr val="dk1"/>
                          </a:solidFill>
                          <a:latin typeface="+mn-lt"/>
                          <a:ea typeface="+mn-ea"/>
                          <a:cs typeface="+mn-cs"/>
                        </a:rPr>
                        <a:t>a moral is a lesson that can be taken from a situation, story or parable. Many of the morals in Jesus’ parables are linked to following God’s laws. </a:t>
                      </a:r>
                      <a:endParaRPr lang="en-US"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59466100"/>
                  </a:ext>
                </a:extLst>
              </a:tr>
              <a:tr h="457102">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parable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dirty="0"/>
                        <a:t>. </a:t>
                      </a:r>
                      <a:r>
                        <a:rPr lang="en-GB" sz="1200" kern="1200" dirty="0">
                          <a:solidFill>
                            <a:schemeClr val="dk1"/>
                          </a:solidFill>
                          <a:latin typeface="+mn-lt"/>
                          <a:ea typeface="+mn-ea"/>
                          <a:cs typeface="+mn-cs"/>
                        </a:rPr>
                        <a:t>a parable is a story with an underlying meaning. Jesus told many parables to teach people about God.  </a:t>
                      </a:r>
                      <a:endParaRPr lang="en-US"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274222">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Prodigal Son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dirty="0"/>
                        <a:t>. </a:t>
                      </a:r>
                      <a:r>
                        <a:rPr lang="en-GB" sz="1200" kern="1200" dirty="0">
                          <a:solidFill>
                            <a:schemeClr val="dk1"/>
                          </a:solidFill>
                          <a:latin typeface="+mn-lt"/>
                          <a:ea typeface="+mn-ea"/>
                          <a:cs typeface="+mn-cs"/>
                        </a:rPr>
                        <a:t>a figure in a parable of Jesus (Luke 15:11–32); a wayward son who squanders his inheritance but returns home to find that his father forgives him.</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r h="32385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Samaritan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 </a:t>
                      </a:r>
                      <a:r>
                        <a:rPr lang="en-GB" sz="1200" i="0" dirty="0"/>
                        <a:t>a</a:t>
                      </a:r>
                      <a:r>
                        <a:rPr lang="en-GB" sz="1200" i="0"/>
                        <a:t> </a:t>
                      </a:r>
                      <a:r>
                        <a:rPr lang="en-GB" sz="1200" i="0" dirty="0"/>
                        <a:t>Samaritan was someone from an area north of Jerusalem.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dirty="0"/>
                        <a:t>. </a:t>
                      </a:r>
                      <a:r>
                        <a:rPr lang="en-GB" sz="1200" kern="1200" dirty="0">
                          <a:solidFill>
                            <a:schemeClr val="dk1"/>
                          </a:solidFill>
                          <a:latin typeface="+mn-lt"/>
                          <a:ea typeface="+mn-ea"/>
                          <a:cs typeface="+mn-cs"/>
                        </a:rPr>
                        <a:t>a charitable or helpful person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r h="242226">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truth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dirty="0"/>
                        <a:t>. </a:t>
                      </a:r>
                      <a:r>
                        <a:rPr lang="en-GB" sz="1200" kern="1200" dirty="0">
                          <a:solidFill>
                            <a:schemeClr val="dk1"/>
                          </a:solidFill>
                          <a:latin typeface="+mn-lt"/>
                          <a:ea typeface="+mn-ea"/>
                          <a:cs typeface="+mn-cs"/>
                        </a:rPr>
                        <a:t>the quality or state of being true.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0831646"/>
                  </a:ext>
                </a:extLst>
              </a:tr>
              <a:tr h="32385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wise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adjective</a:t>
                      </a:r>
                      <a:r>
                        <a:rPr lang="en-GB" sz="1200" dirty="0"/>
                        <a:t>. </a:t>
                      </a:r>
                      <a:r>
                        <a:rPr lang="en-GB" sz="1200" kern="1200" dirty="0">
                          <a:solidFill>
                            <a:schemeClr val="dk1"/>
                          </a:solidFill>
                          <a:latin typeface="+mn-lt"/>
                          <a:ea typeface="+mn-ea"/>
                          <a:cs typeface="+mn-cs"/>
                        </a:rPr>
                        <a:t>having or showing experience, knowledge, and good judgement.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16808222"/>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568434414"/>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Y3</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 Christianity – Why did Jesus tell parables?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5" name="Table 4"/>
          <p:cNvGraphicFramePr>
            <a:graphicFrameLocks noGrp="1"/>
          </p:cNvGraphicFramePr>
          <p:nvPr>
            <p:extLst>
              <p:ext uri="{D42A27DB-BD31-4B8C-83A1-F6EECF244321}">
                <p14:modId xmlns:p14="http://schemas.microsoft.com/office/powerpoint/2010/main" val="1304953653"/>
              </p:ext>
            </p:extLst>
          </p:nvPr>
        </p:nvGraphicFramePr>
        <p:xfrm>
          <a:off x="-1" y="634324"/>
          <a:ext cx="6632842" cy="1097280"/>
        </p:xfrm>
        <a:graphic>
          <a:graphicData uri="http://schemas.openxmlformats.org/drawingml/2006/table">
            <a:tbl>
              <a:tblPr firstRow="1" bandRow="1">
                <a:tableStyleId>{93296810-A885-4BE3-A3E7-6D5BEEA58F35}</a:tableStyleId>
              </a:tblPr>
              <a:tblGrid>
                <a:gridCol w="6632842">
                  <a:extLst>
                    <a:ext uri="{9D8B030D-6E8A-4147-A177-3AD203B41FA5}">
                      <a16:colId xmlns:a16="http://schemas.microsoft.com/office/drawing/2014/main" val="633834085"/>
                    </a:ext>
                  </a:extLst>
                </a:gridCol>
              </a:tblGrid>
              <a:tr h="0">
                <a:tc>
                  <a:txBody>
                    <a:bodyPr/>
                    <a:lstStyle/>
                    <a:p>
                      <a:r>
                        <a:rPr lang="en-GB" sz="1200" dirty="0"/>
                        <a:t>The Parables</a:t>
                      </a:r>
                    </a:p>
                  </a:txBody>
                  <a:tcPr/>
                </a:tc>
                <a:extLst>
                  <a:ext uri="{0D108BD9-81ED-4DB2-BD59-A6C34878D82A}">
                    <a16:rowId xmlns:a16="http://schemas.microsoft.com/office/drawing/2014/main" val="4152052582"/>
                  </a:ext>
                </a:extLst>
              </a:tr>
              <a:tr h="370840">
                <a:tc>
                  <a:txBody>
                    <a:bodyPr/>
                    <a:lstStyle/>
                    <a:p>
                      <a:pPr lvl="2"/>
                      <a:r>
                        <a:rPr lang="en-GB" sz="1200" dirty="0"/>
                        <a:t>Many of Jesus’ teachings were through stories called parables. A parable is a story with an underlying meaning. These stories can be found in the Gospels (</a:t>
                      </a:r>
                      <a:r>
                        <a:rPr lang="en-GB" sz="1200" dirty="0">
                          <a:solidFill>
                            <a:schemeClr val="tx1"/>
                          </a:solidFill>
                        </a:rPr>
                        <a:t>four books in the Bible that tell the events in the life of Jesus). These are the books of Matthew, Mark, Luke and John</a:t>
                      </a:r>
                      <a:r>
                        <a:rPr lang="en-GB" sz="1200" baseline="0" dirty="0">
                          <a:solidFill>
                            <a:schemeClr val="tx1"/>
                          </a:solidFill>
                        </a:rPr>
                        <a:t> and together, they are the </a:t>
                      </a:r>
                      <a:r>
                        <a:rPr lang="en-GB" sz="1200" b="0" baseline="0" dirty="0">
                          <a:solidFill>
                            <a:schemeClr val="tx1"/>
                          </a:solidFill>
                        </a:rPr>
                        <a:t>New Testament.</a:t>
                      </a:r>
                      <a:endParaRPr lang="en-GB" sz="1200" b="0" dirty="0"/>
                    </a:p>
                  </a:txBody>
                  <a:tcPr/>
                </a:tc>
                <a:extLst>
                  <a:ext uri="{0D108BD9-81ED-4DB2-BD59-A6C34878D82A}">
                    <a16:rowId xmlns:a16="http://schemas.microsoft.com/office/drawing/2014/main" val="3007653216"/>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974733004"/>
              </p:ext>
            </p:extLst>
          </p:nvPr>
        </p:nvGraphicFramePr>
        <p:xfrm>
          <a:off x="-1" y="1756887"/>
          <a:ext cx="6631888" cy="1828800"/>
        </p:xfrm>
        <a:graphic>
          <a:graphicData uri="http://schemas.openxmlformats.org/drawingml/2006/table">
            <a:tbl>
              <a:tblPr firstRow="1" bandRow="1">
                <a:tableStyleId>{93296810-A885-4BE3-A3E7-6D5BEEA58F35}</a:tableStyleId>
              </a:tblPr>
              <a:tblGrid>
                <a:gridCol w="5229226">
                  <a:extLst>
                    <a:ext uri="{9D8B030D-6E8A-4147-A177-3AD203B41FA5}">
                      <a16:colId xmlns:a16="http://schemas.microsoft.com/office/drawing/2014/main" val="633834085"/>
                    </a:ext>
                  </a:extLst>
                </a:gridCol>
                <a:gridCol w="1402662">
                  <a:extLst>
                    <a:ext uri="{9D8B030D-6E8A-4147-A177-3AD203B41FA5}">
                      <a16:colId xmlns:a16="http://schemas.microsoft.com/office/drawing/2014/main" val="548759978"/>
                    </a:ext>
                  </a:extLst>
                </a:gridCol>
              </a:tblGrid>
              <a:tr h="0">
                <a:tc gridSpan="2">
                  <a:txBody>
                    <a:bodyPr/>
                    <a:lstStyle/>
                    <a:p>
                      <a:r>
                        <a:rPr lang="en-GB" sz="1200" dirty="0"/>
                        <a:t>Why did Jesus tell parables?</a:t>
                      </a:r>
                    </a:p>
                  </a:txBody>
                  <a:tcPr/>
                </a:tc>
                <a:tc hMerge="1">
                  <a:txBody>
                    <a:bodyPr/>
                    <a:lstStyle/>
                    <a:p>
                      <a:endParaRPr lang="en-GB"/>
                    </a:p>
                  </a:txBody>
                  <a:tcPr/>
                </a:tc>
                <a:extLst>
                  <a:ext uri="{0D108BD9-81ED-4DB2-BD59-A6C34878D82A}">
                    <a16:rowId xmlns:a16="http://schemas.microsoft.com/office/drawing/2014/main" val="4152052582"/>
                  </a:ext>
                </a:extLst>
              </a:tr>
              <a:tr h="370840">
                <a:tc>
                  <a:txBody>
                    <a:bodyPr/>
                    <a:lstStyle/>
                    <a:p>
                      <a:pPr lvl="0"/>
                      <a:r>
                        <a:rPr lang="en-GB" sz="1200" dirty="0"/>
                        <a:t>Jesus told parables to teach people about God, His love and His forgiveness. Jesus understood the power of stories and used them to inspire and bring about change in his audience.</a:t>
                      </a:r>
                    </a:p>
                    <a:p>
                      <a:endParaRPr lang="en-GB" sz="1200" dirty="0"/>
                    </a:p>
                    <a:p>
                      <a:r>
                        <a:rPr lang="en-GB" sz="1200" dirty="0"/>
                        <a:t>Jesus taught the core values of a Christian life. For example, he taught people to love God and have faith in Him. He taught about forgiveness and how people should forgive others as God forgives them. Jesus also taught the importance of loving and treating others as you would want to be treated yourself. </a:t>
                      </a:r>
                    </a:p>
                  </a:txBody>
                  <a:tcPr/>
                </a:tc>
                <a:tc>
                  <a:txBody>
                    <a:bodyPr/>
                    <a:lstStyle/>
                    <a:p>
                      <a:endParaRPr lang="en-GB" sz="1200" dirty="0"/>
                    </a:p>
                  </a:txBody>
                  <a:tcPr/>
                </a:tc>
                <a:extLst>
                  <a:ext uri="{0D108BD9-81ED-4DB2-BD59-A6C34878D82A}">
                    <a16:rowId xmlns:a16="http://schemas.microsoft.com/office/drawing/2014/main" val="3007653216"/>
                  </a:ext>
                </a:extLst>
              </a:tr>
            </a:tbl>
          </a:graphicData>
        </a:graphic>
      </p:graphicFrame>
      <p:pic>
        <p:nvPicPr>
          <p:cNvPr id="22" name="Picture 21" descr="Text&#10;&#10;Description automatically generated">
            <a:extLst>
              <a:ext uri="{FF2B5EF4-FFF2-40B4-BE49-F238E27FC236}">
                <a16:creationId xmlns:a16="http://schemas.microsoft.com/office/drawing/2014/main" id="{EA3AFDF0-E000-9A84-59FE-83933F0ED4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5575" y="925985"/>
            <a:ext cx="704850" cy="805619"/>
          </a:xfrm>
          <a:prstGeom prst="rect">
            <a:avLst/>
          </a:prstGeom>
        </p:spPr>
      </p:pic>
      <p:graphicFrame>
        <p:nvGraphicFramePr>
          <p:cNvPr id="27" name="Table 26"/>
          <p:cNvGraphicFramePr>
            <a:graphicFrameLocks noGrp="1"/>
          </p:cNvGraphicFramePr>
          <p:nvPr>
            <p:extLst>
              <p:ext uri="{D42A27DB-BD31-4B8C-83A1-F6EECF244321}">
                <p14:modId xmlns:p14="http://schemas.microsoft.com/office/powerpoint/2010/main" val="1075747230"/>
              </p:ext>
            </p:extLst>
          </p:nvPr>
        </p:nvGraphicFramePr>
        <p:xfrm>
          <a:off x="-1" y="3610970"/>
          <a:ext cx="6631888" cy="3847624"/>
        </p:xfrm>
        <a:graphic>
          <a:graphicData uri="http://schemas.openxmlformats.org/drawingml/2006/table">
            <a:tbl>
              <a:tblPr firstRow="1" bandRow="1">
                <a:tableStyleId>{93296810-A885-4BE3-A3E7-6D5BEEA58F35}</a:tableStyleId>
              </a:tblPr>
              <a:tblGrid>
                <a:gridCol w="6631888">
                  <a:extLst>
                    <a:ext uri="{9D8B030D-6E8A-4147-A177-3AD203B41FA5}">
                      <a16:colId xmlns:a16="http://schemas.microsoft.com/office/drawing/2014/main" val="633834085"/>
                    </a:ext>
                  </a:extLst>
                </a:gridCol>
              </a:tblGrid>
              <a:tr h="28146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The Parable of the Good Samaritan</a:t>
                      </a:r>
                      <a:endParaRPr lang="en-GB" sz="1200" dirty="0"/>
                    </a:p>
                  </a:txBody>
                  <a:tcPr/>
                </a:tc>
                <a:extLst>
                  <a:ext uri="{0D108BD9-81ED-4DB2-BD59-A6C34878D82A}">
                    <a16:rowId xmlns:a16="http://schemas.microsoft.com/office/drawing/2014/main" val="4152052582"/>
                  </a:ext>
                </a:extLst>
              </a:tr>
              <a:tr h="3484798">
                <a:tc>
                  <a:txBody>
                    <a:bodyPr/>
                    <a:lstStyle/>
                    <a:p>
                      <a:r>
                        <a:rPr lang="en-GB" sz="1200" dirty="0"/>
                        <a:t>Jesus told a story of a man walking along the road from Jerusalem to Jericho. He was attacked by robbers, who took all of his clothes and money and left him badly injured in the road. </a:t>
                      </a:r>
                    </a:p>
                    <a:p>
                      <a:pPr lvl="3"/>
                      <a:br>
                        <a:rPr lang="en-GB" sz="1200" dirty="0"/>
                      </a:br>
                      <a:r>
                        <a:rPr lang="en-GB" sz="1200" dirty="0"/>
                        <a:t>A short while later, a priest was walking along the same road. When he saw the man, he crossed the road and walked on by. Then, another man walked along the road. Again, he looked at the man lying in the road and walked on by. A Samaritan then came walking along the road. When he saw the man lying wounded in the road, he immediately stopped to help. He bandaged his injuries, gave him something to drink and put him on a donkey to take him to the nearest inn, where he looked after him until he was better. </a:t>
                      </a:r>
                    </a:p>
                    <a:p>
                      <a:endParaRPr lang="en-US" sz="1200" b="1" dirty="0"/>
                    </a:p>
                    <a:p>
                      <a:r>
                        <a:rPr lang="en-US" sz="1200" b="1" dirty="0"/>
                        <a:t>Moral:</a:t>
                      </a:r>
                      <a:r>
                        <a:rPr lang="en-US" sz="1200" b="1" baseline="0" dirty="0"/>
                        <a:t> </a:t>
                      </a:r>
                      <a:r>
                        <a:rPr lang="en-GB" sz="1200" dirty="0"/>
                        <a:t>Jesus used this parable to show the importance of kindness and loving other people. The priest in this parable should have known about God’s love and shown kindness to the man in the road, but he walked on by. </a:t>
                      </a:r>
                    </a:p>
                    <a:p>
                      <a:endParaRPr lang="en-GB" sz="1200" dirty="0"/>
                    </a:p>
                    <a:p>
                      <a:r>
                        <a:rPr lang="en-GB" sz="1200" dirty="0"/>
                        <a:t>The Good Samaritan showed love to the man, nursing him back to health. Jesus teaches that we should show kindness and love to all people, regardless of where they come from or the situation in which they might find themselves.</a:t>
                      </a:r>
                    </a:p>
                    <a:p>
                      <a:endParaRPr lang="en-GB" sz="1200" dirty="0"/>
                    </a:p>
                  </a:txBody>
                  <a:tcPr/>
                </a:tc>
                <a:extLst>
                  <a:ext uri="{0D108BD9-81ED-4DB2-BD59-A6C34878D82A}">
                    <a16:rowId xmlns:a16="http://schemas.microsoft.com/office/drawing/2014/main" val="3007653216"/>
                  </a:ext>
                </a:extLst>
              </a:tr>
            </a:tbl>
          </a:graphicData>
        </a:graphic>
      </p:graphicFrame>
      <p:grpSp>
        <p:nvGrpSpPr>
          <p:cNvPr id="29" name="Group 28">
            <a:extLst>
              <a:ext uri="{FF2B5EF4-FFF2-40B4-BE49-F238E27FC236}">
                <a16:creationId xmlns:a16="http://schemas.microsoft.com/office/drawing/2014/main" id="{0E7C84C8-202B-A33C-31A0-90C291A5C22B}"/>
              </a:ext>
            </a:extLst>
          </p:cNvPr>
          <p:cNvGrpSpPr/>
          <p:nvPr/>
        </p:nvGrpSpPr>
        <p:grpSpPr>
          <a:xfrm flipH="1">
            <a:off x="5224553" y="2124075"/>
            <a:ext cx="1338171" cy="1285875"/>
            <a:chOff x="4910919" y="1494414"/>
            <a:chExt cx="4444728" cy="4360476"/>
          </a:xfrm>
        </p:grpSpPr>
        <p:pic>
          <p:nvPicPr>
            <p:cNvPr id="30" name="Picture 29" descr="A picture containing text, doll, toy&#10;&#10;Description automatically generated">
              <a:extLst>
                <a:ext uri="{FF2B5EF4-FFF2-40B4-BE49-F238E27FC236}">
                  <a16:creationId xmlns:a16="http://schemas.microsoft.com/office/drawing/2014/main" id="{BC0C9990-56CB-A814-7094-1F6F3FEEAAD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440" t="7882" r="7838" b="33686"/>
            <a:stretch/>
          </p:blipFill>
          <p:spPr>
            <a:xfrm>
              <a:off x="5184863" y="2001742"/>
              <a:ext cx="3829630" cy="3853148"/>
            </a:xfrm>
            <a:prstGeom prst="ellipse">
              <a:avLst/>
            </a:prstGeom>
            <a:solidFill>
              <a:srgbClr val="F6E9AE"/>
            </a:solidFill>
            <a:ln w="38100">
              <a:solidFill>
                <a:srgbClr val="1C417C"/>
              </a:solidFill>
            </a:ln>
          </p:spPr>
        </p:pic>
        <p:pic>
          <p:nvPicPr>
            <p:cNvPr id="31" name="Picture 30" descr="A picture containing text, doll, toy&#10;&#10;Description automatically generated">
              <a:extLst>
                <a:ext uri="{FF2B5EF4-FFF2-40B4-BE49-F238E27FC236}">
                  <a16:creationId xmlns:a16="http://schemas.microsoft.com/office/drawing/2014/main" id="{F27328C6-5ADA-EA01-B5A2-69798110D23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764" t="188" r="114" b="66180"/>
            <a:stretch/>
          </p:blipFill>
          <p:spPr>
            <a:xfrm>
              <a:off x="4910919" y="1494414"/>
              <a:ext cx="4444728" cy="2217777"/>
            </a:xfrm>
            <a:prstGeom prst="rect">
              <a:avLst/>
            </a:prstGeom>
          </p:spPr>
        </p:pic>
      </p:grpSp>
      <p:grpSp>
        <p:nvGrpSpPr>
          <p:cNvPr id="32" name="Group 31">
            <a:extLst>
              <a:ext uri="{FF2B5EF4-FFF2-40B4-BE49-F238E27FC236}">
                <a16:creationId xmlns:a16="http://schemas.microsoft.com/office/drawing/2014/main" id="{DDB46971-B4E9-15B1-E151-C96394D143C9}"/>
              </a:ext>
            </a:extLst>
          </p:cNvPr>
          <p:cNvGrpSpPr/>
          <p:nvPr/>
        </p:nvGrpSpPr>
        <p:grpSpPr>
          <a:xfrm>
            <a:off x="0" y="4444580"/>
            <a:ext cx="1447800" cy="1468483"/>
            <a:chOff x="1004771" y="1703012"/>
            <a:chExt cx="2779444" cy="2353283"/>
          </a:xfrm>
        </p:grpSpPr>
        <p:sp>
          <p:nvSpPr>
            <p:cNvPr id="33" name="Rounded Rectangle 32">
              <a:extLst>
                <a:ext uri="{FF2B5EF4-FFF2-40B4-BE49-F238E27FC236}">
                  <a16:creationId xmlns:a16="http://schemas.microsoft.com/office/drawing/2014/main" id="{ECA50295-5621-8E9A-5357-BAEDD139FD5C}"/>
                </a:ext>
              </a:extLst>
            </p:cNvPr>
            <p:cNvSpPr/>
            <p:nvPr/>
          </p:nvSpPr>
          <p:spPr>
            <a:xfrm>
              <a:off x="1004771" y="1714887"/>
              <a:ext cx="2779444" cy="2341408"/>
            </a:xfrm>
            <a:prstGeom prst="roundRect">
              <a:avLst>
                <a:gd name="adj" fmla="val 7070"/>
              </a:avLst>
            </a:prstGeom>
            <a:solidFill>
              <a:schemeClr val="accent3">
                <a:lumMod val="40000"/>
                <a:lumOff val="6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pic>
          <p:nvPicPr>
            <p:cNvPr id="34" name="Picture 33" descr="A picture containing text&#10;&#10;Description automatically generated">
              <a:extLst>
                <a:ext uri="{FF2B5EF4-FFF2-40B4-BE49-F238E27FC236}">
                  <a16:creationId xmlns:a16="http://schemas.microsoft.com/office/drawing/2014/main" id="{611C2956-1902-654A-AE16-E9257B7B70E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15092"/>
            <a:stretch/>
          </p:blipFill>
          <p:spPr>
            <a:xfrm>
              <a:off x="1126569" y="1703012"/>
              <a:ext cx="2657645" cy="2213742"/>
            </a:xfrm>
            <a:prstGeom prst="roundRect">
              <a:avLst>
                <a:gd name="adj" fmla="val 5203"/>
              </a:avLst>
            </a:prstGeom>
            <a:noFill/>
            <a:ln w="38100">
              <a:solidFill>
                <a:srgbClr val="1C417C"/>
              </a:solidFill>
            </a:ln>
          </p:spPr>
        </p:pic>
      </p:grpSp>
    </p:spTree>
    <p:extLst>
      <p:ext uri="{BB962C8B-B14F-4D97-AF65-F5344CB8AC3E}">
        <p14:creationId xmlns:p14="http://schemas.microsoft.com/office/powerpoint/2010/main" val="528273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40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childTnLst>
                                </p:cTn>
                              </p:par>
                              <p:par>
                                <p:cTn id="8" presetID="2" presetClass="entr" presetSubtype="4" decel="50000"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1000" fill="hold"/>
                                        <p:tgtEl>
                                          <p:spTgt spid="29"/>
                                        </p:tgtEl>
                                        <p:attrNameLst>
                                          <p:attrName>ppt_x</p:attrName>
                                        </p:attrNameLst>
                                      </p:cBhvr>
                                      <p:tavLst>
                                        <p:tav tm="0">
                                          <p:val>
                                            <p:strVal val="#ppt_x"/>
                                          </p:val>
                                        </p:tav>
                                        <p:tav tm="100000">
                                          <p:val>
                                            <p:strVal val="#ppt_x"/>
                                          </p:val>
                                        </p:tav>
                                      </p:tavLst>
                                    </p:anim>
                                    <p:anim calcmode="lin" valueType="num">
                                      <p:cBhvr additive="base">
                                        <p:cTn id="11" dur="1000" fill="hold"/>
                                        <p:tgtEl>
                                          <p:spTgt spid="29"/>
                                        </p:tgtEl>
                                        <p:attrNameLst>
                                          <p:attrName>ppt_y</p:attrName>
                                        </p:attrNameLst>
                                      </p:cBhvr>
                                      <p:tavLst>
                                        <p:tav tm="0">
                                          <p:val>
                                            <p:strVal val="1+#ppt_h/2"/>
                                          </p:val>
                                        </p:tav>
                                        <p:tav tm="100000">
                                          <p:val>
                                            <p:strVal val="#ppt_y"/>
                                          </p:val>
                                        </p:tav>
                                      </p:tavLst>
                                    </p:anim>
                                  </p:childTnLst>
                                </p:cTn>
                              </p:par>
                              <p:par>
                                <p:cTn id="12" presetID="2" presetClass="entr" presetSubtype="8" decel="50000" fill="hold" nodeType="with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1000" fill="hold"/>
                                        <p:tgtEl>
                                          <p:spTgt spid="32"/>
                                        </p:tgtEl>
                                        <p:attrNameLst>
                                          <p:attrName>ppt_x</p:attrName>
                                        </p:attrNameLst>
                                      </p:cBhvr>
                                      <p:tavLst>
                                        <p:tav tm="0">
                                          <p:val>
                                            <p:strVal val="0-#ppt_w/2"/>
                                          </p:val>
                                        </p:tav>
                                        <p:tav tm="100000">
                                          <p:val>
                                            <p:strVal val="#ppt_x"/>
                                          </p:val>
                                        </p:tav>
                                      </p:tavLst>
                                    </p:anim>
                                    <p:anim calcmode="lin" valueType="num">
                                      <p:cBhvr additive="base">
                                        <p:cTn id="15"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568434414"/>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Y3</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 Christianity – Why did Jesus tell parables?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4" name="Table 3"/>
          <p:cNvGraphicFramePr>
            <a:graphicFrameLocks noGrp="1"/>
          </p:cNvGraphicFramePr>
          <p:nvPr>
            <p:extLst>
              <p:ext uri="{D42A27DB-BD31-4B8C-83A1-F6EECF244321}">
                <p14:modId xmlns:p14="http://schemas.microsoft.com/office/powerpoint/2010/main" val="952315081"/>
              </p:ext>
            </p:extLst>
          </p:nvPr>
        </p:nvGraphicFramePr>
        <p:xfrm>
          <a:off x="0" y="642025"/>
          <a:ext cx="4810125" cy="3291840"/>
        </p:xfrm>
        <a:graphic>
          <a:graphicData uri="http://schemas.openxmlformats.org/drawingml/2006/table">
            <a:tbl>
              <a:tblPr firstRow="1" bandRow="1">
                <a:tableStyleId>{93296810-A885-4BE3-A3E7-6D5BEEA58F35}</a:tableStyleId>
              </a:tblPr>
              <a:tblGrid>
                <a:gridCol w="4810125">
                  <a:extLst>
                    <a:ext uri="{9D8B030D-6E8A-4147-A177-3AD203B41FA5}">
                      <a16:colId xmlns:a16="http://schemas.microsoft.com/office/drawing/2014/main" val="514530588"/>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The Parable of the Lost Sheep</a:t>
                      </a:r>
                      <a:endParaRPr lang="en-GB" sz="1200" dirty="0"/>
                    </a:p>
                  </a:txBody>
                  <a:tcPr/>
                </a:tc>
                <a:extLst>
                  <a:ext uri="{0D108BD9-81ED-4DB2-BD59-A6C34878D82A}">
                    <a16:rowId xmlns:a16="http://schemas.microsoft.com/office/drawing/2014/main" val="2029190369"/>
                  </a:ext>
                </a:extLst>
              </a:tr>
              <a:tr h="2652297">
                <a:tc>
                  <a:txBody>
                    <a:bodyPr/>
                    <a:lstStyle/>
                    <a:p>
                      <a:pPr lvl="0"/>
                      <a:r>
                        <a:rPr lang="en-GB" sz="1200" dirty="0"/>
                        <a:t>Jesus said that there was once a shepherd who had 100 sheep. At the end of the day, the shepherd noticed that only 99 sheep had returned to the herd. </a:t>
                      </a:r>
                    </a:p>
                    <a:p>
                      <a:pPr lvl="0"/>
                      <a:br>
                        <a:rPr lang="en-GB" sz="1200" dirty="0"/>
                      </a:br>
                      <a:r>
                        <a:rPr lang="en-GB" sz="1200" dirty="0"/>
                        <a:t>The shepherd left his herd and went to search for </a:t>
                      </a:r>
                    </a:p>
                    <a:p>
                      <a:pPr lvl="0"/>
                      <a:r>
                        <a:rPr lang="en-GB" sz="1200" dirty="0"/>
                        <a:t>the lost sheep. He searched high and low.</a:t>
                      </a:r>
                    </a:p>
                    <a:p>
                      <a:pPr lvl="2"/>
                      <a:endParaRPr lang="en-GB" sz="1200" dirty="0"/>
                    </a:p>
                    <a:p>
                      <a:pPr lvl="0"/>
                      <a:r>
                        <a:rPr lang="en-GB" sz="1200" dirty="0"/>
                        <a:t>After a long time of searching, the shepherd found </a:t>
                      </a:r>
                    </a:p>
                    <a:p>
                      <a:pPr lvl="0"/>
                      <a:r>
                        <a:rPr lang="en-GB" sz="1200" dirty="0"/>
                        <a:t>the lost sheep. He put the sheep on his shoulders and </a:t>
                      </a:r>
                    </a:p>
                    <a:p>
                      <a:pPr lvl="0"/>
                      <a:r>
                        <a:rPr lang="en-GB" sz="1200" dirty="0"/>
                        <a:t>joyfully returned home. </a:t>
                      </a:r>
                    </a:p>
                    <a:p>
                      <a:pPr lvl="0"/>
                      <a:endParaRPr lang="en-GB" sz="1200" dirty="0"/>
                    </a:p>
                    <a:p>
                      <a:pPr lvl="0"/>
                      <a:r>
                        <a:rPr lang="en-GB" sz="1200" b="1" dirty="0"/>
                        <a:t>Moral: </a:t>
                      </a:r>
                      <a:endParaRPr lang="en-GB" sz="1200" dirty="0"/>
                    </a:p>
                    <a:p>
                      <a:pPr lvl="0"/>
                      <a:r>
                        <a:rPr lang="en-GB" sz="1200" dirty="0"/>
                        <a:t>Jesus used this parable to show that God cares about each and every person and He will stop everything to care for us. The sheep in the story could also represent a lost sinner. Jesus showed that God will seek out a lost sinner and welcome them with forgiveness. </a:t>
                      </a:r>
                      <a:endParaRPr lang="en-US" sz="1200" dirty="0"/>
                    </a:p>
                  </a:txBody>
                  <a:tcPr/>
                </a:tc>
                <a:extLst>
                  <a:ext uri="{0D108BD9-81ED-4DB2-BD59-A6C34878D82A}">
                    <a16:rowId xmlns:a16="http://schemas.microsoft.com/office/drawing/2014/main" val="537900885"/>
                  </a:ext>
                </a:extLst>
              </a:tr>
            </a:tbl>
          </a:graphicData>
        </a:graphic>
      </p:graphicFrame>
      <p:pic>
        <p:nvPicPr>
          <p:cNvPr id="29" name="Picture 28" descr="A picture containing text&#10;&#10;Description automatically generated">
            <a:extLst>
              <a:ext uri="{FF2B5EF4-FFF2-40B4-BE49-F238E27FC236}">
                <a16:creationId xmlns:a16="http://schemas.microsoft.com/office/drawing/2014/main" id="{E7AC937E-EA64-4C1E-6902-3452CAB660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2638" y="1454618"/>
            <a:ext cx="760287" cy="1382492"/>
          </a:xfrm>
          <a:prstGeom prst="rect">
            <a:avLst/>
          </a:prstGeom>
        </p:spPr>
      </p:pic>
      <p:graphicFrame>
        <p:nvGraphicFramePr>
          <p:cNvPr id="37" name="Table 36"/>
          <p:cNvGraphicFramePr>
            <a:graphicFrameLocks noGrp="1"/>
          </p:cNvGraphicFramePr>
          <p:nvPr>
            <p:extLst>
              <p:ext uri="{D42A27DB-BD31-4B8C-83A1-F6EECF244321}">
                <p14:modId xmlns:p14="http://schemas.microsoft.com/office/powerpoint/2010/main" val="539313719"/>
              </p:ext>
            </p:extLst>
          </p:nvPr>
        </p:nvGraphicFramePr>
        <p:xfrm>
          <a:off x="4876799" y="6289505"/>
          <a:ext cx="5743576" cy="1192253"/>
        </p:xfrm>
        <a:graphic>
          <a:graphicData uri="http://schemas.openxmlformats.org/drawingml/2006/table">
            <a:tbl>
              <a:tblPr firstRow="1" bandRow="1">
                <a:tableStyleId>{93296810-A885-4BE3-A3E7-6D5BEEA58F35}</a:tableStyleId>
              </a:tblPr>
              <a:tblGrid>
                <a:gridCol w="5743576">
                  <a:extLst>
                    <a:ext uri="{9D8B030D-6E8A-4147-A177-3AD203B41FA5}">
                      <a16:colId xmlns:a16="http://schemas.microsoft.com/office/drawing/2014/main" val="633834085"/>
                    </a:ext>
                  </a:extLst>
                </a:gridCol>
              </a:tblGrid>
              <a:tr h="298063">
                <a:tc>
                  <a:txBody>
                    <a:bodyPr/>
                    <a:lstStyle/>
                    <a:p>
                      <a:r>
                        <a:rPr lang="en-GB" sz="1200" dirty="0"/>
                        <a:t>Stories</a:t>
                      </a:r>
                    </a:p>
                  </a:txBody>
                  <a:tcPr/>
                </a:tc>
                <a:extLst>
                  <a:ext uri="{0D108BD9-81ED-4DB2-BD59-A6C34878D82A}">
                    <a16:rowId xmlns:a16="http://schemas.microsoft.com/office/drawing/2014/main" val="4152052582"/>
                  </a:ext>
                </a:extLst>
              </a:tr>
              <a:tr h="89419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The Parables were stories with lots of special lessons for Christians. Stories</a:t>
                      </a:r>
                      <a:r>
                        <a:rPr lang="en-GB" sz="1200" baseline="0" dirty="0"/>
                        <a:t> may not always have hidden meanings. What is your favourite story? Does it have any special meanings or messages for the reader?</a:t>
                      </a:r>
                      <a:r>
                        <a:rPr lang="en-GB" sz="1200" dirty="0"/>
                        <a:t> </a:t>
                      </a:r>
                    </a:p>
                    <a:p>
                      <a:endParaRPr lang="en-GB" sz="1200" dirty="0"/>
                    </a:p>
                  </a:txBody>
                  <a:tcPr/>
                </a:tc>
                <a:extLst>
                  <a:ext uri="{0D108BD9-81ED-4DB2-BD59-A6C34878D82A}">
                    <a16:rowId xmlns:a16="http://schemas.microsoft.com/office/drawing/2014/main" val="3007653216"/>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712795173"/>
              </p:ext>
            </p:extLst>
          </p:nvPr>
        </p:nvGraphicFramePr>
        <p:xfrm>
          <a:off x="0" y="3993139"/>
          <a:ext cx="4810125" cy="3488620"/>
        </p:xfrm>
        <a:graphic>
          <a:graphicData uri="http://schemas.openxmlformats.org/drawingml/2006/table">
            <a:tbl>
              <a:tblPr firstRow="1" bandRow="1">
                <a:tableStyleId>{93296810-A885-4BE3-A3E7-6D5BEEA58F35}</a:tableStyleId>
              </a:tblPr>
              <a:tblGrid>
                <a:gridCol w="4810125">
                  <a:extLst>
                    <a:ext uri="{9D8B030D-6E8A-4147-A177-3AD203B41FA5}">
                      <a16:colId xmlns:a16="http://schemas.microsoft.com/office/drawing/2014/main" val="3781610311"/>
                    </a:ext>
                  </a:extLst>
                </a:gridCol>
              </a:tblGrid>
              <a:tr h="264394">
                <a:tc>
                  <a:txBody>
                    <a:bodyPr/>
                    <a:lstStyle/>
                    <a:p>
                      <a:r>
                        <a:rPr lang="en-GB" sz="1200" dirty="0"/>
                        <a:t>The Wise Man and the</a:t>
                      </a:r>
                      <a:r>
                        <a:rPr lang="en-GB" sz="1200" baseline="0" dirty="0"/>
                        <a:t> Foolish Man</a:t>
                      </a:r>
                      <a:endParaRPr lang="en-GB" sz="1200" dirty="0"/>
                    </a:p>
                  </a:txBody>
                  <a:tcPr/>
                </a:tc>
                <a:extLst>
                  <a:ext uri="{0D108BD9-81ED-4DB2-BD59-A6C34878D82A}">
                    <a16:rowId xmlns:a16="http://schemas.microsoft.com/office/drawing/2014/main" val="2478204141"/>
                  </a:ext>
                </a:extLst>
              </a:tr>
              <a:tr h="321430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Once there were two men who decided to build themselves houses. The foolish man built his house on the sand. When the rains came and the land flooded and the house collapsed.</a:t>
                      </a:r>
                      <a:r>
                        <a:rPr lang="en-GB" sz="1200" baseline="0" dirty="0"/>
                        <a:t> </a:t>
                      </a:r>
                      <a:r>
                        <a:rPr lang="en-GB" sz="1200" dirty="0"/>
                        <a:t>But the wise man built his house on the rock.</a:t>
                      </a:r>
                      <a:r>
                        <a:rPr lang="en-GB" sz="1200" baseline="0" dirty="0"/>
                        <a:t> </a:t>
                      </a:r>
                      <a:r>
                        <a:rPr lang="en-GB" sz="1200" dirty="0"/>
                        <a:t>When the rains came and the land flooded,</a:t>
                      </a:r>
                      <a:r>
                        <a:rPr lang="en-GB" sz="1200" baseline="0" dirty="0"/>
                        <a:t> </a:t>
                      </a:r>
                      <a:r>
                        <a:rPr lang="en-GB" sz="1200" dirty="0"/>
                        <a:t>his house remained standing!</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Moral: </a:t>
                      </a:r>
                      <a:r>
                        <a:rPr lang="en-GB" sz="1200" dirty="0"/>
                        <a:t>When a person builds his life on Jesus' words, he is building a strong foundation. He will be strong inside. The foolish man in the parable was like someone who listened to Jesus' instructions but then did not follow them. A person who does not build his life on Jesus' words will not have a strong foundation.</a:t>
                      </a:r>
                    </a:p>
                  </a:txBody>
                  <a:tcPr/>
                </a:tc>
                <a:extLst>
                  <a:ext uri="{0D108BD9-81ED-4DB2-BD59-A6C34878D82A}">
                    <a16:rowId xmlns:a16="http://schemas.microsoft.com/office/drawing/2014/main" val="709606628"/>
                  </a:ext>
                </a:extLst>
              </a:tr>
            </a:tbl>
          </a:graphicData>
        </a:graphic>
      </p:graphicFrame>
      <p:graphicFrame>
        <p:nvGraphicFramePr>
          <p:cNvPr id="38" name="Table 37"/>
          <p:cNvGraphicFramePr>
            <a:graphicFrameLocks noGrp="1"/>
          </p:cNvGraphicFramePr>
          <p:nvPr>
            <p:extLst>
              <p:ext uri="{D42A27DB-BD31-4B8C-83A1-F6EECF244321}">
                <p14:modId xmlns:p14="http://schemas.microsoft.com/office/powerpoint/2010/main" val="4236262755"/>
              </p:ext>
            </p:extLst>
          </p:nvPr>
        </p:nvGraphicFramePr>
        <p:xfrm>
          <a:off x="4876799" y="645033"/>
          <a:ext cx="5743575" cy="5607388"/>
        </p:xfrm>
        <a:graphic>
          <a:graphicData uri="http://schemas.openxmlformats.org/drawingml/2006/table">
            <a:tbl>
              <a:tblPr firstRow="1" bandRow="1">
                <a:tableStyleId>{93296810-A885-4BE3-A3E7-6D5BEEA58F35}</a:tableStyleId>
              </a:tblPr>
              <a:tblGrid>
                <a:gridCol w="5743575">
                  <a:extLst>
                    <a:ext uri="{9D8B030D-6E8A-4147-A177-3AD203B41FA5}">
                      <a16:colId xmlns:a16="http://schemas.microsoft.com/office/drawing/2014/main" val="3781610311"/>
                    </a:ext>
                  </a:extLst>
                </a:gridCol>
              </a:tblGrid>
              <a:tr h="251249">
                <a:tc>
                  <a:txBody>
                    <a:bodyPr/>
                    <a:lstStyle/>
                    <a:p>
                      <a:r>
                        <a:rPr lang="en-GB" sz="1200"/>
                        <a:t>The Prodigal son</a:t>
                      </a:r>
                      <a:endParaRPr lang="en-GB" sz="1200" dirty="0"/>
                    </a:p>
                  </a:txBody>
                  <a:tcPr/>
                </a:tc>
                <a:extLst>
                  <a:ext uri="{0D108BD9-81ED-4DB2-BD59-A6C34878D82A}">
                    <a16:rowId xmlns:a16="http://schemas.microsoft.com/office/drawing/2014/main" val="2478204141"/>
                  </a:ext>
                </a:extLst>
              </a:tr>
              <a:tr h="533306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There</a:t>
                      </a:r>
                      <a:r>
                        <a:rPr lang="en-GB" sz="1200" baseline="0" dirty="0"/>
                        <a:t> was once a man who had two sons. </a:t>
                      </a:r>
                      <a:r>
                        <a:rPr lang="en-GB" sz="1200" dirty="0">
                          <a:solidFill>
                            <a:schemeClr val="tx1"/>
                          </a:solidFill>
                        </a:rPr>
                        <a:t>One day, the youngest son asked his father for his inheritance money.</a:t>
                      </a:r>
                      <a:r>
                        <a:rPr lang="en-GB" sz="1200" baseline="0" dirty="0">
                          <a:solidFill>
                            <a:schemeClr val="tx1"/>
                          </a:solidFill>
                        </a:rPr>
                        <a:t> </a:t>
                      </a:r>
                      <a:r>
                        <a:rPr lang="en-GB" sz="1200" dirty="0">
                          <a:solidFill>
                            <a:schemeClr val="tx1"/>
                          </a:solidFill>
                        </a:rPr>
                        <a:t>The father thought about it and divided what he owned between them, giving his sons their inheritance.</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solidFill>
                            <a:schemeClr val="tx1"/>
                          </a:solidFill>
                        </a:rPr>
                        <a:t>The youngest son moved far away and very soon spent all of his money.</a:t>
                      </a:r>
                      <a:r>
                        <a:rPr lang="en-GB" sz="1200" baseline="0" dirty="0">
                          <a:solidFill>
                            <a:schemeClr val="tx1"/>
                          </a:solidFill>
                        </a:rPr>
                        <a:t> </a:t>
                      </a:r>
                      <a:r>
                        <a:rPr lang="en-GB" sz="1200" dirty="0">
                          <a:solidFill>
                            <a:schemeClr val="tx1"/>
                          </a:solidFill>
                        </a:rPr>
                        <a:t>He was very hungry and had no place to live, so he decided to get a job. He was given a job feeding pigs but no-one gave him anything to eat.</a:t>
                      </a:r>
                      <a:r>
                        <a:rPr lang="en-GB" sz="1200" baseline="0" dirty="0">
                          <a:solidFill>
                            <a:schemeClr val="tx1"/>
                          </a:solidFill>
                        </a:rPr>
                        <a:t> </a:t>
                      </a:r>
                      <a:r>
                        <a:rPr lang="en-GB" sz="1200" dirty="0">
                          <a:solidFill>
                            <a:schemeClr val="tx1"/>
                          </a:solidFill>
                        </a:rPr>
                        <a:t>The son was very sad and very sorry for what he had done. Back home, even his father’s hired men were fed well. He decided to go back home, say sorry and ask his father for a job as a servant.</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solidFill>
                            <a:schemeClr val="tx1"/>
                          </a:solidFill>
                        </a:rPr>
                        <a:t>When the father saw his youngest son returning, he was filled with great joy and ran to greet his returning son. He hugged and kissed the boy. </a:t>
                      </a:r>
                      <a:r>
                        <a:rPr lang="en-GB" sz="1200" baseline="0" dirty="0">
                          <a:solidFill>
                            <a:schemeClr val="tx1"/>
                          </a:solidFill>
                        </a:rPr>
                        <a:t> </a:t>
                      </a:r>
                      <a:r>
                        <a:rPr lang="en-GB" sz="1200" dirty="0">
                          <a:solidFill>
                            <a:schemeClr val="tx1"/>
                          </a:solidFill>
                        </a:rPr>
                        <a:t>The father dressed him up in the best robe, some new sandals and put a ring on his finger. The father was so happy that his son had returned that he threw a great feast to celebrate! </a:t>
                      </a:r>
                    </a:p>
                    <a:p>
                      <a:pPr marL="2519858" marR="0" lvl="5" indent="0" algn="l" defTabSz="1007943"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solidFill>
                            <a:schemeClr val="tx1"/>
                          </a:solidFill>
                        </a:rPr>
                        <a:t>While the younger brother had been away, the older brother had been working hard for his father and saved all of his inheritance. When he heard that his brother had returned with nothing and a great feast was being thrown for him, he felt very angry and jealous.</a:t>
                      </a:r>
                    </a:p>
                    <a:p>
                      <a:pPr marL="3527801" marR="0" lvl="7" indent="0" algn="l" defTabSz="1007943"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2015886" marR="0" lvl="4" indent="0" algn="l" defTabSz="1007943" rtl="0" eaLnBrk="1" fontAlgn="auto" latinLnBrk="0" hangingPunct="1">
                        <a:lnSpc>
                          <a:spcPct val="100000"/>
                        </a:lnSpc>
                        <a:spcBef>
                          <a:spcPts val="0"/>
                        </a:spcBef>
                        <a:spcAft>
                          <a:spcPts val="0"/>
                        </a:spcAft>
                        <a:buClrTx/>
                        <a:buSzTx/>
                        <a:buFontTx/>
                        <a:buNone/>
                        <a:tabLst/>
                        <a:defRPr/>
                      </a:pPr>
                      <a:r>
                        <a:rPr lang="en-GB" sz="1200" dirty="0">
                          <a:solidFill>
                            <a:schemeClr val="tx1"/>
                          </a:solidFill>
                        </a:rPr>
                        <a:t>But the father did not want his son to be jealous and angry. “We must celebrate and rejoice,” he told his older son, “because it is as if this brother of yours was dead and has come to life; he was lost and has been found.”</a:t>
                      </a:r>
                      <a:endParaRPr lang="en-GB" sz="1200" kern="1200" dirty="0">
                        <a:solidFill>
                          <a:schemeClr val="tx1"/>
                        </a:solidFill>
                        <a:latin typeface="+mn-lt"/>
                        <a:ea typeface="+mn-ea"/>
                        <a:cs typeface="+mn-cs"/>
                      </a:endParaRPr>
                    </a:p>
                    <a:p>
                      <a:pPr marL="3527801" marR="0" lvl="7" indent="0" algn="l" defTabSz="1007943"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3527801" marR="0" lvl="7" indent="0" algn="l" defTabSz="1007943"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Moral: </a:t>
                      </a:r>
                      <a:r>
                        <a:rPr lang="en-GB" sz="1200" kern="1200" dirty="0">
                          <a:solidFill>
                            <a:schemeClr val="tx1"/>
                          </a:solidFill>
                          <a:latin typeface="+mn-lt"/>
                          <a:ea typeface="+mn-ea"/>
                          <a:cs typeface="+mn-cs"/>
                        </a:rPr>
                        <a:t>In this parable, the father forgives his son when he returns and welcomes him home. In the same way, God waits for humans to realise what they have done wrong and ask for forgiveness and welcomes them back when they do.</a:t>
                      </a:r>
                    </a:p>
                  </a:txBody>
                  <a:tcPr/>
                </a:tc>
                <a:extLst>
                  <a:ext uri="{0D108BD9-81ED-4DB2-BD59-A6C34878D82A}">
                    <a16:rowId xmlns:a16="http://schemas.microsoft.com/office/drawing/2014/main" val="709606628"/>
                  </a:ext>
                </a:extLst>
              </a:tr>
            </a:tbl>
          </a:graphicData>
        </a:graphic>
      </p:graphicFrame>
      <p:pic>
        <p:nvPicPr>
          <p:cNvPr id="39" name="Picture 38">
            <a:extLst>
              <a:ext uri="{FF2B5EF4-FFF2-40B4-BE49-F238E27FC236}">
                <a16:creationId xmlns:a16="http://schemas.microsoft.com/office/drawing/2014/main" id="{9838011D-1ACE-4D6E-ACD6-276B4A18A5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89166" y="4328114"/>
            <a:ext cx="1540233" cy="1089155"/>
          </a:xfrm>
          <a:prstGeom prst="rect">
            <a:avLst/>
          </a:prstGeom>
        </p:spPr>
      </p:pic>
      <p:pic>
        <p:nvPicPr>
          <p:cNvPr id="20" name="Picture 19">
            <a:extLst>
              <a:ext uri="{FF2B5EF4-FFF2-40B4-BE49-F238E27FC236}">
                <a16:creationId xmlns:a16="http://schemas.microsoft.com/office/drawing/2014/main" id="{DB855478-94E8-B24A-5C7C-E678E34A369D}"/>
              </a:ext>
            </a:extLst>
          </p:cNvPr>
          <p:cNvPicPr/>
          <p:nvPr/>
        </p:nvPicPr>
        <p:blipFill>
          <a:blip r:embed="rId4" cstate="print">
            <a:extLst>
              <a:ext uri="{BEBA8EAE-BF5A-486C-A8C5-ECC9F3942E4B}">
                <a14:imgProps xmlns:a14="http://schemas.microsoft.com/office/drawing/2010/main">
                  <a14:imgLayer r:embed="rId5">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8" name="Picture 7"/>
          <p:cNvPicPr>
            <a:picLocks noChangeAspect="1"/>
          </p:cNvPicPr>
          <p:nvPr/>
        </p:nvPicPr>
        <p:blipFill>
          <a:blip r:embed="rId6"/>
          <a:stretch>
            <a:fillRect/>
          </a:stretch>
        </p:blipFill>
        <p:spPr>
          <a:xfrm>
            <a:off x="1199459" y="5114925"/>
            <a:ext cx="2055224" cy="1277207"/>
          </a:xfrm>
          <a:prstGeom prst="rect">
            <a:avLst/>
          </a:prstGeom>
        </p:spPr>
      </p:pic>
    </p:spTree>
    <p:extLst>
      <p:ext uri="{BB962C8B-B14F-4D97-AF65-F5344CB8AC3E}">
        <p14:creationId xmlns:p14="http://schemas.microsoft.com/office/powerpoint/2010/main" val="32173215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4408</TotalTime>
  <Words>1352</Words>
  <Application>Microsoft Office PowerPoint</Application>
  <PresentationFormat>Custom</PresentationFormat>
  <Paragraphs>75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Arial</vt:lpstr>
      <vt:lpstr>Calibri</vt:lpstr>
      <vt:lpstr>Calibri Light</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Ashley Welham</cp:lastModifiedBy>
  <cp:revision>97</cp:revision>
  <cp:lastPrinted>2024-03-27T09:38:56Z</cp:lastPrinted>
  <dcterms:created xsi:type="dcterms:W3CDTF">2023-11-14T15:55:26Z</dcterms:created>
  <dcterms:modified xsi:type="dcterms:W3CDTF">2024-12-03T08:13:31Z</dcterms:modified>
</cp:coreProperties>
</file>