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3D0"/>
    <a:srgbClr val="71AD47"/>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52" autoAdjust="0"/>
    <p:restoredTop sz="94660"/>
  </p:normalViewPr>
  <p:slideViewPr>
    <p:cSldViewPr snapToGrid="0">
      <p:cViewPr varScale="1">
        <p:scale>
          <a:sx n="80" d="100"/>
          <a:sy n="80" d="100"/>
        </p:scale>
        <p:origin x="140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16/09/2024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microsoft.com/office/2007/relationships/hdphoto" Target="../media/hdphoto1.wdp"/><Relationship Id="rId7" Type="http://schemas.openxmlformats.org/officeDocument/2006/relationships/hyperlink" Target="https://www.pngall.com/think-png/download/66131"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hyperlink" Target="https://www.pngall.com/bible-png/download/41728" TargetMode="External"/><Relationship Id="rId5" Type="http://schemas.openxmlformats.org/officeDocument/2006/relationships/hyperlink" Target="https://pixabay.com/en/easter-tomb-empty-religion-25821/" TargetMode="Externa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hyperlink" Target="https://pixabay.com/en/eye-icon-symbol-look-vision-see-191545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230888903"/>
              </p:ext>
            </p:extLst>
          </p:nvPr>
        </p:nvGraphicFramePr>
        <p:xfrm>
          <a:off x="7182256" y="660143"/>
          <a:ext cx="3391125" cy="3693328"/>
        </p:xfrm>
        <a:graphic>
          <a:graphicData uri="http://schemas.openxmlformats.org/drawingml/2006/table">
            <a:tbl>
              <a:tblPr firstRow="1" bandRow="1">
                <a:tableStyleId>{93296810-A885-4BE3-A3E7-6D5BEEA58F35}</a:tableStyleId>
              </a:tblPr>
              <a:tblGrid>
                <a:gridCol w="1437869">
                  <a:extLst>
                    <a:ext uri="{9D8B030D-6E8A-4147-A177-3AD203B41FA5}">
                      <a16:colId xmlns:a16="http://schemas.microsoft.com/office/drawing/2014/main" val="1630223619"/>
                    </a:ext>
                  </a:extLst>
                </a:gridCol>
                <a:gridCol w="1953256">
                  <a:extLst>
                    <a:ext uri="{9D8B030D-6E8A-4147-A177-3AD203B41FA5}">
                      <a16:colId xmlns:a16="http://schemas.microsoft.com/office/drawing/2014/main" val="1922709769"/>
                    </a:ext>
                  </a:extLst>
                </a:gridCol>
              </a:tblGrid>
              <a:tr h="282044">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03508">
                <a:tc>
                  <a:txBody>
                    <a:bodyPr/>
                    <a:lstStyle/>
                    <a:p>
                      <a:r>
                        <a:rPr lang="en-GB" sz="1200" i="0" kern="1200" dirty="0">
                          <a:solidFill>
                            <a:schemeClr val="dk1"/>
                          </a:solidFill>
                          <a:latin typeface="+mn-lt"/>
                          <a:ea typeface="+mn-ea"/>
                          <a:cs typeface="+mn-cs"/>
                        </a:rPr>
                        <a:t>accounts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0" kern="1200" dirty="0">
                          <a:solidFill>
                            <a:schemeClr val="dk1"/>
                          </a:solidFill>
                          <a:latin typeface="+mn-lt"/>
                          <a:ea typeface="+mn-ea"/>
                          <a:cs typeface="+mn-cs"/>
                        </a:rPr>
                        <a:t>noun. A description of facts, conditions, or events.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85928924"/>
                  </a:ext>
                </a:extLst>
              </a:tr>
              <a:tr h="564911">
                <a:tc>
                  <a:txBody>
                    <a:bodyPr/>
                    <a:lstStyle/>
                    <a:p>
                      <a:r>
                        <a:rPr lang="en-GB" sz="1200" i="0" kern="1200" dirty="0">
                          <a:solidFill>
                            <a:schemeClr val="dk1"/>
                          </a:solidFill>
                          <a:latin typeface="+mn-lt"/>
                          <a:ea typeface="+mn-ea"/>
                          <a:cs typeface="+mn-cs"/>
                        </a:rPr>
                        <a:t>differences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0" kern="1200" dirty="0">
                          <a:solidFill>
                            <a:schemeClr val="dk1"/>
                          </a:solidFill>
                          <a:latin typeface="+mn-lt"/>
                          <a:ea typeface="+mn-ea"/>
                          <a:cs typeface="+mn-cs"/>
                        </a:rPr>
                        <a:t>noun. An instance of being unlike or distinct in nature, form, or quality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07909915"/>
                  </a:ext>
                </a:extLst>
              </a:tr>
              <a:tr h="403508">
                <a:tc>
                  <a:txBody>
                    <a:bodyPr/>
                    <a:lstStyle/>
                    <a:p>
                      <a:pPr marL="0" algn="l" defTabSz="1007943" rtl="0" eaLnBrk="1" latinLnBrk="0" hangingPunct="1"/>
                      <a:r>
                        <a:rPr lang="en-GB" sz="1200" i="0" kern="1200" noProof="0" dirty="0">
                          <a:solidFill>
                            <a:schemeClr val="dk1"/>
                          </a:solidFill>
                          <a:latin typeface="+mn-lt"/>
                          <a:ea typeface="+mn-ea"/>
                          <a:cs typeface="+mn-cs"/>
                        </a:rPr>
                        <a:t>Gospel – Matthew, Mark, Luke &amp; John</a:t>
                      </a:r>
                      <a:endParaRPr lang="en-GB" sz="12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0" kern="1200" dirty="0">
                          <a:solidFill>
                            <a:schemeClr val="dk1"/>
                          </a:solidFill>
                          <a:latin typeface="+mn-lt"/>
                          <a:ea typeface="+mn-ea"/>
                          <a:cs typeface="+mn-cs"/>
                        </a:rPr>
                        <a:t>noun. A  transcript of Jesus’ life and his teachings.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31580802"/>
                  </a:ext>
                </a:extLst>
              </a:tr>
              <a:tr h="564911">
                <a:tc>
                  <a:txBody>
                    <a:bodyPr/>
                    <a:lstStyle/>
                    <a:p>
                      <a:r>
                        <a:rPr lang="en-GB" sz="1200" i="0" kern="1200" dirty="0">
                          <a:solidFill>
                            <a:schemeClr val="dk1"/>
                          </a:solidFill>
                          <a:latin typeface="+mn-lt"/>
                          <a:ea typeface="+mn-ea"/>
                          <a:cs typeface="+mn-cs"/>
                        </a:rPr>
                        <a:t>narrative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0" kern="1200" dirty="0">
                          <a:solidFill>
                            <a:schemeClr val="dk1"/>
                          </a:solidFill>
                          <a:latin typeface="+mn-lt"/>
                          <a:ea typeface="+mn-ea"/>
                          <a:cs typeface="+mn-cs"/>
                        </a:rPr>
                        <a:t>noun. Something that is narrated (told as a story or an account).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12839800"/>
                  </a:ext>
                </a:extLst>
              </a:tr>
              <a:tr h="1216724">
                <a:tc>
                  <a:txBody>
                    <a:bodyPr/>
                    <a:lstStyle/>
                    <a:p>
                      <a:r>
                        <a:rPr lang="en-GB" sz="1200" i="0" kern="1200" dirty="0">
                          <a:solidFill>
                            <a:schemeClr val="dk1"/>
                          </a:solidFill>
                          <a:latin typeface="+mn-lt"/>
                          <a:ea typeface="+mn-ea"/>
                          <a:cs typeface="+mn-cs"/>
                        </a:rPr>
                        <a:t>similarities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0" kern="1200" dirty="0">
                          <a:solidFill>
                            <a:schemeClr val="dk1"/>
                          </a:solidFill>
                          <a:latin typeface="+mn-lt"/>
                          <a:ea typeface="+mn-ea"/>
                          <a:cs typeface="+mn-cs"/>
                        </a:rPr>
                        <a:t>noun. The quality or state of being similar or comparable.</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0" kern="1200" dirty="0">
                          <a:solidFill>
                            <a:schemeClr val="dk1"/>
                          </a:solidFill>
                          <a:latin typeface="+mn-lt"/>
                          <a:ea typeface="+mn-ea"/>
                          <a:cs typeface="+mn-cs"/>
                        </a:rPr>
                        <a:t>If something is synoptic, it is also similar or comparable</a:t>
                      </a:r>
                      <a:r>
                        <a:rPr lang="en-GB" sz="1200" i="0" kern="1200" dirty="0" smtClean="0">
                          <a:solidFill>
                            <a:schemeClr val="dk1"/>
                          </a:solidFill>
                          <a:latin typeface="+mn-lt"/>
                          <a:ea typeface="+mn-ea"/>
                          <a:cs typeface="+mn-cs"/>
                        </a:rPr>
                        <a:t>.</a:t>
                      </a:r>
                      <a:endParaRPr lang="en-GB" sz="12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16931564"/>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457472693"/>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5 – How do Christians know what happened at Easter?</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13" name="Table 12">
            <a:extLst>
              <a:ext uri="{FF2B5EF4-FFF2-40B4-BE49-F238E27FC236}">
                <a16:creationId xmlns:a16="http://schemas.microsoft.com/office/drawing/2014/main" id="{E4665B8A-7DAB-015A-1E98-75E55095C856}"/>
              </a:ext>
            </a:extLst>
          </p:cNvPr>
          <p:cNvGraphicFramePr>
            <a:graphicFrameLocks noGrp="1"/>
          </p:cNvGraphicFramePr>
          <p:nvPr>
            <p:extLst>
              <p:ext uri="{D42A27DB-BD31-4B8C-83A1-F6EECF244321}">
                <p14:modId xmlns:p14="http://schemas.microsoft.com/office/powerpoint/2010/main" val="802740340"/>
              </p:ext>
            </p:extLst>
          </p:nvPr>
        </p:nvGraphicFramePr>
        <p:xfrm>
          <a:off x="118432" y="644802"/>
          <a:ext cx="3007827" cy="6769782"/>
        </p:xfrm>
        <a:graphic>
          <a:graphicData uri="http://schemas.openxmlformats.org/drawingml/2006/table">
            <a:tbl>
              <a:tblPr firstRow="1" bandRow="1">
                <a:tableStyleId>{93296810-A885-4BE3-A3E7-6D5BEEA58F35}</a:tableStyleId>
              </a:tblPr>
              <a:tblGrid>
                <a:gridCol w="3007827">
                  <a:extLst>
                    <a:ext uri="{9D8B030D-6E8A-4147-A177-3AD203B41FA5}">
                      <a16:colId xmlns:a16="http://schemas.microsoft.com/office/drawing/2014/main" val="489748474"/>
                    </a:ext>
                  </a:extLst>
                </a:gridCol>
              </a:tblGrid>
              <a:tr h="212448">
                <a:tc>
                  <a:txBody>
                    <a:bodyPr/>
                    <a:lstStyle/>
                    <a:p>
                      <a:r>
                        <a:rPr lang="en-GB" sz="1300" dirty="0"/>
                        <a:t>Gospels </a:t>
                      </a:r>
                    </a:p>
                  </a:txBody>
                  <a:tcPr/>
                </a:tc>
                <a:extLst>
                  <a:ext uri="{0D108BD9-81ED-4DB2-BD59-A6C34878D82A}">
                    <a16:rowId xmlns:a16="http://schemas.microsoft.com/office/drawing/2014/main" val="1676012475"/>
                  </a:ext>
                </a:extLst>
              </a:tr>
              <a:tr h="6480222">
                <a:tc>
                  <a:txBody>
                    <a:bodyPr/>
                    <a:lstStyle/>
                    <a:p>
                      <a:r>
                        <a:rPr lang="en-GB" sz="1300" b="1" kern="1200" dirty="0">
                          <a:solidFill>
                            <a:schemeClr val="dk1"/>
                          </a:solidFill>
                          <a:effectLst/>
                          <a:latin typeface="+mn-lt"/>
                          <a:ea typeface="+mn-ea"/>
                          <a:cs typeface="+mn-cs"/>
                        </a:rPr>
                        <a:t>What are they?</a:t>
                      </a:r>
                      <a:endParaRPr lang="en-GB" sz="1300" b="1" dirty="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dirty="0"/>
                        <a:t>They are accounts telling us about Jesus’ life and teachings. When reading them, there are similarities (and differences) between the accounts of the Holy Week.</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b="1" dirty="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1" dirty="0"/>
                        <a:t>Who wrote the four Gospels?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dirty="0"/>
                        <a:t>They were written by four people: Mark, Matthew, Luke and John. The content of the Gospels of Mark, Matthew and Luke is very similar. They are therefore known as the ‘Synoptic Gospels’ and have been known as this since around the 18th Century. They are the first three Gospels of the New Testament.  John's Gospel is the final Gospel in the New Testament and is not referred to as one of the Synoptic Gospels. It was written a long time after the Synoptic Gospels.  John’s Gospel explains who Jesus was and there are very few mentions of the miracles that Jesus performed.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b="1" dirty="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1" dirty="0"/>
                        <a:t>What are the similarities of the Synoptic Gospels?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dirty="0"/>
                        <a:t>It is believed that Matthew’s and Luke’s Gospels are based on Mark’s. His was written first. The three gospels agree with the key events in Jesus’ life, the order in which those events took place and words spoken by Jesus on certain occasions.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b="0" dirty="0"/>
                    </a:p>
                  </a:txBody>
                  <a:tcPr/>
                </a:tc>
                <a:extLst>
                  <a:ext uri="{0D108BD9-81ED-4DB2-BD59-A6C34878D82A}">
                    <a16:rowId xmlns:a16="http://schemas.microsoft.com/office/drawing/2014/main" val="160365821"/>
                  </a:ext>
                </a:extLst>
              </a:tr>
            </a:tbl>
          </a:graphicData>
        </a:graphic>
      </p:graphicFrame>
      <p:graphicFrame>
        <p:nvGraphicFramePr>
          <p:cNvPr id="8" name="Table 7">
            <a:extLst>
              <a:ext uri="{FF2B5EF4-FFF2-40B4-BE49-F238E27FC236}">
                <a16:creationId xmlns:a16="http://schemas.microsoft.com/office/drawing/2014/main" id="{FC32D3CD-83E4-52EC-53FC-947C52DEA818}"/>
              </a:ext>
            </a:extLst>
          </p:cNvPr>
          <p:cNvGraphicFramePr>
            <a:graphicFrameLocks noGrp="1"/>
          </p:cNvGraphicFramePr>
          <p:nvPr>
            <p:extLst>
              <p:ext uri="{D42A27DB-BD31-4B8C-83A1-F6EECF244321}">
                <p14:modId xmlns:p14="http://schemas.microsoft.com/office/powerpoint/2010/main" val="2537941339"/>
              </p:ext>
            </p:extLst>
          </p:nvPr>
        </p:nvGraphicFramePr>
        <p:xfrm>
          <a:off x="7155592" y="4430863"/>
          <a:ext cx="3398108" cy="2999062"/>
        </p:xfrm>
        <a:graphic>
          <a:graphicData uri="http://schemas.openxmlformats.org/drawingml/2006/table">
            <a:tbl>
              <a:tblPr firstRow="1" bandRow="1">
                <a:tableStyleId>{93296810-A885-4BE3-A3E7-6D5BEEA58F35}</a:tableStyleId>
              </a:tblPr>
              <a:tblGrid>
                <a:gridCol w="3398108">
                  <a:extLst>
                    <a:ext uri="{9D8B030D-6E8A-4147-A177-3AD203B41FA5}">
                      <a16:colId xmlns:a16="http://schemas.microsoft.com/office/drawing/2014/main" val="489748474"/>
                    </a:ext>
                  </a:extLst>
                </a:gridCol>
              </a:tblGrid>
              <a:tr h="55432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1" kern="1200" dirty="0">
                          <a:solidFill>
                            <a:schemeClr val="lt1"/>
                          </a:solidFill>
                          <a:latin typeface="+mn-lt"/>
                          <a:ea typeface="+mn-ea"/>
                          <a:cs typeface="+mn-cs"/>
                        </a:rPr>
                        <a:t>Why do people experience and recall the same events in different ways?</a:t>
                      </a:r>
                    </a:p>
                  </a:txBody>
                  <a:tcPr/>
                </a:tc>
                <a:extLst>
                  <a:ext uri="{0D108BD9-81ED-4DB2-BD59-A6C34878D82A}">
                    <a16:rowId xmlns:a16="http://schemas.microsoft.com/office/drawing/2014/main" val="1676012475"/>
                  </a:ext>
                </a:extLst>
              </a:tr>
              <a:tr h="2444735">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kern="1200" dirty="0">
                          <a:solidFill>
                            <a:schemeClr val="dk1"/>
                          </a:solidFill>
                          <a:latin typeface="+mn-lt"/>
                          <a:ea typeface="+mn-ea"/>
                          <a:cs typeface="+mn-cs"/>
                        </a:rPr>
                        <a:t>Everyone sees and interprets events differently, according to what aspect they were concentrating on at the time and what preconceived impressions they view the event through.</a:t>
                      </a:r>
                    </a:p>
                  </a:txBody>
                  <a:tcPr/>
                </a:tc>
                <a:extLst>
                  <a:ext uri="{0D108BD9-81ED-4DB2-BD59-A6C34878D82A}">
                    <a16:rowId xmlns:a16="http://schemas.microsoft.com/office/drawing/2014/main" val="160365821"/>
                  </a:ext>
                </a:extLst>
              </a:tr>
            </a:tbl>
          </a:graphicData>
        </a:graphic>
      </p:graphicFrame>
      <p:graphicFrame>
        <p:nvGraphicFramePr>
          <p:cNvPr id="28" name="Table 27">
            <a:extLst>
              <a:ext uri="{FF2B5EF4-FFF2-40B4-BE49-F238E27FC236}">
                <a16:creationId xmlns:a16="http://schemas.microsoft.com/office/drawing/2014/main" id="{2E5A0486-F447-A841-90F6-E09B842B08C7}"/>
              </a:ext>
            </a:extLst>
          </p:cNvPr>
          <p:cNvGraphicFramePr>
            <a:graphicFrameLocks noGrp="1"/>
          </p:cNvGraphicFramePr>
          <p:nvPr>
            <p:extLst>
              <p:ext uri="{D42A27DB-BD31-4B8C-83A1-F6EECF244321}">
                <p14:modId xmlns:p14="http://schemas.microsoft.com/office/powerpoint/2010/main" val="84954400"/>
              </p:ext>
            </p:extLst>
          </p:nvPr>
        </p:nvGraphicFramePr>
        <p:xfrm>
          <a:off x="3203380" y="660143"/>
          <a:ext cx="3901755" cy="6769782"/>
        </p:xfrm>
        <a:graphic>
          <a:graphicData uri="http://schemas.openxmlformats.org/drawingml/2006/table">
            <a:tbl>
              <a:tblPr firstRow="1" bandRow="1">
                <a:tableStyleId>{93296810-A885-4BE3-A3E7-6D5BEEA58F35}</a:tableStyleId>
              </a:tblPr>
              <a:tblGrid>
                <a:gridCol w="3901755">
                  <a:extLst>
                    <a:ext uri="{9D8B030D-6E8A-4147-A177-3AD203B41FA5}">
                      <a16:colId xmlns:a16="http://schemas.microsoft.com/office/drawing/2014/main" val="489748474"/>
                    </a:ext>
                  </a:extLst>
                </a:gridCol>
              </a:tblGrid>
              <a:tr h="493247">
                <a:tc>
                  <a:txBody>
                    <a:bodyPr/>
                    <a:lstStyle/>
                    <a:p>
                      <a:pPr marL="0" indent="0">
                        <a:buFont typeface="Arial" panose="020B0604020202020204" pitchFamily="34" charset="0"/>
                        <a:buNone/>
                      </a:pPr>
                      <a:r>
                        <a:rPr lang="en-GB" sz="1300" dirty="0"/>
                        <a:t>Examples of similarities (and differences) of the resurrection in the Gospels.</a:t>
                      </a:r>
                    </a:p>
                  </a:txBody>
                  <a:tcPr/>
                </a:tc>
                <a:extLst>
                  <a:ext uri="{0D108BD9-81ED-4DB2-BD59-A6C34878D82A}">
                    <a16:rowId xmlns:a16="http://schemas.microsoft.com/office/drawing/2014/main" val="1676012475"/>
                  </a:ext>
                </a:extLst>
              </a:tr>
              <a:tr h="385371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Similarities: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If you combined the core ideas in the accounts, the resurrection story would go like this: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On the first day of the week at sunrise, Mary Magdalene, possibly accompanied by other followers of Jesus, arrived at his tomb. Only Jesus was not there! One or possibly two angelic beings greeted them announcing Jesus had arisen from the dead.</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Filled with fear and joy, Mary was instructed to tell the remaining disciples of the good news of Jesus’ resurrection. In the days that followed, Jesus himself made appearances to his disciples. The gospels record that the disciples were able to speak with the resurrected Jesus, eat with him, and touch him before he ultimately ascended to heaven, leaving his disciples to spread the good news.</a:t>
                      </a:r>
                    </a:p>
                  </a:txBody>
                  <a:tcPr/>
                </a:tc>
                <a:extLst>
                  <a:ext uri="{0D108BD9-81ED-4DB2-BD59-A6C34878D82A}">
                    <a16:rowId xmlns:a16="http://schemas.microsoft.com/office/drawing/2014/main" val="160365821"/>
                  </a:ext>
                </a:extLst>
              </a:tr>
              <a:tr h="242281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Differences: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Matthew 28: First to the tomb: Mary Magdalene and “the other Mary”</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Mark 16:1-8: First to the tomb: Mary Magdalene, Mary, the mother of James, Salome</a:t>
                      </a:r>
                      <a:br>
                        <a:rPr lang="en-GB" altLang="en-US" sz="1300" b="0" kern="1200" dirty="0">
                          <a:solidFill>
                            <a:schemeClr val="dk1"/>
                          </a:solidFill>
                          <a:latin typeface="+mn-lt"/>
                          <a:ea typeface="+mn-ea"/>
                          <a:cs typeface="+mn-cs"/>
                        </a:rPr>
                      </a:br>
                      <a:r>
                        <a:rPr lang="en-GB" altLang="en-US" sz="1300" b="0" kern="1200" dirty="0">
                          <a:solidFill>
                            <a:schemeClr val="dk1"/>
                          </a:solidFill>
                          <a:latin typeface="+mn-lt"/>
                          <a:ea typeface="+mn-ea"/>
                          <a:cs typeface="+mn-cs"/>
                        </a:rPr>
                        <a:t>Luke 24: First to the tomb: Mary Magdalene, Mary mother of James, Joanna, “other women,” Peter</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300" b="0" kern="1200" dirty="0">
                          <a:solidFill>
                            <a:schemeClr val="dk1"/>
                          </a:solidFill>
                          <a:latin typeface="+mn-lt"/>
                          <a:ea typeface="+mn-ea"/>
                          <a:cs typeface="+mn-cs"/>
                        </a:rPr>
                        <a:t>John 20: First to the tomb: Mary Magdalene, Simon Peter, the disciple Jesus loved.</a:t>
                      </a:r>
                    </a:p>
                  </a:txBody>
                  <a:tcPr/>
                </a:tc>
                <a:extLst>
                  <a:ext uri="{0D108BD9-81ED-4DB2-BD59-A6C34878D82A}">
                    <a16:rowId xmlns:a16="http://schemas.microsoft.com/office/drawing/2014/main" val="2043239136"/>
                  </a:ext>
                </a:extLst>
              </a:tr>
            </a:tbl>
          </a:graphicData>
        </a:graphic>
      </p:graphicFrame>
      <p:pic>
        <p:nvPicPr>
          <p:cNvPr id="32" name="Picture 31" descr="A black and white drawing of a tunnel with a sun and a black background&#10;&#10;Description automatically generated">
            <a:extLst>
              <a:ext uri="{FF2B5EF4-FFF2-40B4-BE49-F238E27FC236}">
                <a16:creationId xmlns:a16="http://schemas.microsoft.com/office/drawing/2014/main" id="{EF9444FD-AD64-7ABB-320A-85AC75D3B960}"/>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5782512" y="6709719"/>
            <a:ext cx="1457067" cy="849956"/>
          </a:xfrm>
          <a:prstGeom prst="rect">
            <a:avLst/>
          </a:prstGeom>
        </p:spPr>
      </p:pic>
      <p:pic>
        <p:nvPicPr>
          <p:cNvPr id="36" name="Picture 35" descr="A black background with a black square&#10;&#10;Description automatically generated with medium confidence">
            <a:extLst>
              <a:ext uri="{FF2B5EF4-FFF2-40B4-BE49-F238E27FC236}">
                <a16:creationId xmlns:a16="http://schemas.microsoft.com/office/drawing/2014/main" id="{857AF1F9-824C-86F6-0B4C-9041DFC78BA7}"/>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tretch>
            <a:fillRect/>
          </a:stretch>
        </p:blipFill>
        <p:spPr>
          <a:xfrm>
            <a:off x="10078813" y="6912537"/>
            <a:ext cx="647668" cy="647668"/>
          </a:xfrm>
          <a:prstGeom prst="rect">
            <a:avLst/>
          </a:prstGeom>
        </p:spPr>
      </p:pic>
      <p:pic>
        <p:nvPicPr>
          <p:cNvPr id="39" name="Picture 38" descr="A black and grey eye&#10;&#10;Description automatically generated">
            <a:extLst>
              <a:ext uri="{FF2B5EF4-FFF2-40B4-BE49-F238E27FC236}">
                <a16:creationId xmlns:a16="http://schemas.microsoft.com/office/drawing/2014/main" id="{5F5DF768-9404-E5BD-5E74-EA93B8A583A3}"/>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xmlns="" r:id="rId9"/>
              </a:ext>
            </a:extLst>
          </a:blip>
          <a:stretch>
            <a:fillRect/>
          </a:stretch>
        </p:blipFill>
        <p:spPr>
          <a:xfrm flipV="1">
            <a:off x="9295607" y="6895913"/>
            <a:ext cx="658288" cy="340458"/>
          </a:xfrm>
          <a:prstGeom prst="rect">
            <a:avLst/>
          </a:prstGeom>
        </p:spPr>
      </p:pic>
      <p:pic>
        <p:nvPicPr>
          <p:cNvPr id="45" name="Picture 44" descr="A black book with a gold cross on it&#10;&#10;Description automatically generated">
            <a:extLst>
              <a:ext uri="{FF2B5EF4-FFF2-40B4-BE49-F238E27FC236}">
                <a16:creationId xmlns:a16="http://schemas.microsoft.com/office/drawing/2014/main" id="{DBCD3F97-4E96-220D-8E4D-9E9B6DC2C05D}"/>
              </a:ext>
            </a:extLst>
          </p:cNvPr>
          <p:cNvPicPr>
            <a:picLocks noChangeAspect="1"/>
          </p:cNvPicPr>
          <p:nvPr/>
        </p:nvPicPr>
        <p:blipFill>
          <a:blip r:embed="rId10" cstate="print">
            <a:extLst>
              <a:ext uri="{28A0092B-C50C-407E-A947-70E740481C1C}">
                <a14:useLocalDpi xmlns:a14="http://schemas.microsoft.com/office/drawing/2010/main" val="0"/>
              </a:ext>
              <a:ext uri="{837473B0-CC2E-450A-ABE3-18F120FF3D39}">
                <a1611:picAttrSrcUrl xmlns:a1611="http://schemas.microsoft.com/office/drawing/2016/11/main" xmlns="" r:id="rId11"/>
              </a:ext>
            </a:extLst>
          </a:blip>
          <a:stretch>
            <a:fillRect/>
          </a:stretch>
        </p:blipFill>
        <p:spPr>
          <a:xfrm>
            <a:off x="2425671" y="582751"/>
            <a:ext cx="830334" cy="685025"/>
          </a:xfrm>
          <a:prstGeom prst="rect">
            <a:avLst/>
          </a:prstGeom>
        </p:spPr>
      </p:pic>
    </p:spTree>
    <p:extLst>
      <p:ext uri="{BB962C8B-B14F-4D97-AF65-F5344CB8AC3E}">
        <p14:creationId xmlns:p14="http://schemas.microsoft.com/office/powerpoint/2010/main" val="7264918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3943</TotalTime>
  <Words>603</Words>
  <Application>Microsoft Office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37</cp:revision>
  <dcterms:created xsi:type="dcterms:W3CDTF">2023-11-14T15:55:26Z</dcterms:created>
  <dcterms:modified xsi:type="dcterms:W3CDTF">2024-09-16T08:23:41Z</dcterms:modified>
</cp:coreProperties>
</file>