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80" d="100"/>
          <a:sy n="80" d="100"/>
        </p:scale>
        <p:origin x="116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14/11/2024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14/11/2024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14/11/2024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14/11/2024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14/11/2024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14/11/2024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14/11/2024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microsoft.com/office/2007/relationships/hdphoto" Target="../media/hdphoto1.wdp"/><Relationship Id="rId7" Type="http://schemas.openxmlformats.org/officeDocument/2006/relationships/image" Target="../media/image5.png"/><Relationship Id="rId12"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hyperlink" Target="https://www.bbc.co.uk/teach/class-clips-video/articles/zhgv47h#:~:text=After%20about%20seven%20weeks%20of,place%20in%20Heaven%20with%20God" TargetMode="External"/><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25202BAF-5886-23BE-5DD6-F26DD870AB85}"/>
              </a:ext>
            </a:extLst>
          </p:cNvPr>
          <p:cNvGraphicFramePr>
            <a:graphicFrameLocks noGrp="1"/>
          </p:cNvGraphicFramePr>
          <p:nvPr>
            <p:extLst>
              <p:ext uri="{D42A27DB-BD31-4B8C-83A1-F6EECF244321}">
                <p14:modId xmlns:p14="http://schemas.microsoft.com/office/powerpoint/2010/main" val="1268043027"/>
              </p:ext>
            </p:extLst>
          </p:nvPr>
        </p:nvGraphicFramePr>
        <p:xfrm>
          <a:off x="7834676" y="635461"/>
          <a:ext cx="2719024" cy="6832139"/>
        </p:xfrm>
        <a:graphic>
          <a:graphicData uri="http://schemas.openxmlformats.org/drawingml/2006/table">
            <a:tbl>
              <a:tblPr firstRow="1" bandRow="1">
                <a:tableStyleId>{93296810-A885-4BE3-A3E7-6D5BEEA58F35}</a:tableStyleId>
              </a:tblPr>
              <a:tblGrid>
                <a:gridCol w="1043252">
                  <a:extLst>
                    <a:ext uri="{9D8B030D-6E8A-4147-A177-3AD203B41FA5}">
                      <a16:colId xmlns:a16="http://schemas.microsoft.com/office/drawing/2014/main" val="1630223619"/>
                    </a:ext>
                  </a:extLst>
                </a:gridCol>
                <a:gridCol w="1675772">
                  <a:extLst>
                    <a:ext uri="{9D8B030D-6E8A-4147-A177-3AD203B41FA5}">
                      <a16:colId xmlns:a16="http://schemas.microsoft.com/office/drawing/2014/main" val="3000337798"/>
                    </a:ext>
                  </a:extLst>
                </a:gridCol>
              </a:tblGrid>
              <a:tr h="292847">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292632100"/>
                  </a:ext>
                </a:extLst>
              </a:tr>
              <a:tr h="1201349">
                <a:tc>
                  <a:txBody>
                    <a:bodyPr/>
                    <a:lstStyle/>
                    <a:p>
                      <a:endParaRPr lang="en-GB" dirty="0" smtClean="0"/>
                    </a:p>
                    <a:p>
                      <a:endParaRPr lang="en-GB" dirty="0" smtClean="0"/>
                    </a:p>
                    <a:p>
                      <a:endParaRPr lang="en-GB"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b="0" i="1" kern="1200" dirty="0" smtClean="0">
                          <a:solidFill>
                            <a:schemeClr val="dk1"/>
                          </a:solidFill>
                          <a:effectLst/>
                          <a:latin typeface="+mn-lt"/>
                          <a:ea typeface="+mn-ea"/>
                          <a:cs typeface="+mn-cs"/>
                        </a:rPr>
                        <a:t>noun</a:t>
                      </a:r>
                      <a:r>
                        <a:rPr lang="en-GB" sz="1200" b="0" i="0" kern="1200" dirty="0" smtClean="0">
                          <a:solidFill>
                            <a:schemeClr val="dk1"/>
                          </a:solidFill>
                          <a:effectLst/>
                          <a:latin typeface="+mn-lt"/>
                          <a:ea typeface="+mn-ea"/>
                          <a:cs typeface="+mn-cs"/>
                        </a:rPr>
                        <a:t>. an acceptance that something exists or is true, especially one without proof.</a:t>
                      </a:r>
                    </a:p>
                    <a:p>
                      <a:endParaRPr lang="en-GB"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46012392"/>
                  </a:ext>
                </a:extLst>
              </a:tr>
              <a:tr h="1066043">
                <a:tc>
                  <a:txBody>
                    <a:bodyPr/>
                    <a:lstStyle/>
                    <a:p>
                      <a:endParaRPr lang="en-GB" dirty="0" smtClean="0"/>
                    </a:p>
                    <a:p>
                      <a:endParaRPr lang="en-GB" dirty="0" smtClean="0"/>
                    </a:p>
                    <a:p>
                      <a:endParaRPr lang="en-GB"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b="0" i="1" kern="1200" dirty="0" smtClean="0">
                          <a:solidFill>
                            <a:schemeClr val="dk1"/>
                          </a:solidFill>
                          <a:effectLst/>
                          <a:latin typeface="+mn-lt"/>
                          <a:ea typeface="+mn-ea"/>
                          <a:cs typeface="+mn-cs"/>
                        </a:rPr>
                        <a:t>noun</a:t>
                      </a:r>
                      <a:r>
                        <a:rPr lang="en-GB" sz="1200" b="0" i="0" kern="1200" dirty="0" smtClean="0">
                          <a:solidFill>
                            <a:schemeClr val="dk1"/>
                          </a:solidFill>
                          <a:effectLst/>
                          <a:latin typeface="+mn-lt"/>
                          <a:ea typeface="+mn-ea"/>
                          <a:cs typeface="+mn-cs"/>
                        </a:rPr>
                        <a:t>. come into existence as a result of birth.</a:t>
                      </a:r>
                    </a:p>
                    <a:p>
                      <a:endParaRPr lang="en-GB" sz="1200" b="0" i="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68828600"/>
                  </a:ext>
                </a:extLst>
              </a:tr>
              <a:tr h="1073771">
                <a:tc>
                  <a:txBody>
                    <a:bodyPr/>
                    <a:lstStyle/>
                    <a:p>
                      <a:endParaRPr lang="en-GB" dirty="0" smtClean="0"/>
                    </a:p>
                    <a:p>
                      <a:endParaRPr lang="en-GB" dirty="0" smtClean="0"/>
                    </a:p>
                    <a:p>
                      <a:endParaRPr lang="en-GB"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b="0" i="1" kern="1200" dirty="0" smtClean="0">
                          <a:solidFill>
                            <a:schemeClr val="dk1"/>
                          </a:solidFill>
                          <a:effectLst/>
                          <a:latin typeface="+mn-lt"/>
                          <a:ea typeface="+mn-ea"/>
                          <a:cs typeface="+mn-cs"/>
                        </a:rPr>
                        <a:t>noun</a:t>
                      </a:r>
                      <a:r>
                        <a:rPr lang="en-GB" sz="1200" b="0" i="0" kern="1200" dirty="0" smtClean="0">
                          <a:solidFill>
                            <a:schemeClr val="dk1"/>
                          </a:solidFill>
                          <a:effectLst/>
                          <a:latin typeface="+mn-lt"/>
                          <a:ea typeface="+mn-ea"/>
                          <a:cs typeface="+mn-cs"/>
                        </a:rPr>
                        <a:t>. Easter is the most important festival in the Christian calendar. It celebrates Jesus rising from the dead.</a:t>
                      </a:r>
                      <a:endParaRPr lang="en-GB" sz="1200" b="0" i="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214499594"/>
                  </a:ext>
                </a:extLst>
              </a:tr>
              <a:tr h="1066043">
                <a:tc>
                  <a:txBody>
                    <a:bodyPr/>
                    <a:lstStyle/>
                    <a:p>
                      <a:endParaRPr lang="en-GB" dirty="0" smtClean="0"/>
                    </a:p>
                    <a:p>
                      <a:endParaRPr lang="en-GB" dirty="0" smtClean="0"/>
                    </a:p>
                    <a:p>
                      <a:endParaRPr lang="en-GB"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b="0" i="1" kern="1200" dirty="0" smtClean="0">
                          <a:solidFill>
                            <a:schemeClr val="dk1"/>
                          </a:solidFill>
                          <a:effectLst/>
                          <a:latin typeface="+mn-lt"/>
                          <a:ea typeface="+mn-ea"/>
                          <a:cs typeface="+mn-cs"/>
                        </a:rPr>
                        <a:t>noun</a:t>
                      </a:r>
                      <a:r>
                        <a:rPr lang="en-GB" sz="1200" b="0" i="0" kern="1200" dirty="0" smtClean="0">
                          <a:solidFill>
                            <a:schemeClr val="dk1"/>
                          </a:solidFill>
                          <a:effectLst/>
                          <a:latin typeface="+mn-lt"/>
                          <a:ea typeface="+mn-ea"/>
                          <a:cs typeface="+mn-cs"/>
                        </a:rPr>
                        <a:t>. a festival is an event celebrated by a community.</a:t>
                      </a:r>
                      <a:endParaRPr lang="en-GB" sz="1200" b="0" i="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540636860"/>
                  </a:ext>
                </a:extLst>
              </a:tr>
              <a:tr h="1066043">
                <a:tc>
                  <a:txBody>
                    <a:bodyPr/>
                    <a:lstStyle/>
                    <a:p>
                      <a:endParaRPr lang="en-GB" dirty="0" smtClean="0"/>
                    </a:p>
                    <a:p>
                      <a:endParaRPr lang="en-GB" dirty="0" smtClean="0"/>
                    </a:p>
                    <a:p>
                      <a:endParaRPr lang="en-GB"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b="0" i="1" kern="1200" dirty="0" smtClean="0">
                          <a:solidFill>
                            <a:schemeClr val="dk1"/>
                          </a:solidFill>
                          <a:effectLst/>
                          <a:latin typeface="+mn-lt"/>
                          <a:ea typeface="+mn-ea"/>
                          <a:cs typeface="+mn-cs"/>
                        </a:rPr>
                        <a:t>noun</a:t>
                      </a:r>
                      <a:r>
                        <a:rPr lang="en-GB" sz="1200" b="0" i="0" kern="1200" dirty="0" smtClean="0">
                          <a:solidFill>
                            <a:schemeClr val="dk1"/>
                          </a:solidFill>
                          <a:effectLst/>
                          <a:latin typeface="+mn-lt"/>
                          <a:ea typeface="+mn-ea"/>
                          <a:cs typeface="+mn-cs"/>
                        </a:rPr>
                        <a:t>. who Christians believe to be the Son of God.</a:t>
                      </a:r>
                      <a:endParaRPr lang="en-GB" sz="1200" b="0" i="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822754279"/>
                  </a:ext>
                </a:extLst>
              </a:tr>
              <a:tr h="1066043">
                <a:tc>
                  <a:txBody>
                    <a:bodyPr/>
                    <a:lstStyle/>
                    <a:p>
                      <a:endParaRPr lang="en-GB" dirty="0" smtClean="0"/>
                    </a:p>
                    <a:p>
                      <a:endParaRPr lang="en-GB" dirty="0" smtClean="0"/>
                    </a:p>
                    <a:p>
                      <a:endParaRPr lang="en-GB"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b="0" i="1" kern="1200" dirty="0" smtClean="0">
                          <a:solidFill>
                            <a:schemeClr val="dk1"/>
                          </a:solidFill>
                          <a:effectLst/>
                          <a:latin typeface="+mn-lt"/>
                          <a:ea typeface="+mn-ea"/>
                          <a:cs typeface="+mn-cs"/>
                        </a:rPr>
                        <a:t>noun</a:t>
                      </a:r>
                      <a:r>
                        <a:rPr lang="en-GB" sz="1200" b="0" i="0" kern="1200" dirty="0" smtClean="0">
                          <a:solidFill>
                            <a:schemeClr val="dk1"/>
                          </a:solidFill>
                          <a:effectLst/>
                          <a:latin typeface="+mn-lt"/>
                          <a:ea typeface="+mn-ea"/>
                          <a:cs typeface="+mn-cs"/>
                        </a:rPr>
                        <a:t>. something that is alive, or all living things as a group.</a:t>
                      </a:r>
                      <a:endParaRPr lang="en-GB" sz="1200" b="0" i="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364174164"/>
                  </a:ext>
                </a:extLst>
              </a:tr>
            </a:tbl>
          </a:graphicData>
        </a:graphic>
      </p:graphicFrame>
      <p:graphicFrame>
        <p:nvGraphicFramePr>
          <p:cNvPr id="19" name="Table 18">
            <a:extLst>
              <a:ext uri="{FF2B5EF4-FFF2-40B4-BE49-F238E27FC236}">
                <a16:creationId xmlns:a16="http://schemas.microsoft.com/office/drawing/2014/main" id="{8FB1ADCD-C879-6C84-790A-D82D414A02D5}"/>
              </a:ext>
            </a:extLst>
          </p:cNvPr>
          <p:cNvGraphicFramePr>
            <a:graphicFrameLocks noGrp="1"/>
          </p:cNvGraphicFramePr>
          <p:nvPr>
            <p:extLst>
              <p:ext uri="{D42A27DB-BD31-4B8C-83A1-F6EECF244321}">
                <p14:modId xmlns:p14="http://schemas.microsoft.com/office/powerpoint/2010/main" val="429964025"/>
              </p:ext>
            </p:extLst>
          </p:nvPr>
        </p:nvGraphicFramePr>
        <p:xfrm>
          <a:off x="-1" y="19524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Year </a:t>
                      </a: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Reception </a:t>
                      </a: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 RE </a:t>
                      </a: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a:t>
                      </a:r>
                      <a:r>
                        <a:rPr lang="en-GB" sz="1800" b="0" baseline="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Easter – What makes something special?</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C35D8A5C-BA25-FB41-3B36-16890DA6492C}"/>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pic>
        <p:nvPicPr>
          <p:cNvPr id="4" name="Picture 3"/>
          <p:cNvPicPr>
            <a:picLocks noChangeAspect="1"/>
          </p:cNvPicPr>
          <p:nvPr/>
        </p:nvPicPr>
        <p:blipFill>
          <a:blip r:embed="rId4"/>
          <a:stretch>
            <a:fillRect/>
          </a:stretch>
        </p:blipFill>
        <p:spPr>
          <a:xfrm>
            <a:off x="7888637" y="3305025"/>
            <a:ext cx="962025" cy="838200"/>
          </a:xfrm>
          <a:prstGeom prst="rect">
            <a:avLst/>
          </a:prstGeom>
        </p:spPr>
      </p:pic>
      <p:pic>
        <p:nvPicPr>
          <p:cNvPr id="5" name="Picture 4"/>
          <p:cNvPicPr>
            <a:picLocks noChangeAspect="1"/>
          </p:cNvPicPr>
          <p:nvPr/>
        </p:nvPicPr>
        <p:blipFill>
          <a:blip r:embed="rId5"/>
          <a:stretch>
            <a:fillRect/>
          </a:stretch>
        </p:blipFill>
        <p:spPr>
          <a:xfrm>
            <a:off x="7988650" y="6515100"/>
            <a:ext cx="762000" cy="952500"/>
          </a:xfrm>
          <a:prstGeom prst="rect">
            <a:avLst/>
          </a:prstGeom>
        </p:spPr>
      </p:pic>
      <p:pic>
        <p:nvPicPr>
          <p:cNvPr id="6" name="Picture 5"/>
          <p:cNvPicPr>
            <a:picLocks noChangeAspect="1"/>
          </p:cNvPicPr>
          <p:nvPr/>
        </p:nvPicPr>
        <p:blipFill>
          <a:blip r:embed="rId6"/>
          <a:stretch>
            <a:fillRect/>
          </a:stretch>
        </p:blipFill>
        <p:spPr>
          <a:xfrm>
            <a:off x="7988650" y="5524192"/>
            <a:ext cx="685800" cy="800100"/>
          </a:xfrm>
          <a:prstGeom prst="rect">
            <a:avLst/>
          </a:prstGeom>
        </p:spPr>
      </p:pic>
      <p:pic>
        <p:nvPicPr>
          <p:cNvPr id="8" name="Picture 7"/>
          <p:cNvPicPr>
            <a:picLocks noChangeAspect="1"/>
          </p:cNvPicPr>
          <p:nvPr/>
        </p:nvPicPr>
        <p:blipFill>
          <a:blip r:embed="rId7"/>
          <a:stretch>
            <a:fillRect/>
          </a:stretch>
        </p:blipFill>
        <p:spPr>
          <a:xfrm>
            <a:off x="7950550" y="4355986"/>
            <a:ext cx="762000" cy="819150"/>
          </a:xfrm>
          <a:prstGeom prst="rect">
            <a:avLst/>
          </a:prstGeom>
        </p:spPr>
      </p:pic>
      <p:pic>
        <p:nvPicPr>
          <p:cNvPr id="9" name="Picture 8"/>
          <p:cNvPicPr>
            <a:picLocks noChangeAspect="1"/>
          </p:cNvPicPr>
          <p:nvPr/>
        </p:nvPicPr>
        <p:blipFill>
          <a:blip r:embed="rId8"/>
          <a:stretch>
            <a:fillRect/>
          </a:stretch>
        </p:blipFill>
        <p:spPr>
          <a:xfrm>
            <a:off x="8055325" y="1086895"/>
            <a:ext cx="695325" cy="819150"/>
          </a:xfrm>
          <a:prstGeom prst="rect">
            <a:avLst/>
          </a:prstGeom>
        </p:spPr>
      </p:pic>
      <p:pic>
        <p:nvPicPr>
          <p:cNvPr id="10" name="Picture 9"/>
          <p:cNvPicPr>
            <a:picLocks noChangeAspect="1"/>
          </p:cNvPicPr>
          <p:nvPr/>
        </p:nvPicPr>
        <p:blipFill>
          <a:blip r:embed="rId9"/>
          <a:stretch>
            <a:fillRect/>
          </a:stretch>
        </p:blipFill>
        <p:spPr>
          <a:xfrm>
            <a:off x="7969600" y="2215943"/>
            <a:ext cx="723900" cy="83820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730874979"/>
              </p:ext>
            </p:extLst>
          </p:nvPr>
        </p:nvGraphicFramePr>
        <p:xfrm>
          <a:off x="0" y="627293"/>
          <a:ext cx="5167075" cy="2320735"/>
        </p:xfrm>
        <a:graphic>
          <a:graphicData uri="http://schemas.openxmlformats.org/drawingml/2006/table">
            <a:tbl>
              <a:tblPr firstRow="1" bandRow="1">
                <a:tableStyleId>{93296810-A885-4BE3-A3E7-6D5BEEA58F35}</a:tableStyleId>
              </a:tblPr>
              <a:tblGrid>
                <a:gridCol w="5167075">
                  <a:extLst>
                    <a:ext uri="{9D8B030D-6E8A-4147-A177-3AD203B41FA5}">
                      <a16:colId xmlns:a16="http://schemas.microsoft.com/office/drawing/2014/main" val="1767600935"/>
                    </a:ext>
                  </a:extLst>
                </a:gridCol>
              </a:tblGrid>
              <a:tr h="138577">
                <a:tc>
                  <a:txBody>
                    <a:bodyPr/>
                    <a:lstStyle/>
                    <a:p>
                      <a:pPr marL="0" indent="0">
                        <a:buFont typeface="Arial" panose="020B0604020202020204" pitchFamily="34" charset="0"/>
                        <a:buNone/>
                      </a:pPr>
                      <a:r>
                        <a:rPr lang="en-GB" sz="1200" dirty="0" smtClean="0"/>
                        <a:t>Stories</a:t>
                      </a:r>
                      <a:endParaRPr lang="en-GB" sz="1200" dirty="0"/>
                    </a:p>
                  </a:txBody>
                  <a:tcPr/>
                </a:tc>
                <a:extLst>
                  <a:ext uri="{0D108BD9-81ED-4DB2-BD59-A6C34878D82A}">
                    <a16:rowId xmlns:a16="http://schemas.microsoft.com/office/drawing/2014/main" val="922825566"/>
                  </a:ext>
                </a:extLst>
              </a:tr>
              <a:tr h="370840">
                <a:tc>
                  <a:txBody>
                    <a:bodyPr/>
                    <a:lstStyle/>
                    <a:p>
                      <a:pPr marL="171450" lvl="0" indent="-171450">
                        <a:lnSpc>
                          <a:spcPct val="107000"/>
                        </a:lnSpc>
                        <a:spcAft>
                          <a:spcPts val="800"/>
                        </a:spcAft>
                        <a:buFont typeface="Arial" panose="020B0604020202020204" pitchFamily="34" charset="0"/>
                        <a:buChar char="•"/>
                        <a:tabLst>
                          <a:tab pos="457200" algn="l"/>
                        </a:tabLst>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Think about your favourite story. Is it about a brave hero, a magical place, or a funny adventure? Everyone has stories that are special to them because they make them feel happy, excited, or comforted.</a:t>
                      </a:r>
                    </a:p>
                    <a:p>
                      <a:pPr marL="171450" lvl="0" indent="-171450">
                        <a:lnSpc>
                          <a:spcPct val="107000"/>
                        </a:lnSpc>
                        <a:spcAft>
                          <a:spcPts val="800"/>
                        </a:spcAft>
                        <a:buFont typeface="Arial" panose="020B0604020202020204" pitchFamily="34" charset="0"/>
                        <a:buChar char="•"/>
                        <a:tabLst>
                          <a:tab pos="457200" algn="l"/>
                        </a:tabLst>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Why do you love your favourite story? Does it make you laugh or feel brave? Stories can teach us lessons, make us feel happy, or even inspire us to be better people.</a:t>
                      </a:r>
                    </a:p>
                    <a:p>
                      <a:pPr marL="171450" lvl="0" indent="-171450">
                        <a:lnSpc>
                          <a:spcPct val="107000"/>
                        </a:lnSpc>
                        <a:spcAft>
                          <a:spcPts val="800"/>
                        </a:spcAft>
                        <a:buFont typeface="Arial" panose="020B0604020202020204" pitchFamily="34" charset="0"/>
                        <a:buChar char="•"/>
                        <a:tabLst>
                          <a:tab pos="457200" algn="l"/>
                        </a:tabLst>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Stories can teach us important lessons. For example, "The Tortoise and the Hare" teaches us that slow and steady wins the race. The Easter story teaches Christians about love, forgiveness, and hope.</a:t>
                      </a:r>
                      <a:endParaRPr lang="en-GB" sz="1200" dirty="0" smtClean="0">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516047294"/>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1377107474"/>
              </p:ext>
            </p:extLst>
          </p:nvPr>
        </p:nvGraphicFramePr>
        <p:xfrm>
          <a:off x="0" y="2988416"/>
          <a:ext cx="7791450" cy="2614422"/>
        </p:xfrm>
        <a:graphic>
          <a:graphicData uri="http://schemas.openxmlformats.org/drawingml/2006/table">
            <a:tbl>
              <a:tblPr firstRow="1" bandRow="1">
                <a:tableStyleId>{93296810-A885-4BE3-A3E7-6D5BEEA58F35}</a:tableStyleId>
              </a:tblPr>
              <a:tblGrid>
                <a:gridCol w="7791450">
                  <a:extLst>
                    <a:ext uri="{9D8B030D-6E8A-4147-A177-3AD203B41FA5}">
                      <a16:colId xmlns:a16="http://schemas.microsoft.com/office/drawing/2014/main" val="1767600935"/>
                    </a:ext>
                  </a:extLst>
                </a:gridCol>
              </a:tblGrid>
              <a:tr h="138577">
                <a:tc>
                  <a:txBody>
                    <a:bodyPr/>
                    <a:lstStyle/>
                    <a:p>
                      <a:pPr marL="0" indent="0">
                        <a:buFont typeface="Arial" panose="020B0604020202020204" pitchFamily="34" charset="0"/>
                        <a:buNone/>
                      </a:pPr>
                      <a:r>
                        <a:rPr lang="en-GB" sz="1200" dirty="0" smtClean="0"/>
                        <a:t>The Easter</a:t>
                      </a:r>
                      <a:r>
                        <a:rPr lang="en-GB" sz="1200" baseline="0" dirty="0" smtClean="0"/>
                        <a:t> Story</a:t>
                      </a:r>
                      <a:endParaRPr lang="en-GB" sz="1200" dirty="0"/>
                    </a:p>
                  </a:txBody>
                  <a:tcPr/>
                </a:tc>
                <a:extLst>
                  <a:ext uri="{0D108BD9-81ED-4DB2-BD59-A6C34878D82A}">
                    <a16:rowId xmlns:a16="http://schemas.microsoft.com/office/drawing/2014/main" val="922825566"/>
                  </a:ext>
                </a:extLst>
              </a:tr>
              <a:tr h="370840">
                <a:tc>
                  <a:txBody>
                    <a:bodyPr/>
                    <a:lstStyle/>
                    <a:p>
                      <a:pPr marL="2187336" lvl="4" indent="-171450">
                        <a:lnSpc>
                          <a:spcPct val="107000"/>
                        </a:lnSpc>
                        <a:spcAft>
                          <a:spcPts val="800"/>
                        </a:spcAft>
                        <a:buFont typeface="Arial" panose="020B0604020202020204" pitchFamily="34" charset="0"/>
                        <a:buChar char="•"/>
                        <a:tabLst>
                          <a:tab pos="457200" algn="l"/>
                        </a:tabLst>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The Easter story is very important to Christians. It tells the story of Jesus, who died on a cross to save people and then came back to life three days later. Christians celebrate Easter because they believe it shows how much Jesus loves everyone.</a:t>
                      </a:r>
                    </a:p>
                    <a:p>
                      <a:pPr marL="2187336" marR="0" lvl="4" indent="-171450" algn="l" defTabSz="1007943" rtl="0" eaLnBrk="1" fontAlgn="auto" latinLnBrk="0" hangingPunct="1">
                        <a:lnSpc>
                          <a:spcPct val="107000"/>
                        </a:lnSpc>
                        <a:spcBef>
                          <a:spcPts val="0"/>
                        </a:spcBef>
                        <a:spcAft>
                          <a:spcPts val="800"/>
                        </a:spcAft>
                        <a:buClrTx/>
                        <a:buSzTx/>
                        <a:buFont typeface="Arial" panose="020B0604020202020204" pitchFamily="34" charset="0"/>
                        <a:buChar char="•"/>
                        <a:tabLst>
                          <a:tab pos="457200" algn="l"/>
                        </a:tabLst>
                        <a:defRPr/>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In the Easter story, Jesus is crucified, but Christians believe that he didn’t stay dead. They believe he rose from the dead on Easter Sunday, showing that he is stronger than death.</a:t>
                      </a:r>
                      <a:endParaRPr lang="en-GB" sz="1200" dirty="0" smtClean="0">
                        <a:latin typeface="Calibri" panose="020F0502020204030204" pitchFamily="34" charset="0"/>
                        <a:ea typeface="Calibri" panose="020F0502020204030204" pitchFamily="34" charset="0"/>
                        <a:cs typeface="Times New Roman" panose="02020603050405020304" pitchFamily="18" charset="0"/>
                      </a:endParaRPr>
                    </a:p>
                    <a:p>
                      <a:pPr marL="2187336" marR="0" lvl="4" indent="-171450" algn="l" defTabSz="1007943" rtl="0" eaLnBrk="1" fontAlgn="auto" latinLnBrk="0" hangingPunct="1">
                        <a:lnSpc>
                          <a:spcPct val="107000"/>
                        </a:lnSpc>
                        <a:spcBef>
                          <a:spcPts val="0"/>
                        </a:spcBef>
                        <a:spcAft>
                          <a:spcPts val="800"/>
                        </a:spcAft>
                        <a:buClrTx/>
                        <a:buSzTx/>
                        <a:buFont typeface="Arial" panose="020B0604020202020204" pitchFamily="34" charset="0"/>
                        <a:buChar char="•"/>
                        <a:tabLst>
                          <a:tab pos="457200" algn="l"/>
                        </a:tabLst>
                        <a:defRPr/>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Key people in the Easter story include Jesus, his friends the disciples, the people who didn’t believe in him, and the women who found his tomb empty.</a:t>
                      </a:r>
                    </a:p>
                    <a:p>
                      <a:pPr marL="0" lvl="0" indent="0">
                        <a:lnSpc>
                          <a:spcPct val="107000"/>
                        </a:lnSpc>
                        <a:spcAft>
                          <a:spcPts val="800"/>
                        </a:spcAft>
                        <a:buFont typeface="+mj-lt"/>
                        <a:buNone/>
                        <a:tabLst>
                          <a:tab pos="457200" algn="l"/>
                        </a:tabLst>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hlinkClick r:id="rId10"/>
                        </a:rPr>
                        <a:t>https://www.bbc.co.uk/teach/class-clips-video/articles/zhgv47h#:~:text=After%20about%20seven%20weeks%20of,place%20in%20Heaven%20with%20God</a:t>
                      </a: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 </a:t>
                      </a:r>
                    </a:p>
                  </a:txBody>
                  <a:tcPr/>
                </a:tc>
                <a:extLst>
                  <a:ext uri="{0D108BD9-81ED-4DB2-BD59-A6C34878D82A}">
                    <a16:rowId xmlns:a16="http://schemas.microsoft.com/office/drawing/2014/main" val="1516047294"/>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458068894"/>
              </p:ext>
            </p:extLst>
          </p:nvPr>
        </p:nvGraphicFramePr>
        <p:xfrm>
          <a:off x="5183299" y="627293"/>
          <a:ext cx="2608151" cy="2307908"/>
        </p:xfrm>
        <a:graphic>
          <a:graphicData uri="http://schemas.openxmlformats.org/drawingml/2006/table">
            <a:tbl>
              <a:tblPr firstRow="1" bandRow="1">
                <a:tableStyleId>{93296810-A885-4BE3-A3E7-6D5BEEA58F35}</a:tableStyleId>
              </a:tblPr>
              <a:tblGrid>
                <a:gridCol w="2608151">
                  <a:extLst>
                    <a:ext uri="{9D8B030D-6E8A-4147-A177-3AD203B41FA5}">
                      <a16:colId xmlns:a16="http://schemas.microsoft.com/office/drawing/2014/main" val="1767600935"/>
                    </a:ext>
                  </a:extLst>
                </a:gridCol>
              </a:tblGrid>
              <a:tr h="138577">
                <a:tc>
                  <a:txBody>
                    <a:bodyPr/>
                    <a:lstStyle/>
                    <a:p>
                      <a:pPr marL="0" indent="0">
                        <a:buFont typeface="Arial" panose="020B0604020202020204" pitchFamily="34" charset="0"/>
                        <a:buNone/>
                      </a:pPr>
                      <a:r>
                        <a:rPr lang="en-GB" sz="1200" b="1" dirty="0" smtClean="0">
                          <a:latin typeface="Times New Roman" panose="02020603050405020304" pitchFamily="18" charset="0"/>
                          <a:ea typeface="Times New Roman" panose="02020603050405020304" pitchFamily="18" charset="0"/>
                          <a:cs typeface="Times New Roman" panose="02020603050405020304" pitchFamily="18" charset="0"/>
                        </a:rPr>
                        <a:t>Special to people from different religions and beliefs.</a:t>
                      </a:r>
                      <a:endParaRPr lang="en-GB" sz="1200" dirty="0"/>
                    </a:p>
                  </a:txBody>
                  <a:tcPr/>
                </a:tc>
                <a:extLst>
                  <a:ext uri="{0D108BD9-81ED-4DB2-BD59-A6C34878D82A}">
                    <a16:rowId xmlns:a16="http://schemas.microsoft.com/office/drawing/2014/main" val="922825566"/>
                  </a:ext>
                </a:extLst>
              </a:tr>
              <a:tr h="370840">
                <a:tc>
                  <a:txBody>
                    <a:bodyPr/>
                    <a:lstStyle/>
                    <a:p>
                      <a:pPr marL="171450" marR="0" lvl="0" indent="-171450" algn="l" defTabSz="1007943" rtl="0" eaLnBrk="1" fontAlgn="auto" latinLnBrk="0" hangingPunct="1">
                        <a:lnSpc>
                          <a:spcPct val="107000"/>
                        </a:lnSpc>
                        <a:spcBef>
                          <a:spcPts val="0"/>
                        </a:spcBef>
                        <a:spcAft>
                          <a:spcPts val="800"/>
                        </a:spcAft>
                        <a:buClrTx/>
                        <a:buSzTx/>
                        <a:buFont typeface="Arial" panose="020B0604020202020204" pitchFamily="34" charset="0"/>
                        <a:buChar char="•"/>
                        <a:tabLst>
                          <a:tab pos="457200" algn="l"/>
                        </a:tabLst>
                        <a:defRPr/>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Just like you have a favourite story, many people have special books that are important to their religion.</a:t>
                      </a:r>
                    </a:p>
                    <a:p>
                      <a:pPr marL="171450" marR="0" lvl="0" indent="-171450" algn="l" defTabSz="1007943" rtl="0" eaLnBrk="1" fontAlgn="auto" latinLnBrk="0" hangingPunct="1">
                        <a:lnSpc>
                          <a:spcPct val="107000"/>
                        </a:lnSpc>
                        <a:spcBef>
                          <a:spcPts val="0"/>
                        </a:spcBef>
                        <a:spcAft>
                          <a:spcPts val="800"/>
                        </a:spcAft>
                        <a:buClrTx/>
                        <a:buSzTx/>
                        <a:buFont typeface="Arial" panose="020B0604020202020204" pitchFamily="34" charset="0"/>
                        <a:buChar char="•"/>
                        <a:tabLst>
                          <a:tab pos="457200" algn="l"/>
                        </a:tabLst>
                        <a:defRPr/>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Christians have the Bible, Muslims have the Quran, and Jewish people have the Torah. </a:t>
                      </a:r>
                    </a:p>
                    <a:p>
                      <a:pPr marL="171450" marR="0" lvl="0" indent="-171450" algn="l" defTabSz="1007943" rtl="0" eaLnBrk="1" fontAlgn="auto" latinLnBrk="0" hangingPunct="1">
                        <a:lnSpc>
                          <a:spcPct val="107000"/>
                        </a:lnSpc>
                        <a:spcBef>
                          <a:spcPts val="0"/>
                        </a:spcBef>
                        <a:spcAft>
                          <a:spcPts val="800"/>
                        </a:spcAft>
                        <a:buClrTx/>
                        <a:buSzTx/>
                        <a:buFont typeface="Arial" panose="020B0604020202020204" pitchFamily="34" charset="0"/>
                        <a:buChar char="•"/>
                        <a:tabLst>
                          <a:tab pos="457200" algn="l"/>
                        </a:tabLst>
                        <a:defRPr/>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These books help people learn about their faith and guide them in life.</a:t>
                      </a:r>
                      <a:endParaRPr lang="en-GB" sz="1200" dirty="0" smtClean="0">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516047294"/>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2084733807"/>
              </p:ext>
            </p:extLst>
          </p:nvPr>
        </p:nvGraphicFramePr>
        <p:xfrm>
          <a:off x="0" y="5633638"/>
          <a:ext cx="7791450" cy="1933194"/>
        </p:xfrm>
        <a:graphic>
          <a:graphicData uri="http://schemas.openxmlformats.org/drawingml/2006/table">
            <a:tbl>
              <a:tblPr firstRow="1" bandRow="1">
                <a:tableStyleId>{93296810-A885-4BE3-A3E7-6D5BEEA58F35}</a:tableStyleId>
              </a:tblPr>
              <a:tblGrid>
                <a:gridCol w="7791450">
                  <a:extLst>
                    <a:ext uri="{9D8B030D-6E8A-4147-A177-3AD203B41FA5}">
                      <a16:colId xmlns:a16="http://schemas.microsoft.com/office/drawing/2014/main" val="1767600935"/>
                    </a:ext>
                  </a:extLst>
                </a:gridCol>
              </a:tblGrid>
              <a:tr h="260239">
                <a:tc>
                  <a:txBody>
                    <a:bodyPr/>
                    <a:lstStyle/>
                    <a:p>
                      <a:pPr marL="0" indent="0">
                        <a:buFont typeface="Arial" panose="020B0604020202020204" pitchFamily="34" charset="0"/>
                        <a:buNone/>
                      </a:pPr>
                      <a:r>
                        <a:rPr lang="en-GB" sz="1200" dirty="0" smtClean="0"/>
                        <a:t>Easter</a:t>
                      </a:r>
                      <a:r>
                        <a:rPr lang="en-GB" sz="1200" baseline="0" dirty="0" smtClean="0"/>
                        <a:t> celebrations</a:t>
                      </a:r>
                      <a:endParaRPr lang="en-GB" sz="1200" dirty="0"/>
                    </a:p>
                  </a:txBody>
                  <a:tcPr/>
                </a:tc>
                <a:extLst>
                  <a:ext uri="{0D108BD9-81ED-4DB2-BD59-A6C34878D82A}">
                    <a16:rowId xmlns:a16="http://schemas.microsoft.com/office/drawing/2014/main" val="922825566"/>
                  </a:ext>
                </a:extLst>
              </a:tr>
              <a:tr h="1573723">
                <a:tc>
                  <a:txBody>
                    <a:bodyPr/>
                    <a:lstStyle/>
                    <a:p>
                      <a:pPr marL="0" marR="0" lvl="0" indent="0" algn="l" defTabSz="1007943" rtl="0" eaLnBrk="1" fontAlgn="auto" latinLnBrk="0" hangingPunct="1">
                        <a:lnSpc>
                          <a:spcPct val="107000"/>
                        </a:lnSpc>
                        <a:spcBef>
                          <a:spcPts val="0"/>
                        </a:spcBef>
                        <a:spcAft>
                          <a:spcPts val="800"/>
                        </a:spcAft>
                        <a:buClrTx/>
                        <a:buSzTx/>
                        <a:buFont typeface="+mj-lt"/>
                        <a:buNone/>
                        <a:tabLst>
                          <a:tab pos="457200" algn="l"/>
                        </a:tabLst>
                        <a:defRPr/>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Easter today is celebrated with church services, songs, and sometimes Easter eggs, which represent new life. Christians remember Jesus’ love and how his resurrection gives them hope for the future.</a:t>
                      </a:r>
                    </a:p>
                    <a:p>
                      <a:pPr marL="0" marR="0" lvl="0" indent="0" algn="l" defTabSz="1007943" rtl="0" eaLnBrk="1" fontAlgn="auto" latinLnBrk="0" hangingPunct="1">
                        <a:lnSpc>
                          <a:spcPct val="107000"/>
                        </a:lnSpc>
                        <a:spcBef>
                          <a:spcPts val="0"/>
                        </a:spcBef>
                        <a:spcAft>
                          <a:spcPts val="800"/>
                        </a:spcAft>
                        <a:buClrTx/>
                        <a:buSzTx/>
                        <a:buFont typeface="+mj-lt"/>
                        <a:buNone/>
                        <a:tabLst>
                          <a:tab pos="457200" algn="l"/>
                        </a:tabLst>
                        <a:defRPr/>
                      </a:pPr>
                      <a:endParaRPr lang="en-GB" sz="1200" dirty="0" smtClean="0">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1007943" rtl="0" eaLnBrk="1" fontAlgn="auto" latinLnBrk="0" hangingPunct="1">
                        <a:lnSpc>
                          <a:spcPct val="107000"/>
                        </a:lnSpc>
                        <a:spcBef>
                          <a:spcPts val="0"/>
                        </a:spcBef>
                        <a:spcAft>
                          <a:spcPts val="800"/>
                        </a:spcAft>
                        <a:buClrTx/>
                        <a:buSzTx/>
                        <a:buFont typeface="+mj-lt"/>
                        <a:buNone/>
                        <a:tabLst>
                          <a:tab pos="457200" algn="l"/>
                        </a:tabLst>
                        <a:defRPr/>
                      </a:pPr>
                      <a:endParaRPr lang="en-GB" sz="1200" dirty="0" smtClean="0">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1007943" rtl="0" eaLnBrk="1" fontAlgn="auto" latinLnBrk="0" hangingPunct="1">
                        <a:lnSpc>
                          <a:spcPct val="107000"/>
                        </a:lnSpc>
                        <a:spcBef>
                          <a:spcPts val="0"/>
                        </a:spcBef>
                        <a:spcAft>
                          <a:spcPts val="800"/>
                        </a:spcAft>
                        <a:buClrTx/>
                        <a:buSzTx/>
                        <a:buFont typeface="+mj-lt"/>
                        <a:buNone/>
                        <a:tabLst>
                          <a:tab pos="457200" algn="l"/>
                        </a:tabLst>
                        <a:defRPr/>
                      </a:pPr>
                      <a:endParaRPr lang="en-GB" sz="1200" dirty="0" smtClean="0">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Font typeface="+mj-lt"/>
                        <a:buNone/>
                        <a:tabLst>
                          <a:tab pos="457200" algn="l"/>
                        </a:tabLst>
                      </a:pPr>
                      <a:endParaRPr lang="en-GB" sz="1200" dirty="0" smtClean="0">
                        <a:latin typeface="Times New Roman" panose="02020603050405020304" pitchFamily="18" charset="0"/>
                        <a:ea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516047294"/>
                  </a:ext>
                </a:extLst>
              </a:tr>
            </a:tbl>
          </a:graphicData>
        </a:graphic>
      </p:graphicFrame>
      <p:pic>
        <p:nvPicPr>
          <p:cNvPr id="7" name="Picture 6"/>
          <p:cNvPicPr>
            <a:picLocks noChangeAspect="1"/>
          </p:cNvPicPr>
          <p:nvPr/>
        </p:nvPicPr>
        <p:blipFill>
          <a:blip r:embed="rId11"/>
          <a:stretch>
            <a:fillRect/>
          </a:stretch>
        </p:blipFill>
        <p:spPr>
          <a:xfrm>
            <a:off x="83342" y="3328239"/>
            <a:ext cx="1982643" cy="1578703"/>
          </a:xfrm>
          <a:prstGeom prst="rect">
            <a:avLst/>
          </a:prstGeom>
        </p:spPr>
      </p:pic>
      <p:pic>
        <p:nvPicPr>
          <p:cNvPr id="12" name="Picture 11" descr="Easter Eggs PNG Transparent Images | PNG All"/>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3176" y="5821845"/>
            <a:ext cx="2601542" cy="1737830"/>
          </a:xfrm>
          <a:prstGeom prst="rect">
            <a:avLst/>
          </a:prstGeom>
        </p:spPr>
      </p:pic>
      <p:pic>
        <p:nvPicPr>
          <p:cNvPr id="21" name="Picture 20" descr="Easter Eggs PNG Transparent Images | PNG All"/>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601542" y="5821845"/>
            <a:ext cx="2601542" cy="1737830"/>
          </a:xfrm>
          <a:prstGeom prst="rect">
            <a:avLst/>
          </a:prstGeom>
        </p:spPr>
      </p:pic>
      <p:pic>
        <p:nvPicPr>
          <p:cNvPr id="22" name="Picture 21" descr="Easter Eggs PNG Transparent Images | PNG All"/>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193202" y="5821845"/>
            <a:ext cx="2601542" cy="1737830"/>
          </a:xfrm>
          <a:prstGeom prst="rect">
            <a:avLst/>
          </a:prstGeom>
        </p:spPr>
      </p:pic>
    </p:spTree>
    <p:extLst>
      <p:ext uri="{BB962C8B-B14F-4D97-AF65-F5344CB8AC3E}">
        <p14:creationId xmlns:p14="http://schemas.microsoft.com/office/powerpoint/2010/main" val="188071304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229</TotalTime>
  <Words>444</Words>
  <Application>Microsoft Office PowerPoint</Application>
  <PresentationFormat>Custom</PresentationFormat>
  <Paragraphs>31</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Arial</vt:lpstr>
      <vt:lpstr>Calibri</vt:lpstr>
      <vt:lpstr>Calibri Light</vt:lpstr>
      <vt:lpstr>Times New Roman</vt:lpstr>
      <vt:lpstr>Office Theme</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34</cp:revision>
  <dcterms:created xsi:type="dcterms:W3CDTF">2023-11-14T15:55:26Z</dcterms:created>
  <dcterms:modified xsi:type="dcterms:W3CDTF">2024-11-14T13:06:44Z</dcterms:modified>
</cp:coreProperties>
</file>