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10/12/2024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microsoft.com/office/2007/relationships/hdphoto" Target="../media/hdphoto1.wdp"/><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2984675231"/>
              </p:ext>
            </p:extLst>
          </p:nvPr>
        </p:nvGraphicFramePr>
        <p:xfrm>
          <a:off x="6451852" y="637884"/>
          <a:ext cx="4179742" cy="6830260"/>
        </p:xfrm>
        <a:graphic>
          <a:graphicData uri="http://schemas.openxmlformats.org/drawingml/2006/table">
            <a:tbl>
              <a:tblPr firstRow="1" bandRow="1">
                <a:tableStyleId>{93296810-A885-4BE3-A3E7-6D5BEEA58F35}</a:tableStyleId>
              </a:tblPr>
              <a:tblGrid>
                <a:gridCol w="1053848">
                  <a:extLst>
                    <a:ext uri="{9D8B030D-6E8A-4147-A177-3AD203B41FA5}">
                      <a16:colId xmlns:a16="http://schemas.microsoft.com/office/drawing/2014/main" val="1630223619"/>
                    </a:ext>
                  </a:extLst>
                </a:gridCol>
                <a:gridCol w="3125894">
                  <a:extLst>
                    <a:ext uri="{9D8B030D-6E8A-4147-A177-3AD203B41FA5}">
                      <a16:colId xmlns:a16="http://schemas.microsoft.com/office/drawing/2014/main" val="1922709769"/>
                    </a:ext>
                  </a:extLst>
                </a:gridCol>
              </a:tblGrid>
              <a:tr h="26953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976508">
                <a:tc>
                  <a:txBody>
                    <a:bodyPr/>
                    <a:lstStyle/>
                    <a:p>
                      <a:r>
                        <a:rPr lang="en-GB" sz="1200" b="0" i="0" kern="1200" dirty="0" smtClean="0">
                          <a:solidFill>
                            <a:schemeClr val="dk1"/>
                          </a:solidFill>
                          <a:effectLst/>
                          <a:latin typeface="+mn-lt"/>
                          <a:ea typeface="+mn-ea"/>
                          <a:cs typeface="+mn-cs"/>
                        </a:rPr>
                        <a:t>Atman </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b="0" i="0" kern="1200" dirty="0" smtClean="0">
                          <a:solidFill>
                            <a:schemeClr val="dk1"/>
                          </a:solidFill>
                          <a:effectLst/>
                          <a:latin typeface="+mn-lt"/>
                          <a:ea typeface="+mn-ea"/>
                          <a:cs typeface="+mn-cs"/>
                        </a:rPr>
                        <a:t>Atman refers to a person's 'soul' or 'spirit'. Hindus believe that atman is part of the spirit of Brahman, their ultimate God. Hindus also believe the atman is eternal, meaning it never dies.</a:t>
                      </a:r>
                      <a:endParaRPr lang="en-GB" sz="115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44921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Brahman</a:t>
                      </a:r>
                    </a:p>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i="0" dirty="0" smtClean="0"/>
                        <a:t>Hindus</a:t>
                      </a:r>
                      <a:r>
                        <a:rPr lang="en-GB" sz="1150" i="0" baseline="0" dirty="0" smtClean="0"/>
                        <a:t> recognise one God, </a:t>
                      </a:r>
                      <a:r>
                        <a:rPr lang="en-GB" sz="1150" dirty="0" smtClean="0"/>
                        <a:t>One Ultimate</a:t>
                      </a:r>
                      <a:r>
                        <a:rPr lang="en-GB" sz="1150" baseline="0" dirty="0" smtClean="0"/>
                        <a:t> Reality or Life Force</a:t>
                      </a:r>
                      <a:endParaRPr lang="en-GB" sz="115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798961">
                <a:tc>
                  <a:txBody>
                    <a:bodyPr/>
                    <a:lstStyle/>
                    <a:p>
                      <a:r>
                        <a:rPr lang="en-GB" sz="1200" dirty="0" smtClean="0"/>
                        <a:t>Dharma</a:t>
                      </a:r>
                    </a:p>
                    <a:p>
                      <a:r>
                        <a:rPr lang="en-GB" sz="1200" dirty="0" smtClean="0"/>
                        <a:t>(duties)</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kern="1200" dirty="0" smtClean="0">
                          <a:solidFill>
                            <a:schemeClr val="dk1"/>
                          </a:solidFill>
                          <a:latin typeface="+mn-lt"/>
                          <a:ea typeface="+mn-ea"/>
                          <a:cs typeface="+mn-cs"/>
                        </a:rPr>
                        <a:t>Dharma means to do the right thing with good behaviour. </a:t>
                      </a:r>
                      <a:r>
                        <a:rPr lang="en-GB" sz="1150" dirty="0" smtClean="0"/>
                        <a:t>duty – fulfilling these duties are the first step towards breaking the samsara cycle. </a:t>
                      </a:r>
                      <a:endParaRPr lang="en-GB" sz="115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443868">
                <a:tc>
                  <a:txBody>
                    <a:bodyPr/>
                    <a:lstStyle/>
                    <a:p>
                      <a:r>
                        <a:rPr lang="en-GB" sz="1200" dirty="0" smtClean="0"/>
                        <a:t>Karma</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b="0" i="0" kern="1200" baseline="0" dirty="0" smtClean="0">
                          <a:solidFill>
                            <a:schemeClr val="dk1"/>
                          </a:solidFill>
                          <a:effectLst/>
                          <a:latin typeface="+mn-lt"/>
                          <a:ea typeface="+mn-ea"/>
                          <a:cs typeface="+mn-cs"/>
                        </a:rPr>
                        <a:t>t</a:t>
                      </a:r>
                      <a:r>
                        <a:rPr lang="en-GB" sz="1150" dirty="0" smtClean="0"/>
                        <a:t>he </a:t>
                      </a:r>
                      <a:r>
                        <a:rPr lang="en-GB" sz="1150" dirty="0" smtClean="0"/>
                        <a:t>belief that actions have consequences; law of cause and effect</a:t>
                      </a:r>
                      <a:endParaRPr lang="en-GB" sz="115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621414">
                <a:tc>
                  <a:txBody>
                    <a:bodyPr/>
                    <a:lstStyle/>
                    <a:p>
                      <a:r>
                        <a:rPr lang="en-GB" sz="1200" dirty="0" smtClean="0"/>
                        <a:t>moksha</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dirty="0" smtClean="0"/>
                        <a:t>Moksha is the ultimate goal. It happens when a soul stops being reincarnated and is reunited with Brahman.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443868">
                <a:tc>
                  <a:txBody>
                    <a:bodyPr/>
                    <a:lstStyle/>
                    <a:p>
                      <a:r>
                        <a:rPr lang="en-GB" sz="1200" dirty="0" smtClean="0"/>
                        <a:t>Rama</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dirty="0" smtClean="0"/>
                        <a:t>Rama, the Hindu god, is the seventh avatar of the god Vishnu. </a:t>
                      </a:r>
                      <a:endParaRPr lang="en-GB" sz="115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976508">
                <a:tc>
                  <a:txBody>
                    <a:bodyPr/>
                    <a:lstStyle/>
                    <a:p>
                      <a:r>
                        <a:rPr lang="en-GB" sz="1200" dirty="0" err="1" smtClean="0"/>
                        <a:t>sanatana</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b="0" i="1" kern="1200" dirty="0" smtClean="0">
                          <a:solidFill>
                            <a:schemeClr val="dk1"/>
                          </a:solidFill>
                          <a:effectLst/>
                          <a:latin typeface="+mn-lt"/>
                          <a:ea typeface="+mn-ea"/>
                          <a:cs typeface="+mn-cs"/>
                        </a:rPr>
                        <a:t>adjective.</a:t>
                      </a:r>
                      <a:r>
                        <a:rPr lang="en-GB" sz="1150" b="0" i="1" kern="1200" baseline="0" dirty="0" smtClean="0">
                          <a:solidFill>
                            <a:schemeClr val="dk1"/>
                          </a:solidFill>
                          <a:effectLst/>
                          <a:latin typeface="+mn-lt"/>
                          <a:ea typeface="+mn-ea"/>
                          <a:cs typeface="+mn-cs"/>
                        </a:rPr>
                        <a:t> ‘</a:t>
                      </a:r>
                      <a:r>
                        <a:rPr lang="en-GB" sz="1150" b="0" i="0" kern="1200" baseline="0" dirty="0" err="1" smtClean="0">
                          <a:solidFill>
                            <a:schemeClr val="dk1"/>
                          </a:solidFill>
                          <a:effectLst/>
                          <a:latin typeface="+mn-lt"/>
                          <a:ea typeface="+mn-ea"/>
                          <a:cs typeface="+mn-cs"/>
                        </a:rPr>
                        <a:t>Sanatana</a:t>
                      </a:r>
                      <a:r>
                        <a:rPr lang="en-GB" sz="1150" b="0" i="0" kern="1200" baseline="0" dirty="0" smtClean="0">
                          <a:solidFill>
                            <a:schemeClr val="dk1"/>
                          </a:solidFill>
                          <a:effectLst/>
                          <a:latin typeface="+mn-lt"/>
                          <a:ea typeface="+mn-ea"/>
                          <a:cs typeface="+mn-cs"/>
                        </a:rPr>
                        <a:t>' means eternal and 'Dharma' signifies the path of righteousness. It lays down an eternal set of duties for every individual irrespective of his caste, class or sect that have evolved over thousands of years. </a:t>
                      </a:r>
                      <a:endParaRPr lang="en-GB" sz="115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269530">
                <a:tc>
                  <a:txBody>
                    <a:bodyPr/>
                    <a:lstStyle/>
                    <a:p>
                      <a:r>
                        <a:rPr lang="en-GB" sz="1200" dirty="0" smtClean="0"/>
                        <a:t>samsara</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b="0" i="0" kern="1200" baseline="0" dirty="0" smtClean="0">
                          <a:solidFill>
                            <a:schemeClr val="dk1"/>
                          </a:solidFill>
                          <a:effectLst/>
                          <a:latin typeface="+mn-lt"/>
                          <a:ea typeface="+mn-ea"/>
                          <a:cs typeface="+mn-cs"/>
                        </a:rPr>
                        <a:t>t</a:t>
                      </a:r>
                      <a:r>
                        <a:rPr lang="en-GB" sz="1150" dirty="0" smtClean="0"/>
                        <a:t>he </a:t>
                      </a:r>
                      <a:r>
                        <a:rPr lang="en-GB" sz="1150" dirty="0" smtClean="0"/>
                        <a:t>cycle of birth and rebirth. </a:t>
                      </a:r>
                      <a:endParaRPr lang="en-GB" sz="115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19241512"/>
                  </a:ext>
                </a:extLst>
              </a:tr>
              <a:tr h="798961">
                <a:tc>
                  <a:txBody>
                    <a:bodyPr/>
                    <a:lstStyle/>
                    <a:p>
                      <a:r>
                        <a:rPr lang="en-GB" sz="1200" dirty="0" err="1" smtClean="0"/>
                        <a:t>Sita</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b="0" i="0" kern="1200" baseline="0" dirty="0" err="1" smtClean="0">
                          <a:solidFill>
                            <a:schemeClr val="dk1"/>
                          </a:solidFill>
                          <a:effectLst/>
                          <a:latin typeface="+mn-lt"/>
                          <a:ea typeface="+mn-ea"/>
                          <a:cs typeface="+mn-cs"/>
                        </a:rPr>
                        <a:t>Sita</a:t>
                      </a:r>
                      <a:r>
                        <a:rPr lang="en-GB" sz="1150" b="0" i="0" kern="1200" baseline="0" dirty="0" smtClean="0">
                          <a:solidFill>
                            <a:schemeClr val="dk1"/>
                          </a:solidFill>
                          <a:effectLst/>
                          <a:latin typeface="+mn-lt"/>
                          <a:ea typeface="+mn-ea"/>
                          <a:cs typeface="+mn-cs"/>
                        </a:rPr>
                        <a:t> is a goddess born from the earth in the epic Sanskrit tale Ramayana. She is also the incarnation of Lakshmi, goddess of prosperity, wealth, and beauty in Hinduism. </a:t>
                      </a:r>
                      <a:endParaRPr lang="en-GB" sz="115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764332">
                <a:tc>
                  <a:txBody>
                    <a:bodyPr/>
                    <a:lstStyle/>
                    <a:p>
                      <a:r>
                        <a:rPr lang="en-GB" sz="1200" dirty="0" smtClean="0"/>
                        <a:t>reincarnation</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50" b="0" i="1" kern="1200" dirty="0" smtClean="0">
                          <a:solidFill>
                            <a:schemeClr val="dk1"/>
                          </a:solidFill>
                          <a:effectLst/>
                          <a:latin typeface="+mn-lt"/>
                          <a:ea typeface="+mn-ea"/>
                          <a:cs typeface="+mn-cs"/>
                        </a:rPr>
                        <a:t>noun.</a:t>
                      </a:r>
                      <a:r>
                        <a:rPr lang="en-GB" sz="1150" b="0" i="1" kern="1200" baseline="0" dirty="0" smtClean="0">
                          <a:solidFill>
                            <a:schemeClr val="dk1"/>
                          </a:solidFill>
                          <a:effectLst/>
                          <a:latin typeface="+mn-lt"/>
                          <a:ea typeface="+mn-ea"/>
                          <a:cs typeface="+mn-cs"/>
                        </a:rPr>
                        <a:t> </a:t>
                      </a:r>
                      <a:r>
                        <a:rPr lang="en-GB" sz="1150" dirty="0" smtClean="0"/>
                        <a:t>Hindus believe a soul cannot be destroyed, so when a Hindu dies, their soul enters a new living being.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21717647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4 – What</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does it mean to be a Hindu and how do they live a good life?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957969652"/>
              </p:ext>
            </p:extLst>
          </p:nvPr>
        </p:nvGraphicFramePr>
        <p:xfrm>
          <a:off x="55295" y="631123"/>
          <a:ext cx="6318663" cy="914400"/>
        </p:xfrm>
        <a:graphic>
          <a:graphicData uri="http://schemas.openxmlformats.org/drawingml/2006/table">
            <a:tbl>
              <a:tblPr firstRow="1" bandRow="1">
                <a:tableStyleId>{93296810-A885-4BE3-A3E7-6D5BEEA58F35}</a:tableStyleId>
              </a:tblPr>
              <a:tblGrid>
                <a:gridCol w="6318663">
                  <a:extLst>
                    <a:ext uri="{9D8B030D-6E8A-4147-A177-3AD203B41FA5}">
                      <a16:colId xmlns:a16="http://schemas.microsoft.com/office/drawing/2014/main" val="1859504901"/>
                    </a:ext>
                  </a:extLst>
                </a:gridCol>
              </a:tblGrid>
              <a:tr h="242081">
                <a:tc>
                  <a:txBody>
                    <a:bodyPr/>
                    <a:lstStyle/>
                    <a:p>
                      <a:r>
                        <a:rPr lang="en-GB" sz="1200" dirty="0" smtClean="0"/>
                        <a:t>Hinduism:</a:t>
                      </a:r>
                      <a:endParaRPr lang="en-GB" sz="1200" dirty="0"/>
                    </a:p>
                  </a:txBody>
                  <a:tcPr/>
                </a:tc>
                <a:extLst>
                  <a:ext uri="{0D108BD9-81ED-4DB2-BD59-A6C34878D82A}">
                    <a16:rowId xmlns:a16="http://schemas.microsoft.com/office/drawing/2014/main" val="1225438212"/>
                  </a:ext>
                </a:extLst>
              </a:tr>
              <a:tr h="481449">
                <a:tc>
                  <a:txBody>
                    <a:bodyPr/>
                    <a:lstStyle/>
                    <a:p>
                      <a:pPr marL="0" algn="l" defTabSz="1007943" rtl="0" eaLnBrk="1" latinLnBrk="0" hangingPunct="1"/>
                      <a:r>
                        <a:rPr lang="en-GB" sz="1200" kern="1200" dirty="0" smtClean="0">
                          <a:solidFill>
                            <a:schemeClr val="dk1"/>
                          </a:solidFill>
                          <a:latin typeface="+mn-lt"/>
                          <a:ea typeface="+mn-ea"/>
                          <a:cs typeface="+mn-cs"/>
                        </a:rPr>
                        <a:t>Hinduism is the oldest of the world’s religions. It is now practised all over the world but originated in South East Asia. It is a mix of different beliefs, cultures and traditions dating back over 4000 years. </a:t>
                      </a:r>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308260390"/>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3360212654"/>
              </p:ext>
            </p:extLst>
          </p:nvPr>
        </p:nvGraphicFramePr>
        <p:xfrm>
          <a:off x="55294" y="1619917"/>
          <a:ext cx="6318665" cy="1808292"/>
        </p:xfrm>
        <a:graphic>
          <a:graphicData uri="http://schemas.openxmlformats.org/drawingml/2006/table">
            <a:tbl>
              <a:tblPr firstRow="1" bandRow="1">
                <a:tableStyleId>{93296810-A885-4BE3-A3E7-6D5BEEA58F35}</a:tableStyleId>
              </a:tblPr>
              <a:tblGrid>
                <a:gridCol w="6318665">
                  <a:extLst>
                    <a:ext uri="{9D8B030D-6E8A-4147-A177-3AD203B41FA5}">
                      <a16:colId xmlns:a16="http://schemas.microsoft.com/office/drawing/2014/main" val="1859504901"/>
                    </a:ext>
                  </a:extLst>
                </a:gridCol>
              </a:tblGrid>
              <a:tr h="27070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smtClean="0"/>
                        <a:t>Samsara (the cycle of life)</a:t>
                      </a:r>
                    </a:p>
                  </a:txBody>
                  <a:tcPr/>
                </a:tc>
                <a:extLst>
                  <a:ext uri="{0D108BD9-81ED-4DB2-BD59-A6C34878D82A}">
                    <a16:rowId xmlns:a16="http://schemas.microsoft.com/office/drawing/2014/main" val="1225438212"/>
                  </a:ext>
                </a:extLst>
              </a:tr>
              <a:tr h="1533972">
                <a:tc>
                  <a:txBody>
                    <a:bodyPr/>
                    <a:lstStyle/>
                    <a:p>
                      <a:pPr marL="2015886" lvl="4" algn="l" defTabSz="1007943" rtl="0" eaLnBrk="1" latinLnBrk="0" hangingPunct="1"/>
                      <a:r>
                        <a:rPr lang="en-GB" sz="1200" b="0" i="0" kern="1200" dirty="0" smtClean="0">
                          <a:solidFill>
                            <a:schemeClr val="dk1"/>
                          </a:solidFill>
                          <a:effectLst/>
                          <a:latin typeface="+mn-lt"/>
                          <a:ea typeface="+mn-ea"/>
                          <a:cs typeface="+mn-cs"/>
                        </a:rPr>
                        <a:t>Karma is central to samsara, which means 'reincarnation'. This is a core Hindu belief and is defined as a continuing cycle where the soul (atman) is reborn and life renews over and over as a result of karma. If you behave in accordance with dharma, this will result in positive outcomes that allow your soul to be reborn. A soul can be reborn into a physical body, or an animal.</a:t>
                      </a:r>
                    </a:p>
                    <a:p>
                      <a:pPr marL="1511915" lvl="3" algn="l" defTabSz="1007943" rtl="0" eaLnBrk="1" latinLnBrk="0" hangingPunct="1"/>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308260390"/>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1836639091"/>
              </p:ext>
            </p:extLst>
          </p:nvPr>
        </p:nvGraphicFramePr>
        <p:xfrm>
          <a:off x="55294" y="3502604"/>
          <a:ext cx="6318664" cy="2194560"/>
        </p:xfrm>
        <a:graphic>
          <a:graphicData uri="http://schemas.openxmlformats.org/drawingml/2006/table">
            <a:tbl>
              <a:tblPr firstRow="1" bandRow="1">
                <a:tableStyleId>{93296810-A885-4BE3-A3E7-6D5BEEA58F35}</a:tableStyleId>
              </a:tblPr>
              <a:tblGrid>
                <a:gridCol w="1468706">
                  <a:extLst>
                    <a:ext uri="{9D8B030D-6E8A-4147-A177-3AD203B41FA5}">
                      <a16:colId xmlns:a16="http://schemas.microsoft.com/office/drawing/2014/main" val="1859504901"/>
                    </a:ext>
                  </a:extLst>
                </a:gridCol>
                <a:gridCol w="1524000">
                  <a:extLst>
                    <a:ext uri="{9D8B030D-6E8A-4147-A177-3AD203B41FA5}">
                      <a16:colId xmlns:a16="http://schemas.microsoft.com/office/drawing/2014/main" val="273575996"/>
                    </a:ext>
                  </a:extLst>
                </a:gridCol>
                <a:gridCol w="1228725">
                  <a:extLst>
                    <a:ext uri="{9D8B030D-6E8A-4147-A177-3AD203B41FA5}">
                      <a16:colId xmlns:a16="http://schemas.microsoft.com/office/drawing/2014/main" val="3058957825"/>
                    </a:ext>
                  </a:extLst>
                </a:gridCol>
                <a:gridCol w="2097233">
                  <a:extLst>
                    <a:ext uri="{9D8B030D-6E8A-4147-A177-3AD203B41FA5}">
                      <a16:colId xmlns:a16="http://schemas.microsoft.com/office/drawing/2014/main" val="3298445310"/>
                    </a:ext>
                  </a:extLst>
                </a:gridCol>
              </a:tblGrid>
              <a:tr h="252957">
                <a:tc gridSpan="4">
                  <a:txBody>
                    <a:bodyPr/>
                    <a:lstStyle/>
                    <a:p>
                      <a:r>
                        <a:rPr lang="en-GB" sz="1200" dirty="0" smtClean="0"/>
                        <a:t>There are 4 Hindu goals </a:t>
                      </a:r>
                      <a:r>
                        <a:rPr lang="en-GB" sz="1200" dirty="0" err="1" smtClean="0"/>
                        <a:t>Pparushathas</a:t>
                      </a:r>
                      <a:r>
                        <a:rPr lang="en-GB" sz="1200" dirty="0" smtClean="0"/>
                        <a:t>) for living a good life :</a:t>
                      </a:r>
                      <a:endParaRPr lang="en-GB" sz="1200" dirty="0"/>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25438212"/>
                  </a:ext>
                </a:extLst>
              </a:tr>
              <a:tr h="1892765">
                <a:tc>
                  <a:txBody>
                    <a:bodyPr/>
                    <a:lstStyle/>
                    <a:p>
                      <a:pPr marL="0" algn="l" defTabSz="1007943" rtl="0" eaLnBrk="1" latinLnBrk="0" hangingPunct="1"/>
                      <a:r>
                        <a:rPr lang="en-GB" sz="1200" b="1" kern="1200" dirty="0" err="1" smtClean="0">
                          <a:solidFill>
                            <a:schemeClr val="dk1"/>
                          </a:solidFill>
                          <a:latin typeface="+mn-lt"/>
                          <a:ea typeface="+mn-ea"/>
                          <a:cs typeface="+mn-cs"/>
                        </a:rPr>
                        <a:t>Artha</a:t>
                      </a:r>
                      <a:r>
                        <a:rPr lang="en-GB" sz="1200" kern="1200" dirty="0" smtClean="0">
                          <a:solidFill>
                            <a:schemeClr val="dk1"/>
                          </a:solidFill>
                          <a:latin typeface="+mn-lt"/>
                          <a:ea typeface="+mn-ea"/>
                          <a:cs typeface="+mn-cs"/>
                        </a:rPr>
                        <a:t> </a:t>
                      </a:r>
                    </a:p>
                    <a:p>
                      <a:pPr marL="0" algn="l" defTabSz="1007943" rtl="0" eaLnBrk="1" latinLnBrk="0" hangingPunct="1"/>
                      <a:r>
                        <a:rPr lang="en-GB" sz="1200" kern="1200" dirty="0" err="1" smtClean="0">
                          <a:solidFill>
                            <a:schemeClr val="dk1"/>
                          </a:solidFill>
                          <a:latin typeface="+mn-lt"/>
                          <a:ea typeface="+mn-ea"/>
                          <a:cs typeface="+mn-cs"/>
                        </a:rPr>
                        <a:t>Artha</a:t>
                      </a:r>
                      <a:r>
                        <a:rPr lang="en-GB" sz="1200" kern="1200" dirty="0" smtClean="0">
                          <a:solidFill>
                            <a:schemeClr val="dk1"/>
                          </a:solidFill>
                          <a:latin typeface="+mn-lt"/>
                          <a:ea typeface="+mn-ea"/>
                          <a:cs typeface="+mn-cs"/>
                        </a:rPr>
                        <a:t> refers to having the materials you need to support yourself and your family. It's the basis for dharma and </a:t>
                      </a:r>
                      <a:r>
                        <a:rPr lang="en-GB" sz="1200" kern="1200" dirty="0" err="1" smtClean="0">
                          <a:solidFill>
                            <a:schemeClr val="dk1"/>
                          </a:solidFill>
                          <a:latin typeface="+mn-lt"/>
                          <a:ea typeface="+mn-ea"/>
                          <a:cs typeface="+mn-cs"/>
                        </a:rPr>
                        <a:t>kama</a:t>
                      </a:r>
                      <a:r>
                        <a:rPr lang="en-GB" sz="1200" kern="1200" dirty="0" smtClean="0">
                          <a:solidFill>
                            <a:schemeClr val="dk1"/>
                          </a:solidFill>
                          <a:latin typeface="+mn-lt"/>
                          <a:ea typeface="+mn-ea"/>
                          <a:cs typeface="+mn-cs"/>
                        </a:rPr>
                        <a:t>.</a:t>
                      </a:r>
                    </a:p>
                  </a:txBody>
                  <a:tcPr/>
                </a:tc>
                <a:tc>
                  <a:txBody>
                    <a:bodyPr/>
                    <a:lstStyle/>
                    <a:p>
                      <a:pPr marL="0" algn="l" defTabSz="1007943" rtl="0" eaLnBrk="1" latinLnBrk="0" hangingPunct="1"/>
                      <a:r>
                        <a:rPr lang="en-GB" sz="1200" b="1" kern="1200" dirty="0" smtClean="0">
                          <a:solidFill>
                            <a:schemeClr val="dk1"/>
                          </a:solidFill>
                          <a:latin typeface="+mn-lt"/>
                          <a:ea typeface="+mn-ea"/>
                          <a:cs typeface="+mn-cs"/>
                        </a:rPr>
                        <a:t>Kama</a:t>
                      </a:r>
                      <a:r>
                        <a:rPr lang="en-GB" sz="1200" kern="1200" dirty="0" smtClean="0">
                          <a:solidFill>
                            <a:schemeClr val="dk1"/>
                          </a:solidFill>
                          <a:latin typeface="+mn-lt"/>
                          <a:ea typeface="+mn-ea"/>
                          <a:cs typeface="+mn-cs"/>
                        </a:rPr>
                        <a:t> </a:t>
                      </a:r>
                    </a:p>
                    <a:p>
                      <a:pPr marL="0" algn="l" defTabSz="1007943" rtl="0" eaLnBrk="1" latinLnBrk="0" hangingPunct="1"/>
                      <a:r>
                        <a:rPr lang="en-GB" sz="1200" kern="1200" dirty="0" smtClean="0">
                          <a:solidFill>
                            <a:schemeClr val="dk1"/>
                          </a:solidFill>
                          <a:latin typeface="+mn-lt"/>
                          <a:ea typeface="+mn-ea"/>
                          <a:cs typeface="+mn-cs"/>
                        </a:rPr>
                        <a:t>Kama relates to pleasure in general. To practice </a:t>
                      </a:r>
                      <a:r>
                        <a:rPr lang="en-GB" sz="1200" kern="1200" dirty="0" err="1" smtClean="0">
                          <a:solidFill>
                            <a:schemeClr val="dk1"/>
                          </a:solidFill>
                          <a:latin typeface="+mn-lt"/>
                          <a:ea typeface="+mn-ea"/>
                          <a:cs typeface="+mn-cs"/>
                        </a:rPr>
                        <a:t>kama</a:t>
                      </a:r>
                      <a:r>
                        <a:rPr lang="en-GB" sz="1200" kern="1200" dirty="0" smtClean="0">
                          <a:solidFill>
                            <a:schemeClr val="dk1"/>
                          </a:solidFill>
                          <a:latin typeface="+mn-lt"/>
                          <a:ea typeface="+mn-ea"/>
                          <a:cs typeface="+mn-cs"/>
                        </a:rPr>
                        <a:t>, a person's pleasures, such as art, music or kindness, must align with that person's life purpose and duty.</a:t>
                      </a:r>
                      <a:endParaRPr lang="en-GB" sz="1200" kern="1200" dirty="0">
                        <a:solidFill>
                          <a:schemeClr val="dk1"/>
                        </a:solidFill>
                        <a:latin typeface="+mn-lt"/>
                        <a:ea typeface="+mn-ea"/>
                        <a:cs typeface="+mn-cs"/>
                      </a:endParaRPr>
                    </a:p>
                  </a:txBody>
                  <a:tcPr/>
                </a:tc>
                <a:tc>
                  <a:txBody>
                    <a:bodyPr/>
                    <a:lstStyle/>
                    <a:p>
                      <a:pPr marL="0" algn="l" defTabSz="1007943" rtl="0" eaLnBrk="1" latinLnBrk="0" hangingPunct="1"/>
                      <a:r>
                        <a:rPr lang="en-GB" sz="1200" b="1" kern="1200" dirty="0" smtClean="0">
                          <a:solidFill>
                            <a:schemeClr val="dk1"/>
                          </a:solidFill>
                          <a:latin typeface="+mn-lt"/>
                          <a:ea typeface="+mn-ea"/>
                          <a:cs typeface="+mn-cs"/>
                        </a:rPr>
                        <a:t>Dharma</a:t>
                      </a:r>
                      <a:r>
                        <a:rPr lang="en-GB" sz="1200" kern="1200" dirty="0" smtClean="0">
                          <a:solidFill>
                            <a:schemeClr val="dk1"/>
                          </a:solidFill>
                          <a:latin typeface="+mn-lt"/>
                          <a:ea typeface="+mn-ea"/>
                          <a:cs typeface="+mn-cs"/>
                        </a:rPr>
                        <a:t> </a:t>
                      </a:r>
                    </a:p>
                    <a:p>
                      <a:pPr marL="0" algn="l" defTabSz="1007943" rtl="0" eaLnBrk="1" latinLnBrk="0" hangingPunct="1"/>
                      <a:r>
                        <a:rPr lang="en-GB" sz="1200" kern="1200" dirty="0" smtClean="0">
                          <a:solidFill>
                            <a:schemeClr val="dk1"/>
                          </a:solidFill>
                          <a:latin typeface="+mn-lt"/>
                          <a:ea typeface="+mn-ea"/>
                          <a:cs typeface="+mn-cs"/>
                        </a:rPr>
                        <a:t>These are moral values.</a:t>
                      </a:r>
                      <a:r>
                        <a:rPr lang="en-GB" sz="1200" kern="1200" baseline="0" dirty="0" smtClean="0">
                          <a:solidFill>
                            <a:schemeClr val="dk1"/>
                          </a:solidFill>
                          <a:latin typeface="+mn-lt"/>
                          <a:ea typeface="+mn-ea"/>
                          <a:cs typeface="+mn-cs"/>
                        </a:rPr>
                        <a:t> F</a:t>
                      </a:r>
                      <a:r>
                        <a:rPr lang="en-GB" sz="1200" dirty="0" smtClean="0"/>
                        <a:t>ulfilling these duties are the first step towards breaking the samsara cycle. </a:t>
                      </a:r>
                      <a:endParaRPr lang="en-GB" sz="1200" kern="1200" dirty="0" smtClean="0">
                        <a:solidFill>
                          <a:schemeClr val="dk1"/>
                        </a:solidFill>
                        <a:latin typeface="+mn-lt"/>
                        <a:ea typeface="+mn-ea"/>
                        <a:cs typeface="+mn-cs"/>
                      </a:endParaRPr>
                    </a:p>
                    <a:p>
                      <a:pPr marL="0" algn="l" defTabSz="1007943" rtl="0" eaLnBrk="1" latinLnBrk="0" hangingPunct="1"/>
                      <a:endParaRPr lang="en-GB" sz="1200" kern="1200" dirty="0">
                        <a:solidFill>
                          <a:schemeClr val="dk1"/>
                        </a:solidFill>
                        <a:latin typeface="+mn-lt"/>
                        <a:ea typeface="+mn-ea"/>
                        <a:cs typeface="+mn-cs"/>
                      </a:endParaRPr>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1" i="0" kern="1200" dirty="0" smtClean="0">
                          <a:solidFill>
                            <a:schemeClr val="dk1"/>
                          </a:solidFill>
                          <a:effectLst/>
                          <a:latin typeface="+mn-lt"/>
                          <a:ea typeface="+mn-ea"/>
                          <a:cs typeface="+mn-cs"/>
                        </a:rPr>
                        <a:t>Moksha</a:t>
                      </a:r>
                      <a:r>
                        <a:rPr lang="en-GB" sz="1200" b="0" i="0" kern="1200" dirty="0" smtClean="0">
                          <a:solidFill>
                            <a:schemeClr val="dk1"/>
                          </a:solidFill>
                          <a:effectLst/>
                          <a:latin typeface="+mn-lt"/>
                          <a:ea typeface="+mn-ea"/>
                          <a:cs typeface="+mn-cs"/>
                        </a:rPr>
                        <a:t> </a:t>
                      </a:r>
                    </a:p>
                    <a:p>
                      <a:pPr marL="0" marR="0" indent="0" algn="l" defTabSz="1007943"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dk1"/>
                          </a:solidFill>
                          <a:effectLst/>
                          <a:latin typeface="+mn-lt"/>
                          <a:ea typeface="+mn-ea"/>
                          <a:cs typeface="+mn-cs"/>
                        </a:rPr>
                        <a:t>The ultimate goal of</a:t>
                      </a:r>
                      <a:endParaRPr lang="en-GB" sz="1200" kern="1200" dirty="0" smtClean="0">
                        <a:solidFill>
                          <a:schemeClr val="dk1"/>
                        </a:solidFill>
                        <a:latin typeface="+mn-lt"/>
                        <a:ea typeface="+mn-ea"/>
                        <a:cs typeface="+mn-cs"/>
                      </a:endParaRPr>
                    </a:p>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smtClean="0"/>
                        <a:t>atman (soul) is moksha: to be released from the cycle of samsara and re-united with Brahman. One can achieve this by doing dharma (its duty) in each lifetime</a:t>
                      </a:r>
                      <a:r>
                        <a:rPr lang="en-GB" sz="1200" baseline="0" dirty="0" smtClean="0"/>
                        <a:t> </a:t>
                      </a:r>
                      <a:r>
                        <a:rPr lang="en-GB" sz="1200" kern="1200" dirty="0" smtClean="0">
                          <a:solidFill>
                            <a:schemeClr val="dk1"/>
                          </a:solidFill>
                          <a:latin typeface="+mn-lt"/>
                          <a:ea typeface="+mn-ea"/>
                          <a:cs typeface="+mn-cs"/>
                        </a:rPr>
                        <a:t>and when </a:t>
                      </a:r>
                      <a:r>
                        <a:rPr lang="en-GB" sz="1200" kern="1200" dirty="0" err="1" smtClean="0">
                          <a:solidFill>
                            <a:schemeClr val="dk1"/>
                          </a:solidFill>
                          <a:latin typeface="+mn-lt"/>
                          <a:ea typeface="+mn-ea"/>
                          <a:cs typeface="+mn-cs"/>
                        </a:rPr>
                        <a:t>artha</a:t>
                      </a:r>
                      <a:r>
                        <a:rPr lang="en-GB" sz="1200" kern="1200" dirty="0" smtClean="0">
                          <a:solidFill>
                            <a:schemeClr val="dk1"/>
                          </a:solidFill>
                          <a:latin typeface="+mn-lt"/>
                          <a:ea typeface="+mn-ea"/>
                          <a:cs typeface="+mn-cs"/>
                        </a:rPr>
                        <a:t> and </a:t>
                      </a:r>
                      <a:r>
                        <a:rPr lang="en-GB" sz="1200" kern="1200" dirty="0" err="1" smtClean="0">
                          <a:solidFill>
                            <a:schemeClr val="dk1"/>
                          </a:solidFill>
                          <a:latin typeface="+mn-lt"/>
                          <a:ea typeface="+mn-ea"/>
                          <a:cs typeface="+mn-cs"/>
                        </a:rPr>
                        <a:t>kama</a:t>
                      </a:r>
                      <a:r>
                        <a:rPr lang="en-GB" sz="1200" kern="1200" dirty="0" smtClean="0">
                          <a:solidFill>
                            <a:schemeClr val="dk1"/>
                          </a:solidFill>
                          <a:latin typeface="+mn-lt"/>
                          <a:ea typeface="+mn-ea"/>
                          <a:cs typeface="+mn-cs"/>
                        </a:rPr>
                        <a:t> are practised correctly.</a:t>
                      </a:r>
                    </a:p>
                  </a:txBody>
                  <a:tcPr/>
                </a:tc>
                <a:extLst>
                  <a:ext uri="{0D108BD9-81ED-4DB2-BD59-A6C34878D82A}">
                    <a16:rowId xmlns:a16="http://schemas.microsoft.com/office/drawing/2014/main" val="308260390"/>
                  </a:ext>
                </a:extLst>
              </a:tr>
            </a:tbl>
          </a:graphicData>
        </a:graphic>
      </p:graphicFrame>
      <p:pic>
        <p:nvPicPr>
          <p:cNvPr id="1028" name="Picture 4" descr="Cycle of birth and death - The nature of human life in Hinduism - GCSE  Religious Studies Revision - AQA - BBC Bitesiz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1990772"/>
            <a:ext cx="1769153" cy="1437437"/>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4" name="Table 13"/>
          <p:cNvGraphicFramePr>
            <a:graphicFrameLocks noGrp="1"/>
          </p:cNvGraphicFramePr>
          <p:nvPr>
            <p:extLst>
              <p:ext uri="{D42A27DB-BD31-4B8C-83A1-F6EECF244321}">
                <p14:modId xmlns:p14="http://schemas.microsoft.com/office/powerpoint/2010/main" val="3570179559"/>
              </p:ext>
            </p:extLst>
          </p:nvPr>
        </p:nvGraphicFramePr>
        <p:xfrm>
          <a:off x="55295" y="5769465"/>
          <a:ext cx="6318663" cy="1681114"/>
        </p:xfrm>
        <a:graphic>
          <a:graphicData uri="http://schemas.openxmlformats.org/drawingml/2006/table">
            <a:tbl>
              <a:tblPr firstRow="1" bandRow="1">
                <a:tableStyleId>{93296810-A885-4BE3-A3E7-6D5BEEA58F35}</a:tableStyleId>
              </a:tblPr>
              <a:tblGrid>
                <a:gridCol w="6318663">
                  <a:extLst>
                    <a:ext uri="{9D8B030D-6E8A-4147-A177-3AD203B41FA5}">
                      <a16:colId xmlns:a16="http://schemas.microsoft.com/office/drawing/2014/main" val="1859504901"/>
                    </a:ext>
                  </a:extLst>
                </a:gridCol>
              </a:tblGrid>
              <a:tr h="369445">
                <a:tc>
                  <a:txBody>
                    <a:bodyPr/>
                    <a:lstStyle/>
                    <a:p>
                      <a:r>
                        <a:rPr lang="en-GB" sz="1200" dirty="0" smtClean="0"/>
                        <a:t>Hindu</a:t>
                      </a:r>
                      <a:r>
                        <a:rPr lang="en-GB" sz="1200" baseline="0" dirty="0" smtClean="0"/>
                        <a:t> symbols</a:t>
                      </a:r>
                    </a:p>
                    <a:p>
                      <a:r>
                        <a:rPr lang="en-GB" sz="1200" b="0" baseline="0" dirty="0" smtClean="0"/>
                        <a:t>Lotus flower, swastika,  </a:t>
                      </a:r>
                      <a:r>
                        <a:rPr lang="en-GB" sz="1200" b="0" baseline="0" dirty="0" err="1" smtClean="0"/>
                        <a:t>Aum</a:t>
                      </a:r>
                      <a:r>
                        <a:rPr lang="en-GB" sz="1200" b="0" baseline="0" dirty="0" smtClean="0"/>
                        <a:t>,      diva lamp,    </a:t>
                      </a:r>
                      <a:r>
                        <a:rPr lang="en-GB" sz="1200" b="0" baseline="0" dirty="0" err="1" smtClean="0"/>
                        <a:t>Kalasha</a:t>
                      </a:r>
                      <a:r>
                        <a:rPr lang="en-GB" sz="1200" b="0" baseline="0" dirty="0" smtClean="0"/>
                        <a:t>,   </a:t>
                      </a:r>
                      <a:r>
                        <a:rPr lang="en-GB" sz="1200" b="0" baseline="0" dirty="0" err="1" smtClean="0"/>
                        <a:t>Trishul</a:t>
                      </a:r>
                      <a:r>
                        <a:rPr lang="en-GB" sz="1200" b="0" baseline="0" dirty="0" smtClean="0"/>
                        <a:t>,    Indian cow,   </a:t>
                      </a:r>
                      <a:r>
                        <a:rPr lang="en-GB" sz="1200" b="0" baseline="0" dirty="0" err="1" smtClean="0"/>
                        <a:t>pranama</a:t>
                      </a:r>
                      <a:r>
                        <a:rPr lang="en-GB" sz="1200" b="0" baseline="0" dirty="0" smtClean="0"/>
                        <a:t>, conch shell</a:t>
                      </a:r>
                      <a:endParaRPr lang="en-GB" sz="1200" b="0" dirty="0"/>
                    </a:p>
                  </a:txBody>
                  <a:tcPr/>
                </a:tc>
                <a:extLst>
                  <a:ext uri="{0D108BD9-81ED-4DB2-BD59-A6C34878D82A}">
                    <a16:rowId xmlns:a16="http://schemas.microsoft.com/office/drawing/2014/main" val="1225438212"/>
                  </a:ext>
                </a:extLst>
              </a:tr>
              <a:tr h="1223914">
                <a:tc>
                  <a:txBody>
                    <a:bodyPr/>
                    <a:lstStyle/>
                    <a:p>
                      <a:pPr marL="0" algn="l" defTabSz="1007943" rtl="0" eaLnBrk="1" latinLnBrk="0" hangingPunct="1"/>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308260390"/>
                  </a:ext>
                </a:extLst>
              </a:tr>
            </a:tbl>
          </a:graphicData>
        </a:graphic>
      </p:graphicFrame>
      <p:pic>
        <p:nvPicPr>
          <p:cNvPr id="2" name="Picture 1"/>
          <p:cNvPicPr>
            <a:picLocks noChangeAspect="1"/>
          </p:cNvPicPr>
          <p:nvPr/>
        </p:nvPicPr>
        <p:blipFill rotWithShape="1">
          <a:blip r:embed="rId5"/>
          <a:srcRect b="13375"/>
          <a:stretch/>
        </p:blipFill>
        <p:spPr>
          <a:xfrm>
            <a:off x="177956" y="6389756"/>
            <a:ext cx="2673556" cy="802375"/>
          </a:xfrm>
          <a:prstGeom prst="rect">
            <a:avLst/>
          </a:prstGeom>
        </p:spPr>
      </p:pic>
      <p:pic>
        <p:nvPicPr>
          <p:cNvPr id="3" name="Picture 2"/>
          <p:cNvPicPr>
            <a:picLocks noChangeAspect="1"/>
          </p:cNvPicPr>
          <p:nvPr/>
        </p:nvPicPr>
        <p:blipFill rotWithShape="1">
          <a:blip r:embed="rId6"/>
          <a:srcRect b="13890"/>
          <a:stretch/>
        </p:blipFill>
        <p:spPr>
          <a:xfrm>
            <a:off x="2907024" y="6393675"/>
            <a:ext cx="3327581" cy="798456"/>
          </a:xfrm>
          <a:prstGeom prst="rect">
            <a:avLst/>
          </a:prstGeom>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21717647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4 – What</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does it mean to be a Hindu and how do they live a good life?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6" name="Table 25"/>
          <p:cNvGraphicFramePr>
            <a:graphicFrameLocks noGrp="1"/>
          </p:cNvGraphicFramePr>
          <p:nvPr>
            <p:extLst>
              <p:ext uri="{D42A27DB-BD31-4B8C-83A1-F6EECF244321}">
                <p14:modId xmlns:p14="http://schemas.microsoft.com/office/powerpoint/2010/main" val="3061570660"/>
              </p:ext>
            </p:extLst>
          </p:nvPr>
        </p:nvGraphicFramePr>
        <p:xfrm>
          <a:off x="50055" y="634325"/>
          <a:ext cx="6079090" cy="4258183"/>
        </p:xfrm>
        <a:graphic>
          <a:graphicData uri="http://schemas.openxmlformats.org/drawingml/2006/table">
            <a:tbl>
              <a:tblPr firstRow="1" bandRow="1">
                <a:tableStyleId>{93296810-A885-4BE3-A3E7-6D5BEEA58F35}</a:tableStyleId>
              </a:tblPr>
              <a:tblGrid>
                <a:gridCol w="6079090">
                  <a:extLst>
                    <a:ext uri="{9D8B030D-6E8A-4147-A177-3AD203B41FA5}">
                      <a16:colId xmlns:a16="http://schemas.microsoft.com/office/drawing/2014/main" val="1859504901"/>
                    </a:ext>
                  </a:extLst>
                </a:gridCol>
              </a:tblGrid>
              <a:tr h="216885">
                <a:tc>
                  <a:txBody>
                    <a:bodyPr/>
                    <a:lstStyle/>
                    <a:p>
                      <a:r>
                        <a:rPr lang="en-GB" sz="1200" dirty="0" smtClean="0"/>
                        <a:t>Brahman: One Ultimate</a:t>
                      </a:r>
                      <a:r>
                        <a:rPr lang="en-GB" sz="1200" baseline="0" dirty="0" smtClean="0"/>
                        <a:t> Reality or Life Force</a:t>
                      </a:r>
                      <a:endParaRPr lang="en-GB" sz="1200" dirty="0"/>
                    </a:p>
                  </a:txBody>
                  <a:tcPr/>
                </a:tc>
                <a:extLst>
                  <a:ext uri="{0D108BD9-81ED-4DB2-BD59-A6C34878D82A}">
                    <a16:rowId xmlns:a16="http://schemas.microsoft.com/office/drawing/2014/main" val="1225438212"/>
                  </a:ext>
                </a:extLst>
              </a:tr>
              <a:tr h="2864914">
                <a:tc>
                  <a:txBody>
                    <a:bodyPr/>
                    <a:lstStyle/>
                    <a:p>
                      <a:pPr marL="0" algn="l" defTabSz="1007943" rtl="0" eaLnBrk="1" latinLnBrk="0" hangingPunct="1"/>
                      <a:r>
                        <a:rPr lang="en-GB" sz="1200" kern="1200" dirty="0" smtClean="0">
                          <a:solidFill>
                            <a:schemeClr val="dk1"/>
                          </a:solidFill>
                          <a:latin typeface="+mn-lt"/>
                          <a:ea typeface="+mn-ea"/>
                          <a:cs typeface="+mn-cs"/>
                        </a:rPr>
                        <a:t>Every</a:t>
                      </a:r>
                      <a:r>
                        <a:rPr lang="en-GB" sz="1200" kern="1200" baseline="0" dirty="0" smtClean="0">
                          <a:solidFill>
                            <a:schemeClr val="dk1"/>
                          </a:solidFill>
                          <a:latin typeface="+mn-lt"/>
                          <a:ea typeface="+mn-ea"/>
                          <a:cs typeface="+mn-cs"/>
                        </a:rPr>
                        <a:t> living thing contains a spark of Brahman that give it its life: the atman or soul. </a:t>
                      </a:r>
                    </a:p>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baseline="0" dirty="0" smtClean="0">
                          <a:solidFill>
                            <a:schemeClr val="dk1"/>
                          </a:solidFill>
                          <a:latin typeface="+mn-lt"/>
                          <a:ea typeface="+mn-ea"/>
                          <a:cs typeface="+mn-cs"/>
                        </a:rPr>
                        <a:t>Many different deities (deva: gods, </a:t>
                      </a:r>
                      <a:r>
                        <a:rPr lang="en-GB" sz="1200" kern="1200" baseline="0" dirty="0" err="1" smtClean="0">
                          <a:solidFill>
                            <a:schemeClr val="dk1"/>
                          </a:solidFill>
                          <a:latin typeface="+mn-lt"/>
                          <a:ea typeface="+mn-ea"/>
                          <a:cs typeface="+mn-cs"/>
                        </a:rPr>
                        <a:t>devi</a:t>
                      </a:r>
                      <a:r>
                        <a:rPr lang="en-GB" sz="1200" kern="1200" baseline="0" dirty="0" smtClean="0">
                          <a:solidFill>
                            <a:schemeClr val="dk1"/>
                          </a:solidFill>
                          <a:latin typeface="+mn-lt"/>
                          <a:ea typeface="+mn-ea"/>
                          <a:cs typeface="+mn-cs"/>
                        </a:rPr>
                        <a:t>: goddesses) help Hindus understand he nature of about Brahman, the One Ultimate Reality. </a:t>
                      </a:r>
                    </a:p>
                    <a:p>
                      <a:pPr marL="0" algn="l" defTabSz="1007943" rtl="0" eaLnBrk="1" latinLnBrk="0" hangingPunct="1"/>
                      <a:endParaRPr lang="en-GB" sz="1200" b="1" u="sng" kern="1200" baseline="0" dirty="0" smtClean="0">
                        <a:solidFill>
                          <a:schemeClr val="dk1"/>
                        </a:solidFill>
                        <a:latin typeface="+mn-lt"/>
                        <a:ea typeface="+mn-ea"/>
                        <a:cs typeface="+mn-cs"/>
                      </a:endParaRPr>
                    </a:p>
                    <a:p>
                      <a:pPr marL="0" algn="l" defTabSz="1007943" rtl="0" eaLnBrk="1" latinLnBrk="0" hangingPunct="1"/>
                      <a:r>
                        <a:rPr lang="en-GB" sz="1200" b="1" u="sng" kern="1200" baseline="0" dirty="0" smtClean="0">
                          <a:solidFill>
                            <a:schemeClr val="dk1"/>
                          </a:solidFill>
                          <a:latin typeface="+mn-lt"/>
                          <a:ea typeface="+mn-ea"/>
                          <a:cs typeface="+mn-cs"/>
                        </a:rPr>
                        <a:t>The Trimurti:</a:t>
                      </a:r>
                    </a:p>
                    <a:p>
                      <a:pPr marL="0" algn="l" defTabSz="1007943" rtl="0" eaLnBrk="1" latinLnBrk="0" hangingPunct="1"/>
                      <a:r>
                        <a:rPr lang="en-GB" sz="1200" kern="1200" baseline="0" dirty="0" smtClean="0">
                          <a:solidFill>
                            <a:schemeClr val="dk1"/>
                          </a:solidFill>
                          <a:latin typeface="+mn-lt"/>
                          <a:ea typeface="+mn-ea"/>
                          <a:cs typeface="+mn-cs"/>
                        </a:rPr>
                        <a:t>These three key deities represent the cycle of life, samsara to help Hindus understand more about Brahman, the One Ultimate Reality:</a:t>
                      </a:r>
                    </a:p>
                    <a:p>
                      <a:pPr marL="0" algn="l" defTabSz="1007943" rtl="0" eaLnBrk="1" latinLnBrk="0" hangingPunct="1"/>
                      <a:r>
                        <a:rPr lang="en-GB" sz="1200" kern="1200" baseline="0" dirty="0" smtClean="0">
                          <a:solidFill>
                            <a:schemeClr val="dk1"/>
                          </a:solidFill>
                          <a:latin typeface="+mn-lt"/>
                          <a:ea typeface="+mn-ea"/>
                          <a:cs typeface="+mn-cs"/>
                        </a:rPr>
                        <a:t>Brahman: the Creator (associated with the beginning of life); Vishnu: the Preserver (associated with the living of life); Shiva: the Destroyer (associated with the ending of life).</a:t>
                      </a:r>
                      <a:endParaRPr lang="en-GB" altLang="en-US" sz="1200" b="1" i="0" u="sng" dirty="0" smtClean="0">
                        <a:solidFill>
                          <a:schemeClr val="tx1"/>
                        </a:solidFill>
                        <a:latin typeface="Twinkl" pitchFamily="2" charset="0"/>
                      </a:endParaRPr>
                    </a:p>
                    <a:p>
                      <a:pPr marL="0" marR="0" indent="0" algn="l" defTabSz="1007943" rtl="0" eaLnBrk="1" fontAlgn="auto" latinLnBrk="0" hangingPunct="1">
                        <a:lnSpc>
                          <a:spcPct val="100000"/>
                        </a:lnSpc>
                        <a:spcBef>
                          <a:spcPts val="0"/>
                        </a:spcBef>
                        <a:spcAft>
                          <a:spcPts val="0"/>
                        </a:spcAft>
                        <a:buClrTx/>
                        <a:buSzTx/>
                        <a:buFontTx/>
                        <a:buNone/>
                        <a:tabLst/>
                        <a:defRPr/>
                      </a:pPr>
                      <a:r>
                        <a:rPr lang="en-GB" altLang="en-US" sz="1200" b="1" i="0" u="sng" dirty="0" smtClean="0">
                          <a:solidFill>
                            <a:schemeClr val="tx1"/>
                          </a:solidFill>
                          <a:latin typeface="Twinkl" pitchFamily="2" charset="0"/>
                        </a:rPr>
                        <a:t>The </a:t>
                      </a:r>
                      <a:r>
                        <a:rPr lang="en-GB" altLang="en-US" sz="1200" b="1" i="0" u="sng" dirty="0" err="1" smtClean="0">
                          <a:solidFill>
                            <a:schemeClr val="tx1"/>
                          </a:solidFill>
                          <a:latin typeface="Twinkl" pitchFamily="2" charset="0"/>
                        </a:rPr>
                        <a:t>Tridevi</a:t>
                      </a:r>
                      <a:r>
                        <a:rPr lang="en-GB" altLang="en-US" sz="1200" b="1" i="0" u="sng" dirty="0" smtClean="0">
                          <a:solidFill>
                            <a:schemeClr val="tx1"/>
                          </a:solidFill>
                          <a:latin typeface="Twinkl" pitchFamily="2" charset="0"/>
                        </a:rPr>
                        <a:t>:</a:t>
                      </a:r>
                    </a:p>
                    <a:p>
                      <a:pPr marL="0" marR="0" indent="0" algn="l" defTabSz="1007943" rtl="0" eaLnBrk="1" fontAlgn="auto" latinLnBrk="0" hangingPunct="1">
                        <a:lnSpc>
                          <a:spcPct val="100000"/>
                        </a:lnSpc>
                        <a:spcBef>
                          <a:spcPts val="0"/>
                        </a:spcBef>
                        <a:spcAft>
                          <a:spcPts val="0"/>
                        </a:spcAft>
                        <a:buClrTx/>
                        <a:buSzTx/>
                        <a:buFontTx/>
                        <a:buNone/>
                        <a:tabLst/>
                        <a:defRPr/>
                      </a:pPr>
                      <a:r>
                        <a:rPr lang="en-GB" altLang="en-US" sz="1200" dirty="0" err="1" smtClean="0">
                          <a:solidFill>
                            <a:schemeClr val="tx1"/>
                          </a:solidFill>
                          <a:latin typeface="Twinkl" pitchFamily="2" charset="0"/>
                        </a:rPr>
                        <a:t>Saraswati</a:t>
                      </a:r>
                      <a:r>
                        <a:rPr lang="en-GB" altLang="en-US" sz="1200" dirty="0" smtClean="0">
                          <a:solidFill>
                            <a:schemeClr val="tx1"/>
                          </a:solidFill>
                          <a:latin typeface="Twinkl" pitchFamily="2" charset="0"/>
                        </a:rPr>
                        <a:t>: the goddess of knowledge and the arts</a:t>
                      </a:r>
                      <a:r>
                        <a:rPr lang="en-GB" altLang="en-US" sz="1200" baseline="0" dirty="0" smtClean="0">
                          <a:solidFill>
                            <a:schemeClr val="tx1"/>
                          </a:solidFill>
                          <a:latin typeface="Twinkl" pitchFamily="2" charset="0"/>
                        </a:rPr>
                        <a:t>; Lakshmi: goddess of wealth and purity; Shakti: the mother goddess – the source of all energy, power and creativity in the universe. </a:t>
                      </a:r>
                      <a:endParaRPr lang="en-GB" altLang="en-US" sz="1200" dirty="0" smtClean="0">
                        <a:solidFill>
                          <a:schemeClr val="tx1"/>
                        </a:solidFill>
                        <a:latin typeface="Twinkl" pitchFamily="2" charset="0"/>
                      </a:endParaRPr>
                    </a:p>
                    <a:p>
                      <a:pPr marL="0" algn="l" defTabSz="1007943" rtl="0" eaLnBrk="1" latinLnBrk="0" hangingPunct="1"/>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308260390"/>
                  </a:ext>
                </a:extLst>
              </a:tr>
              <a:tr h="1118949">
                <a:tc>
                  <a:txBody>
                    <a:bodyPr/>
                    <a:lstStyle/>
                    <a:p>
                      <a:pPr marL="0" algn="l" defTabSz="1007943" rtl="0" eaLnBrk="1" latinLnBrk="0" hangingPunct="1"/>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284574685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3" name="Table 12"/>
          <p:cNvGraphicFramePr>
            <a:graphicFrameLocks noGrp="1"/>
          </p:cNvGraphicFramePr>
          <p:nvPr>
            <p:extLst>
              <p:ext uri="{D42A27DB-BD31-4B8C-83A1-F6EECF244321}">
                <p14:modId xmlns:p14="http://schemas.microsoft.com/office/powerpoint/2010/main" val="1234569010"/>
              </p:ext>
            </p:extLst>
          </p:nvPr>
        </p:nvGraphicFramePr>
        <p:xfrm>
          <a:off x="50055" y="4930215"/>
          <a:ext cx="6079090" cy="2481478"/>
        </p:xfrm>
        <a:graphic>
          <a:graphicData uri="http://schemas.openxmlformats.org/drawingml/2006/table">
            <a:tbl>
              <a:tblPr firstRow="1" bandRow="1">
                <a:tableStyleId>{93296810-A885-4BE3-A3E7-6D5BEEA58F35}</a:tableStyleId>
              </a:tblPr>
              <a:tblGrid>
                <a:gridCol w="6079090">
                  <a:extLst>
                    <a:ext uri="{9D8B030D-6E8A-4147-A177-3AD203B41FA5}">
                      <a16:colId xmlns:a16="http://schemas.microsoft.com/office/drawing/2014/main" val="1859504901"/>
                    </a:ext>
                  </a:extLst>
                </a:gridCol>
              </a:tblGrid>
              <a:tr h="252214">
                <a:tc>
                  <a:txBody>
                    <a:bodyPr/>
                    <a:lstStyle/>
                    <a:p>
                      <a:r>
                        <a:rPr lang="en-GB" sz="1200" dirty="0" smtClean="0"/>
                        <a:t>Worship</a:t>
                      </a:r>
                      <a:endParaRPr lang="en-GB" sz="1200" dirty="0"/>
                    </a:p>
                  </a:txBody>
                  <a:tcPr/>
                </a:tc>
                <a:extLst>
                  <a:ext uri="{0D108BD9-81ED-4DB2-BD59-A6C34878D82A}">
                    <a16:rowId xmlns:a16="http://schemas.microsoft.com/office/drawing/2014/main" val="1225438212"/>
                  </a:ext>
                </a:extLst>
              </a:tr>
              <a:tr h="2207158">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altLang="en-US" sz="1200" dirty="0" smtClean="0">
                          <a:solidFill>
                            <a:schemeClr val="tx1"/>
                          </a:solidFill>
                        </a:rPr>
                        <a:t>Hindus worship one or more of the deities, but it doesn’t matter which because they are all seen as different aspects of the one supreme God. This worship is called puja.</a:t>
                      </a:r>
                    </a:p>
                    <a:p>
                      <a:pPr marL="0" algn="l" defTabSz="1007943" rtl="0" eaLnBrk="1" latinLnBrk="0" hangingPunct="1"/>
                      <a:r>
                        <a:rPr lang="en-GB" sz="1200" dirty="0" smtClean="0"/>
                        <a:t>A Hindu’s place of worship is called a </a:t>
                      </a:r>
                      <a:r>
                        <a:rPr lang="en-GB" sz="1200" dirty="0" err="1" smtClean="0"/>
                        <a:t>Mandir</a:t>
                      </a:r>
                      <a:r>
                        <a:rPr lang="en-GB" sz="1200" dirty="0" smtClean="0"/>
                        <a:t>. They can also worship at home using a home shrine.</a:t>
                      </a:r>
                      <a:r>
                        <a:rPr lang="en-GB" sz="1200" baseline="0" dirty="0" smtClean="0"/>
                        <a:t> </a:t>
                      </a:r>
                      <a:r>
                        <a:rPr lang="en-GB" sz="1200" dirty="0" smtClean="0"/>
                        <a:t>The important features of a </a:t>
                      </a:r>
                      <a:r>
                        <a:rPr lang="en-GB" sz="1200" dirty="0" err="1" smtClean="0"/>
                        <a:t>Mandir</a:t>
                      </a:r>
                      <a:r>
                        <a:rPr lang="en-GB" sz="1200" dirty="0" smtClean="0"/>
                        <a:t> are: the main shrine, </a:t>
                      </a:r>
                      <a:r>
                        <a:rPr lang="en-GB" sz="1200" dirty="0" err="1" smtClean="0"/>
                        <a:t>murtis</a:t>
                      </a:r>
                      <a:r>
                        <a:rPr lang="en-GB" sz="1200" dirty="0" smtClean="0"/>
                        <a:t>, </a:t>
                      </a:r>
                      <a:r>
                        <a:rPr lang="en-GB" sz="1200" dirty="0" err="1" smtClean="0"/>
                        <a:t>Aum</a:t>
                      </a:r>
                      <a:r>
                        <a:rPr lang="en-GB" sz="1200" dirty="0" smtClean="0"/>
                        <a:t>, Bell and </a:t>
                      </a:r>
                      <a:r>
                        <a:rPr lang="en-GB" sz="1200" dirty="0" err="1" smtClean="0"/>
                        <a:t>Vedus</a:t>
                      </a:r>
                      <a:r>
                        <a:rPr lang="en-GB" sz="1200" dirty="0" smtClean="0"/>
                        <a:t>. </a:t>
                      </a:r>
                      <a:endParaRPr lang="en-GB" sz="1200" b="1" dirty="0" smtClean="0">
                        <a:solidFill>
                          <a:schemeClr val="tx1"/>
                        </a:solidFill>
                      </a:endParaRPr>
                    </a:p>
                    <a:p>
                      <a:pPr marL="0" lvl="0" algn="l" defTabSz="1007943" rtl="0" eaLnBrk="1" latinLnBrk="0" hangingPunct="1"/>
                      <a:r>
                        <a:rPr lang="en-GB" sz="1200" b="1" dirty="0" smtClean="0">
                          <a:solidFill>
                            <a:schemeClr val="tx1"/>
                          </a:solidFill>
                        </a:rPr>
                        <a:t>Puja</a:t>
                      </a:r>
                      <a:r>
                        <a:rPr lang="en-GB" sz="1200" b="1" baseline="0" dirty="0" smtClean="0">
                          <a:solidFill>
                            <a:schemeClr val="tx1"/>
                          </a:solidFill>
                        </a:rPr>
                        <a:t> involves:</a:t>
                      </a:r>
                      <a:endParaRPr lang="en-GB" sz="1200" b="0" baseline="0" dirty="0" smtClean="0">
                        <a:solidFill>
                          <a:schemeClr val="tx1"/>
                        </a:solidFill>
                      </a:endParaRPr>
                    </a:p>
                    <a:p>
                      <a:pPr marL="0" lvl="0" algn="l" defTabSz="1007943" rtl="0" eaLnBrk="1" latinLnBrk="0" hangingPunct="1"/>
                      <a:r>
                        <a:rPr lang="en-GB" sz="1200" b="0" baseline="0" dirty="0" smtClean="0">
                          <a:solidFill>
                            <a:schemeClr val="tx1"/>
                          </a:solidFill>
                        </a:rPr>
                        <a:t>-praying to an image of a </a:t>
                      </a:r>
                      <a:r>
                        <a:rPr lang="en-GB" sz="1200" b="0" baseline="0" dirty="0" err="1" smtClean="0">
                          <a:solidFill>
                            <a:schemeClr val="tx1"/>
                          </a:solidFill>
                        </a:rPr>
                        <a:t>diety</a:t>
                      </a:r>
                      <a:r>
                        <a:rPr lang="en-GB" sz="1200" b="0" baseline="0" dirty="0" smtClean="0">
                          <a:solidFill>
                            <a:schemeClr val="tx1"/>
                          </a:solidFill>
                        </a:rPr>
                        <a:t> (</a:t>
                      </a:r>
                      <a:r>
                        <a:rPr lang="en-GB" sz="1200" b="0" baseline="0" dirty="0" err="1" smtClean="0">
                          <a:solidFill>
                            <a:schemeClr val="tx1"/>
                          </a:solidFill>
                        </a:rPr>
                        <a:t>murthi</a:t>
                      </a:r>
                      <a:r>
                        <a:rPr lang="en-GB" sz="1200" b="0" baseline="0" dirty="0" smtClean="0">
                          <a:solidFill>
                            <a:schemeClr val="tx1"/>
                          </a:solidFill>
                        </a:rPr>
                        <a:t>)</a:t>
                      </a:r>
                    </a:p>
                    <a:p>
                      <a:pPr marL="0" lvl="0" algn="l" defTabSz="1007943" rtl="0" eaLnBrk="1" latinLnBrk="0" hangingPunct="1"/>
                      <a:r>
                        <a:rPr lang="en-GB" sz="1200" b="0" baseline="0" dirty="0" smtClean="0">
                          <a:solidFill>
                            <a:schemeClr val="tx1"/>
                          </a:solidFill>
                        </a:rPr>
                        <a:t>-giving offerings to a </a:t>
                      </a:r>
                      <a:r>
                        <a:rPr lang="en-GB" sz="1200" b="0" baseline="0" dirty="0" err="1" smtClean="0">
                          <a:solidFill>
                            <a:schemeClr val="tx1"/>
                          </a:solidFill>
                        </a:rPr>
                        <a:t>diety</a:t>
                      </a:r>
                      <a:endParaRPr lang="en-GB" sz="1200" b="0" baseline="0" dirty="0" smtClean="0">
                        <a:solidFill>
                          <a:schemeClr val="tx1"/>
                        </a:solidFill>
                      </a:endParaRPr>
                    </a:p>
                    <a:p>
                      <a:pPr marL="0" lvl="0" algn="l" defTabSz="1007943" rtl="0" eaLnBrk="1" latinLnBrk="0" hangingPunct="1"/>
                      <a:r>
                        <a:rPr lang="en-GB" sz="1200" dirty="0" smtClean="0">
                          <a:solidFill>
                            <a:schemeClr val="tx1"/>
                          </a:solidFill>
                        </a:rPr>
                        <a:t>Worshippers take off their shoes to worship. They usually begin with the sacred word</a:t>
                      </a:r>
                    </a:p>
                    <a:p>
                      <a:pPr marL="0" lvl="0" algn="l" defTabSz="1007943" rtl="0" eaLnBrk="1" latinLnBrk="0" hangingPunct="1"/>
                      <a:r>
                        <a:rPr lang="en-GB" sz="1200" dirty="0" smtClean="0">
                          <a:solidFill>
                            <a:schemeClr val="tx1"/>
                          </a:solidFill>
                        </a:rPr>
                        <a:t> ‘</a:t>
                      </a:r>
                      <a:r>
                        <a:rPr lang="en-GB" sz="1200" dirty="0" err="1" smtClean="0">
                          <a:solidFill>
                            <a:schemeClr val="tx1"/>
                          </a:solidFill>
                        </a:rPr>
                        <a:t>Aum</a:t>
                      </a:r>
                      <a:r>
                        <a:rPr lang="en-GB" sz="1200" dirty="0" smtClean="0">
                          <a:solidFill>
                            <a:schemeClr val="tx1"/>
                          </a:solidFill>
                        </a:rPr>
                        <a:t>’ then repeat prayers (mantras) and the name of their favourite gods or goddesses. </a:t>
                      </a:r>
                    </a:p>
                    <a:p>
                      <a:pPr lvl="0" eaLnBrk="1" fontAlgn="auto" hangingPunct="1">
                        <a:spcBef>
                          <a:spcPts val="0"/>
                        </a:spcBef>
                        <a:spcAft>
                          <a:spcPts val="0"/>
                        </a:spcAft>
                        <a:defRPr/>
                      </a:pPr>
                      <a:r>
                        <a:rPr lang="en-GB" sz="1200" dirty="0" smtClean="0">
                          <a:solidFill>
                            <a:schemeClr val="tx1"/>
                          </a:solidFill>
                        </a:rPr>
                        <a:t>Offerings such as fruit, incense, water and flowers are made.</a:t>
                      </a:r>
                    </a:p>
                    <a:p>
                      <a:pPr lvl="0" eaLnBrk="1" fontAlgn="auto" hangingPunct="1">
                        <a:spcBef>
                          <a:spcPts val="0"/>
                        </a:spcBef>
                        <a:spcAft>
                          <a:spcPts val="0"/>
                        </a:spcAft>
                        <a:defRPr/>
                      </a:pPr>
                      <a:r>
                        <a:rPr lang="en-GB" sz="1200" dirty="0" smtClean="0">
                          <a:solidFill>
                            <a:schemeClr val="tx1"/>
                          </a:solidFill>
                        </a:rPr>
                        <a:t>Blessed food, which is known as ‘</a:t>
                      </a:r>
                      <a:r>
                        <a:rPr lang="en-GB" sz="1200" dirty="0" err="1" smtClean="0">
                          <a:solidFill>
                            <a:schemeClr val="tx1"/>
                          </a:solidFill>
                        </a:rPr>
                        <a:t>prashad</a:t>
                      </a:r>
                      <a:r>
                        <a:rPr lang="en-GB" sz="1200" dirty="0" smtClean="0">
                          <a:solidFill>
                            <a:schemeClr val="tx1"/>
                          </a:solidFill>
                        </a:rPr>
                        <a:t>’, is eaten once the worship has finished.</a:t>
                      </a:r>
                    </a:p>
                  </a:txBody>
                  <a:tcPr/>
                </a:tc>
                <a:extLst>
                  <a:ext uri="{0D108BD9-81ED-4DB2-BD59-A6C34878D82A}">
                    <a16:rowId xmlns:a16="http://schemas.microsoft.com/office/drawing/2014/main" val="308260390"/>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85998154"/>
              </p:ext>
            </p:extLst>
          </p:nvPr>
        </p:nvGraphicFramePr>
        <p:xfrm>
          <a:off x="6162730" y="634324"/>
          <a:ext cx="4390970" cy="6777369"/>
        </p:xfrm>
        <a:graphic>
          <a:graphicData uri="http://schemas.openxmlformats.org/drawingml/2006/table">
            <a:tbl>
              <a:tblPr firstRow="1" bandRow="1">
                <a:tableStyleId>{93296810-A885-4BE3-A3E7-6D5BEEA58F35}</a:tableStyleId>
              </a:tblPr>
              <a:tblGrid>
                <a:gridCol w="4390970">
                  <a:extLst>
                    <a:ext uri="{9D8B030D-6E8A-4147-A177-3AD203B41FA5}">
                      <a16:colId xmlns:a16="http://schemas.microsoft.com/office/drawing/2014/main" val="1859504901"/>
                    </a:ext>
                  </a:extLst>
                </a:gridCol>
              </a:tblGrid>
              <a:tr h="280979">
                <a:tc>
                  <a:txBody>
                    <a:bodyPr/>
                    <a:lstStyle/>
                    <a:p>
                      <a:r>
                        <a:rPr lang="en-GB" sz="1200" dirty="0" smtClean="0"/>
                        <a:t>The story of Rama and </a:t>
                      </a:r>
                      <a:r>
                        <a:rPr lang="en-GB" sz="1200" dirty="0" err="1" smtClean="0"/>
                        <a:t>Sita</a:t>
                      </a:r>
                      <a:endParaRPr lang="en-GB" sz="1200" dirty="0"/>
                    </a:p>
                  </a:txBody>
                  <a:tcPr/>
                </a:tc>
                <a:extLst>
                  <a:ext uri="{0D108BD9-81ED-4DB2-BD59-A6C34878D82A}">
                    <a16:rowId xmlns:a16="http://schemas.microsoft.com/office/drawing/2014/main" val="1225438212"/>
                  </a:ext>
                </a:extLst>
              </a:tr>
              <a:tr h="6496390">
                <a:tc>
                  <a:txBody>
                    <a:bodyPr/>
                    <a:lstStyle/>
                    <a:p>
                      <a:pPr marL="0" algn="l" defTabSz="1007943" rtl="0" eaLnBrk="1" latinLnBrk="0" hangingPunct="1"/>
                      <a:r>
                        <a:rPr lang="en-GB" sz="1200" dirty="0" smtClean="0"/>
                        <a:t>Once upon a time there was a great warrior, Prince Rama, who had a beautiful wife named </a:t>
                      </a:r>
                      <a:r>
                        <a:rPr lang="en-GB" sz="1200" dirty="0" err="1" smtClean="0"/>
                        <a:t>Sita</a:t>
                      </a:r>
                      <a:r>
                        <a:rPr lang="en-GB" sz="1200" dirty="0" smtClean="0"/>
                        <a:t>. </a:t>
                      </a:r>
                    </a:p>
                    <a:p>
                      <a:pPr marL="0" algn="l" defTabSz="1007943" rtl="0" eaLnBrk="1" latinLnBrk="0" hangingPunct="1"/>
                      <a:r>
                        <a:rPr lang="en-GB" sz="1200" dirty="0" smtClean="0"/>
                        <a:t>One day, Rama and </a:t>
                      </a:r>
                      <a:r>
                        <a:rPr lang="en-GB" sz="1200" dirty="0" err="1" smtClean="0"/>
                        <a:t>Sita</a:t>
                      </a:r>
                      <a:r>
                        <a:rPr lang="en-GB" sz="1200" dirty="0" smtClean="0"/>
                        <a:t> were banished from their home by the King. Rama’s brother, Lakshmana, joined them in exile. </a:t>
                      </a:r>
                    </a:p>
                    <a:p>
                      <a:pPr marL="0" algn="l" defTabSz="1007943" rtl="0" eaLnBrk="1" latinLnBrk="0" hangingPunct="1"/>
                      <a:r>
                        <a:rPr lang="en-GB" sz="1200" dirty="0" smtClean="0"/>
                        <a:t>Living nearby was a terrible demon king, </a:t>
                      </a:r>
                      <a:r>
                        <a:rPr lang="en-GB" sz="1200" dirty="0" err="1" smtClean="0"/>
                        <a:t>Ravana</a:t>
                      </a:r>
                      <a:r>
                        <a:rPr lang="en-GB" sz="1200" dirty="0" smtClean="0"/>
                        <a:t>. He had ten heads and twenty arms, and was feared throughout the land. </a:t>
                      </a:r>
                    </a:p>
                    <a:p>
                      <a:pPr marL="0" algn="l" defTabSz="1007943" rtl="0" eaLnBrk="1" latinLnBrk="0" hangingPunct="1"/>
                      <a:r>
                        <a:rPr lang="en-GB" sz="1200" dirty="0" smtClean="0"/>
                        <a:t>One day, </a:t>
                      </a:r>
                      <a:r>
                        <a:rPr lang="en-GB" sz="1200" dirty="0" err="1" smtClean="0"/>
                        <a:t>Ravana</a:t>
                      </a:r>
                      <a:r>
                        <a:rPr lang="en-GB" sz="1200" dirty="0" smtClean="0"/>
                        <a:t> kidnapped </a:t>
                      </a:r>
                      <a:r>
                        <a:rPr lang="en-GB" sz="1200" dirty="0" err="1" smtClean="0"/>
                        <a:t>Sita</a:t>
                      </a:r>
                      <a:r>
                        <a:rPr lang="en-GB" sz="1200" dirty="0" smtClean="0"/>
                        <a:t> and took her away in his chariot. Clever </a:t>
                      </a:r>
                      <a:r>
                        <a:rPr lang="en-GB" sz="1200" dirty="0" err="1" smtClean="0"/>
                        <a:t>Sita</a:t>
                      </a:r>
                      <a:r>
                        <a:rPr lang="en-GB" sz="1200" dirty="0" smtClean="0"/>
                        <a:t> left a trail of her jewellery for Rama to follow. </a:t>
                      </a:r>
                    </a:p>
                    <a:p>
                      <a:pPr marL="0" algn="l" defTabSz="1007943" rtl="0" eaLnBrk="1" latinLnBrk="0" hangingPunct="1"/>
                      <a:r>
                        <a:rPr lang="en-GB" sz="1200" dirty="0" smtClean="0"/>
                        <a:t>Rama and Lakshmana followed the trail of glittering jewellery until they met the monkey king, Hanuman, who became their friend and agreed to help find </a:t>
                      </a:r>
                      <a:r>
                        <a:rPr lang="en-GB" sz="1200" dirty="0" err="1" smtClean="0"/>
                        <a:t>Sita</a:t>
                      </a:r>
                      <a:r>
                        <a:rPr lang="en-GB" sz="1200" dirty="0" smtClean="0"/>
                        <a:t>. Messages were sent to all the monkeys in the world who set out to find </a:t>
                      </a:r>
                      <a:r>
                        <a:rPr lang="en-GB" sz="1200" dirty="0" err="1" smtClean="0"/>
                        <a:t>Sita</a:t>
                      </a:r>
                      <a:r>
                        <a:rPr lang="en-GB" sz="1200" dirty="0" smtClean="0"/>
                        <a:t>. </a:t>
                      </a:r>
                    </a:p>
                    <a:p>
                      <a:pPr marL="0" algn="l" defTabSz="1007943" rtl="0" eaLnBrk="1" latinLnBrk="0" hangingPunct="1"/>
                      <a:r>
                        <a:rPr lang="en-GB" sz="1200" dirty="0" smtClean="0"/>
                        <a:t>After a very long search, Hanuman found </a:t>
                      </a:r>
                      <a:r>
                        <a:rPr lang="en-GB" sz="1200" dirty="0" err="1" smtClean="0"/>
                        <a:t>Sita</a:t>
                      </a:r>
                      <a:r>
                        <a:rPr lang="en-GB" sz="1200" dirty="0" smtClean="0"/>
                        <a:t> imprisoned on an island. The army of monkeys couldn’t reach the island, so they began to build a bridge. Soon all the animals of the world, large and small, came to help. </a:t>
                      </a:r>
                    </a:p>
                    <a:p>
                      <a:pPr marL="0" algn="l" defTabSz="1007943" rtl="0" eaLnBrk="1" latinLnBrk="0" hangingPunct="1"/>
                      <a:r>
                        <a:rPr lang="en-GB" sz="1200" dirty="0" smtClean="0"/>
                        <a:t>When the bridge was built, they rushed across it and fought a mighty battle. </a:t>
                      </a:r>
                    </a:p>
                    <a:p>
                      <a:pPr marL="0" algn="l" defTabSz="1007943" rtl="0" eaLnBrk="1" latinLnBrk="0" hangingPunct="1"/>
                      <a:r>
                        <a:rPr lang="en-GB" sz="1200" dirty="0" smtClean="0"/>
                        <a:t>When Rama killed the evil </a:t>
                      </a:r>
                      <a:r>
                        <a:rPr lang="en-GB" sz="1200" dirty="0" err="1" smtClean="0"/>
                        <a:t>Ravana</a:t>
                      </a:r>
                      <a:r>
                        <a:rPr lang="en-GB" sz="1200" dirty="0" smtClean="0"/>
                        <a:t> with a magic arrow, the whole world rejoiced. </a:t>
                      </a:r>
                    </a:p>
                    <a:p>
                      <a:pPr marL="0" algn="l" defTabSz="1007943" rtl="0" eaLnBrk="1" latinLnBrk="0" hangingPunct="1"/>
                      <a:r>
                        <a:rPr lang="en-GB" sz="1200" dirty="0" smtClean="0"/>
                        <a:t>Rama and </a:t>
                      </a:r>
                      <a:r>
                        <a:rPr lang="en-GB" sz="1200" dirty="0" err="1" smtClean="0"/>
                        <a:t>Sita</a:t>
                      </a:r>
                      <a:r>
                        <a:rPr lang="en-GB" sz="1200" dirty="0" smtClean="0"/>
                        <a:t> were reunited and they began their long journey back to their land, and everybody lit lamps to guide them on their way and welcome them back.</a:t>
                      </a:r>
                    </a:p>
                    <a:p>
                      <a:pPr marL="2519858" lvl="5" algn="l" defTabSz="1007943" rtl="0" eaLnBrk="1" latinLnBrk="0" hangingPunct="1"/>
                      <a:r>
                        <a:rPr lang="en-GB" sz="1200" dirty="0" smtClean="0"/>
                        <a:t>Ever since, people light lamps at Diwali to remember that light triumphs over dark and good triumphs over evil..</a:t>
                      </a:r>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308260390"/>
                  </a:ext>
                </a:extLst>
              </a:tr>
            </a:tbl>
          </a:graphicData>
        </a:graphic>
      </p:graphicFrame>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96411" y="6170954"/>
            <a:ext cx="587321" cy="1125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55258" y="6241267"/>
            <a:ext cx="838368" cy="73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6"/>
          <a:stretch>
            <a:fillRect/>
          </a:stretch>
        </p:blipFill>
        <p:spPr>
          <a:xfrm>
            <a:off x="6235636" y="5287158"/>
            <a:ext cx="2359548" cy="1691822"/>
          </a:xfrm>
          <a:prstGeom prst="rect">
            <a:avLst/>
          </a:prstGeom>
        </p:spPr>
      </p:pic>
      <p:sp>
        <p:nvSpPr>
          <p:cNvPr id="25" name="Rectangle 6"/>
          <p:cNvSpPr>
            <a:spLocks noChangeArrowheads="1"/>
          </p:cNvSpPr>
          <p:nvPr/>
        </p:nvSpPr>
        <p:spPr bwMode="auto">
          <a:xfrm>
            <a:off x="184251" y="4639382"/>
            <a:ext cx="56573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buNone/>
            </a:pPr>
            <a:r>
              <a:rPr lang="en-GB" altLang="en-US" sz="1200" dirty="0">
                <a:solidFill>
                  <a:schemeClr val="tx1"/>
                </a:solidFill>
                <a:latin typeface="Twinkl" pitchFamily="2" charset="0"/>
              </a:rPr>
              <a:t>Brahma </a:t>
            </a:r>
            <a:r>
              <a:rPr lang="en-GB" altLang="en-US" sz="1200" dirty="0" smtClean="0">
                <a:solidFill>
                  <a:schemeClr val="tx1"/>
                </a:solidFill>
                <a:latin typeface="Twinkl" pitchFamily="2" charset="0"/>
              </a:rPr>
              <a:t>           Vishnu  	 Shiva   	   </a:t>
            </a:r>
            <a:r>
              <a:rPr lang="en-GB" altLang="en-US" sz="1200" dirty="0" err="1" smtClean="0">
                <a:solidFill>
                  <a:schemeClr val="tx1"/>
                </a:solidFill>
                <a:latin typeface="Twinkl" pitchFamily="2" charset="0"/>
              </a:rPr>
              <a:t>Saraswati</a:t>
            </a:r>
            <a:r>
              <a:rPr lang="en-GB" altLang="en-US" sz="1200" dirty="0" smtClean="0">
                <a:solidFill>
                  <a:schemeClr val="tx1"/>
                </a:solidFill>
                <a:latin typeface="Twinkl" pitchFamily="2" charset="0"/>
              </a:rPr>
              <a:t>        Lakshmi          Shakti </a:t>
            </a:r>
            <a:endParaRPr lang="en-GB" altLang="en-US" sz="1200" dirty="0">
              <a:solidFill>
                <a:schemeClr val="tx1"/>
              </a:solidFill>
              <a:latin typeface="Twinkl" pitchFamily="2" charset="0"/>
            </a:endParaRPr>
          </a:p>
        </p:txBody>
      </p:sp>
      <p:pic>
        <p:nvPicPr>
          <p:cNvPr id="28" name="Picture 8"/>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12859" y="3461964"/>
            <a:ext cx="477815" cy="116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9"/>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270" y="3471498"/>
            <a:ext cx="968362" cy="1187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0"/>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102937" y="3398738"/>
            <a:ext cx="645646" cy="1259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2"/>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31310" y="3428645"/>
            <a:ext cx="584111" cy="1253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029233" y="3526697"/>
            <a:ext cx="786679" cy="1089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1"/>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027684" y="3473812"/>
            <a:ext cx="937454" cy="1253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8151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4328</TotalTime>
  <Words>1213</Words>
  <Application>Microsoft Office PowerPoint</Application>
  <PresentationFormat>Custom</PresentationFormat>
  <Paragraphs>71</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Aptos</vt:lpstr>
      <vt:lpstr>Arial</vt:lpstr>
      <vt:lpstr>Calibri</vt:lpstr>
      <vt:lpstr>Calibri Light</vt:lpstr>
      <vt:lpstr>Sassoon Infant Rg</vt:lpstr>
      <vt:lpstr>Times New Roman</vt:lpstr>
      <vt:lpstr>Twinkl</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76</cp:revision>
  <cp:lastPrinted>2024-03-27T09:38:56Z</cp:lastPrinted>
  <dcterms:created xsi:type="dcterms:W3CDTF">2023-11-14T15:55:26Z</dcterms:created>
  <dcterms:modified xsi:type="dcterms:W3CDTF">2024-12-10T09:58:56Z</dcterms:modified>
</cp:coreProperties>
</file>