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09" r:id="rId2"/>
    <p:sldId id="310" r:id="rId3"/>
    <p:sldId id="312" r:id="rId4"/>
    <p:sldId id="323" r:id="rId5"/>
    <p:sldId id="313" r:id="rId6"/>
    <p:sldId id="291" r:id="rId7"/>
    <p:sldId id="319" r:id="rId8"/>
    <p:sldId id="304" r:id="rId9"/>
    <p:sldId id="330" r:id="rId10"/>
    <p:sldId id="303" r:id="rId11"/>
    <p:sldId id="320" r:id="rId12"/>
    <p:sldId id="325" r:id="rId13"/>
    <p:sldId id="308" r:id="rId14"/>
    <p:sldId id="346" r:id="rId15"/>
    <p:sldId id="333" r:id="rId16"/>
    <p:sldId id="332" r:id="rId17"/>
    <p:sldId id="326" r:id="rId18"/>
    <p:sldId id="345" r:id="rId19"/>
    <p:sldId id="317" r:id="rId20"/>
    <p:sldId id="335" r:id="rId21"/>
    <p:sldId id="336" r:id="rId22"/>
    <p:sldId id="337" r:id="rId23"/>
    <p:sldId id="324" r:id="rId24"/>
    <p:sldId id="321" r:id="rId25"/>
    <p:sldId id="338" r:id="rId26"/>
    <p:sldId id="334" r:id="rId27"/>
    <p:sldId id="327" r:id="rId28"/>
    <p:sldId id="339" r:id="rId29"/>
    <p:sldId id="340" r:id="rId30"/>
    <p:sldId id="341" r:id="rId31"/>
    <p:sldId id="342" r:id="rId32"/>
    <p:sldId id="344" r:id="rId33"/>
    <p:sldId id="331" r:id="rId34"/>
    <p:sldId id="314" r:id="rId35"/>
    <p:sldId id="316" r:id="rId36"/>
    <p:sldId id="299" r:id="rId37"/>
    <p:sldId id="329" r:id="rId38"/>
    <p:sldId id="296" r:id="rId3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31" autoAdjust="0"/>
    <p:restoredTop sz="64715" autoAdjust="0"/>
  </p:normalViewPr>
  <p:slideViewPr>
    <p:cSldViewPr>
      <p:cViewPr varScale="1">
        <p:scale>
          <a:sx n="97" d="100"/>
          <a:sy n="97" d="100"/>
        </p:scale>
        <p:origin x="1032" y="86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507E37-6287-4C5E-87D9-6C914F4AA803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82363-2B08-45C0-AC99-89CF6B2555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881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52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691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13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6297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834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8447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22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6161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2242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2111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500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5833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1154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6521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863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4576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2476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6077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7150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404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983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362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093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08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872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529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236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880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635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47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73D5E-354B-415D-8287-44A22F7E2CA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5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2.jpeg"/><Relationship Id="rId9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Welcome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year 6 SAT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06302"/>
            <a:ext cx="3328367" cy="388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173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Aims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628800"/>
            <a:ext cx="8229600" cy="355699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To explain the Langshott approach to end KS2 SATs.</a:t>
            </a:r>
          </a:p>
          <a:p>
            <a:pPr>
              <a:buFontTx/>
              <a:buChar char="-"/>
            </a:pPr>
            <a:r>
              <a:rPr lang="en-GB" dirty="0"/>
              <a:t>To give an update on the residential.</a:t>
            </a:r>
          </a:p>
          <a:p>
            <a:pPr>
              <a:buFontTx/>
              <a:buChar char="-"/>
            </a:pPr>
            <a:r>
              <a:rPr lang="en-GB" dirty="0"/>
              <a:t>To provide an overview of ‘Life after SATs’.</a:t>
            </a:r>
          </a:p>
          <a:p>
            <a:pPr>
              <a:buFontTx/>
              <a:buChar char="-"/>
            </a:pPr>
            <a:r>
              <a:rPr lang="en-GB" dirty="0"/>
              <a:t>To communicate transition information.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7417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result for thank yo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192" y="1407840"/>
            <a:ext cx="6125616" cy="322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425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Preparation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28799"/>
            <a:ext cx="8229600" cy="396044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-They have been working SO hard at school! </a:t>
            </a:r>
          </a:p>
          <a:p>
            <a:pPr marL="0" indent="0">
              <a:buNone/>
            </a:pPr>
            <a:r>
              <a:rPr lang="en-GB" dirty="0"/>
              <a:t>-Please see the letter sent home before Easter about how you can support your child with revision at home (CGP guides, question books, past papers). </a:t>
            </a:r>
          </a:p>
          <a:p>
            <a:pPr marL="0" indent="0">
              <a:buNone/>
            </a:pPr>
            <a:r>
              <a:rPr lang="en-GB" dirty="0"/>
              <a:t>-All children sit the same tests (no higher/lower options).</a:t>
            </a:r>
          </a:p>
          <a:p>
            <a:pPr marL="0" indent="0">
              <a:buNone/>
            </a:pPr>
            <a:r>
              <a:rPr lang="en-GB" dirty="0"/>
              <a:t>-Weekend before – relax!</a:t>
            </a:r>
          </a:p>
          <a:p>
            <a:pPr marL="171450" indent="-171450">
              <a:buFontTx/>
              <a:buChar char="-"/>
            </a:pPr>
            <a:r>
              <a:rPr lang="en-GB" dirty="0"/>
              <a:t>Sleep – so important! </a:t>
            </a:r>
          </a:p>
          <a:p>
            <a:pPr marL="171450" indent="-171450">
              <a:buFontTx/>
              <a:buChar char="-"/>
            </a:pPr>
            <a:r>
              <a:rPr lang="en-GB" dirty="0"/>
              <a:t>Clubs – they may be too tired that week!</a:t>
            </a:r>
          </a:p>
          <a:p>
            <a:pPr marL="171450" indent="-171450">
              <a:buFontTx/>
              <a:buChar char="-"/>
            </a:pPr>
            <a:r>
              <a:rPr lang="en-GB" dirty="0"/>
              <a:t>Celebrate hard work and effort.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2" descr="E:\Langshott\Letterheads and Logos\langshott footer.jpg">
            <a:extLst>
              <a:ext uri="{FF2B5EF4-FFF2-40B4-BE49-F238E27FC236}">
                <a16:creationId xmlns:a16="http://schemas.microsoft.com/office/drawing/2014/main" id="{EB645081-F05F-42AD-93F3-10AD2BAB6A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592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Preparation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772816"/>
            <a:ext cx="8229600" cy="377762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-</a:t>
            </a:r>
            <a:r>
              <a:rPr lang="en-GB" b="1" dirty="0"/>
              <a:t>Optional SATs Breakfast at 8am Mon – Thurs.</a:t>
            </a:r>
            <a:endParaRPr lang="en-GB" dirty="0"/>
          </a:p>
          <a:p>
            <a:pPr marL="171450" indent="-171450">
              <a:buFontTx/>
              <a:buChar char="-"/>
            </a:pPr>
            <a:r>
              <a:rPr lang="en-GB" dirty="0"/>
              <a:t>Free to everyone.</a:t>
            </a:r>
          </a:p>
          <a:p>
            <a:pPr marL="171450" indent="-171450">
              <a:buFontTx/>
              <a:buChar char="-"/>
            </a:pPr>
            <a:r>
              <a:rPr lang="en-GB" dirty="0"/>
              <a:t>Continental style.</a:t>
            </a:r>
          </a:p>
          <a:p>
            <a:pPr marL="171450" indent="-171450">
              <a:buFontTx/>
              <a:buChar char="-"/>
            </a:pPr>
            <a:r>
              <a:rPr lang="en-GB" dirty="0"/>
              <a:t>Mindfulness/relaxing experiences.</a:t>
            </a:r>
          </a:p>
          <a:p>
            <a:pPr marL="171450" indent="-171450">
              <a:buFontTx/>
              <a:buChar char="-"/>
            </a:pPr>
            <a:r>
              <a:rPr lang="en-GB" dirty="0"/>
              <a:t>Opportunities for movement.</a:t>
            </a:r>
          </a:p>
          <a:p>
            <a:pPr marL="171450" indent="-171450">
              <a:buFontTx/>
              <a:buChar char="-"/>
            </a:pPr>
            <a:r>
              <a:rPr lang="en-GB" dirty="0"/>
              <a:t>Siblings are not invited/there is no provision for them at school during this time.</a:t>
            </a: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010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398712" y="274638"/>
            <a:ext cx="7288088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SATs week</a:t>
            </a:r>
            <a:br>
              <a:rPr lang="en-GB" b="1" dirty="0"/>
            </a:br>
            <a:r>
              <a:rPr lang="en-GB" b="1" dirty="0"/>
              <a:t>Monday 12</a:t>
            </a:r>
            <a:r>
              <a:rPr lang="en-GB" b="1" baseline="30000" dirty="0"/>
              <a:t>th</a:t>
            </a:r>
            <a:r>
              <a:rPr lang="en-GB" b="1" dirty="0"/>
              <a:t> – Thursday 15</a:t>
            </a:r>
            <a:r>
              <a:rPr lang="en-GB" b="1" baseline="30000" dirty="0"/>
              <a:t>th</a:t>
            </a:r>
            <a:r>
              <a:rPr lang="en-GB" b="1" dirty="0"/>
              <a:t> May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3573016"/>
            <a:ext cx="8229600" cy="2304256"/>
          </a:xfrm>
        </p:spPr>
        <p:txBody>
          <a:bodyPr>
            <a:normAutofit fontScale="32500" lnSpcReduction="20000"/>
          </a:bodyPr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7000" dirty="0"/>
              <a:t>SATs (Standardised Assessment Tests).  Everyone in the country sits them at the same time!</a:t>
            </a:r>
          </a:p>
          <a:p>
            <a:pPr marL="0" indent="0" algn="ctr">
              <a:buNone/>
            </a:pPr>
            <a:endParaRPr lang="en-GB" sz="7000" dirty="0"/>
          </a:p>
          <a:p>
            <a:pPr marL="0" indent="0" algn="ctr">
              <a:buNone/>
            </a:pPr>
            <a:r>
              <a:rPr lang="en-GB" sz="7000" dirty="0"/>
              <a:t>All marked externally.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0502AB8-F322-4A4C-A6C7-F871243672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60848"/>
            <a:ext cx="9144000" cy="1901784"/>
          </a:xfrm>
          <a:prstGeom prst="rect">
            <a:avLst/>
          </a:prstGeom>
        </p:spPr>
      </p:pic>
      <p:pic>
        <p:nvPicPr>
          <p:cNvPr id="7" name="Picture 2" descr="E:\Langshott\Letterheads and Logos\langshott footer.jpg">
            <a:extLst>
              <a:ext uri="{FF2B5EF4-FFF2-40B4-BE49-F238E27FC236}">
                <a16:creationId xmlns:a16="http://schemas.microsoft.com/office/drawing/2014/main" id="{CC3A78ED-B555-4162-8964-37D6DACC6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6166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Arrangements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503636"/>
            <a:ext cx="8229600" cy="4157612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PLAIN water bottle (no measurements, non-noisy, easy to open)</a:t>
            </a:r>
          </a:p>
          <a:p>
            <a:r>
              <a:rPr lang="en-GB" dirty="0"/>
              <a:t>Individual tables</a:t>
            </a:r>
          </a:p>
          <a:p>
            <a:r>
              <a:rPr lang="en-GB" dirty="0"/>
              <a:t>Resources available (2 pencils, ruler, protractor, mirror)</a:t>
            </a:r>
          </a:p>
          <a:p>
            <a:r>
              <a:rPr lang="en-GB" dirty="0"/>
              <a:t>Reading questions</a:t>
            </a:r>
          </a:p>
          <a:p>
            <a:r>
              <a:rPr lang="en-GB" dirty="0"/>
              <a:t>Spread out across different rooms</a:t>
            </a:r>
          </a:p>
          <a:p>
            <a:r>
              <a:rPr lang="en-GB" dirty="0"/>
              <a:t>Specific individual circumstances – we know your children well and we have planned to meet their needs (access arrangements).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2" descr="E:\Langshott\Letterheads and Logos\langshott footer.jpg">
            <a:extLst>
              <a:ext uri="{FF2B5EF4-FFF2-40B4-BE49-F238E27FC236}">
                <a16:creationId xmlns:a16="http://schemas.microsoft.com/office/drawing/2014/main" id="{ECFDB8FB-2965-4275-816C-AB535F8B2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784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b="1" dirty="0"/>
              <a:t>SATs week – the important details!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11560" y="2420888"/>
            <a:ext cx="8229600" cy="5117504"/>
          </a:xfrm>
        </p:spPr>
        <p:txBody>
          <a:bodyPr>
            <a:normAutofit/>
          </a:bodyPr>
          <a:lstStyle/>
          <a:p>
            <a:r>
              <a:rPr lang="en-GB" dirty="0"/>
              <a:t>Wellbeing is important this week.</a:t>
            </a:r>
          </a:p>
          <a:p>
            <a:r>
              <a:rPr lang="en-GB" dirty="0"/>
              <a:t>PE kit can be worn all week.</a:t>
            </a:r>
          </a:p>
          <a:p>
            <a:r>
              <a:rPr lang="en-GB" dirty="0"/>
              <a:t>The tests only take up a small part of the day (apart from Wed).</a:t>
            </a:r>
          </a:p>
          <a:p>
            <a:r>
              <a:rPr lang="en-GB" dirty="0"/>
              <a:t>Please send extra fruit for break time snack.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2" descr="E:\Langshott\Letterheads and Logos\langshott footer.jpg">
            <a:extLst>
              <a:ext uri="{FF2B5EF4-FFF2-40B4-BE49-F238E27FC236}">
                <a16:creationId xmlns:a16="http://schemas.microsoft.com/office/drawing/2014/main" id="{9B13E737-15C5-4271-8788-755A6DE7E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742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SATs results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503636"/>
            <a:ext cx="8229600" cy="4157612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WTS (working towards the standard)</a:t>
            </a:r>
          </a:p>
          <a:p>
            <a:r>
              <a:rPr lang="en-GB" dirty="0"/>
              <a:t>EXS (working at the expected standard – met)</a:t>
            </a:r>
          </a:p>
          <a:p>
            <a:r>
              <a:rPr lang="en-GB" dirty="0"/>
              <a:t>GDS (working at greater depth within the expected standard – still ‘classed’ as met).</a:t>
            </a:r>
          </a:p>
          <a:p>
            <a:r>
              <a:rPr lang="en-GB" dirty="0"/>
              <a:t>WTS, EXS and GDS raw scores – matched to scaled scores.</a:t>
            </a:r>
          </a:p>
          <a:p>
            <a:r>
              <a:rPr lang="en-GB" dirty="0"/>
              <a:t>Threshold scores change every year (depending on the ‘difficulty’ of the test).</a:t>
            </a:r>
          </a:p>
          <a:p>
            <a:r>
              <a:rPr lang="en-GB" dirty="0"/>
              <a:t>Results in July – shared with the summer term report.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2" descr="E:\Langshott\Letterheads and Logos\langshott footer.jpg">
            <a:extLst>
              <a:ext uri="{FF2B5EF4-FFF2-40B4-BE49-F238E27FC236}">
                <a16:creationId xmlns:a16="http://schemas.microsoft.com/office/drawing/2014/main" id="{EDC3F8B5-B114-4927-B518-DCB113613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318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Teacher Assessment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628800"/>
            <a:ext cx="8229600" cy="3941238"/>
          </a:xfrm>
        </p:spPr>
        <p:txBody>
          <a:bodyPr>
            <a:normAutofit fontScale="92500" lnSpcReduction="20000"/>
          </a:bodyPr>
          <a:lstStyle/>
          <a:p>
            <a:r>
              <a:rPr lang="en-GB" u="sng" dirty="0"/>
              <a:t>Writing</a:t>
            </a:r>
            <a:r>
              <a:rPr lang="en-GB" dirty="0"/>
              <a:t>:</a:t>
            </a:r>
          </a:p>
          <a:p>
            <a:r>
              <a:rPr lang="en-GB" dirty="0"/>
              <a:t>Children are building a portfolio of writing in class.</a:t>
            </a:r>
          </a:p>
          <a:p>
            <a:r>
              <a:rPr lang="en-GB" dirty="0"/>
              <a:t>Used to assess their writing skills.</a:t>
            </a:r>
          </a:p>
          <a:p>
            <a:pPr marL="0" indent="0">
              <a:buNone/>
            </a:pPr>
            <a:r>
              <a:rPr lang="en-GB" dirty="0"/>
              <a:t>-working towards the expected standard (WTS).</a:t>
            </a:r>
            <a:br>
              <a:rPr lang="en-GB" dirty="0"/>
            </a:br>
            <a:r>
              <a:rPr lang="en-GB" dirty="0"/>
              <a:t>-working at the expected standard (EXS).</a:t>
            </a:r>
          </a:p>
          <a:p>
            <a:pPr marL="0" indent="0">
              <a:buNone/>
            </a:pPr>
            <a:r>
              <a:rPr lang="en-GB" dirty="0"/>
              <a:t>-working at greater depth within the expected standard (GDS).</a:t>
            </a:r>
          </a:p>
          <a:p>
            <a:r>
              <a:rPr lang="en-GB" dirty="0"/>
              <a:t>Writing may be externally moderated.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284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Teacher Assessment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789112" y="1772816"/>
            <a:ext cx="8229600" cy="4392488"/>
          </a:xfrm>
        </p:spPr>
        <p:txBody>
          <a:bodyPr>
            <a:normAutofit/>
          </a:bodyPr>
          <a:lstStyle/>
          <a:p>
            <a:r>
              <a:rPr lang="en-GB" u="sng" dirty="0"/>
              <a:t>Science</a:t>
            </a:r>
            <a:r>
              <a:rPr lang="en-GB" dirty="0"/>
              <a:t>: </a:t>
            </a:r>
          </a:p>
          <a:p>
            <a:pPr marL="0" indent="0">
              <a:buNone/>
            </a:pPr>
            <a:r>
              <a:rPr lang="en-GB" dirty="0"/>
              <a:t>-working at the expected standard (met).</a:t>
            </a:r>
          </a:p>
          <a:p>
            <a:pPr marL="0" indent="0">
              <a:buNone/>
            </a:pPr>
            <a:r>
              <a:rPr lang="en-GB" dirty="0"/>
              <a:t>-working towards the expected standard (has not met).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Not based on tests.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2" descr="E:\Langshott\Letterheads and Logos\langshott footer.jpg">
            <a:extLst>
              <a:ext uri="{FF2B5EF4-FFF2-40B4-BE49-F238E27FC236}">
                <a16:creationId xmlns:a16="http://schemas.microsoft.com/office/drawing/2014/main" id="{288005ED-4812-45EC-A397-928FFCE32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681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66419" y="699356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/>
              <a:t>Setting at Secondary School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5328592"/>
          </a:xfrm>
        </p:spPr>
        <p:txBody>
          <a:bodyPr>
            <a:normAutofit/>
          </a:bodyPr>
          <a:lstStyle/>
          <a:p>
            <a:r>
              <a:rPr lang="en-GB" dirty="0"/>
              <a:t>Secondary Schools receive SATs scores.</a:t>
            </a:r>
          </a:p>
          <a:p>
            <a:r>
              <a:rPr lang="en-GB" dirty="0"/>
              <a:t>Secondary Schools conduct their own testing procedures at the start of Year 7.</a:t>
            </a:r>
          </a:p>
          <a:p>
            <a:r>
              <a:rPr lang="en-GB" dirty="0"/>
              <a:t>There is a lot of collaboration between us and Secondary schools but they make the final decisions.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2" descr="E:\Langshott\Letterheads and Logos\langshott footer.jpg">
            <a:extLst>
              <a:ext uri="{FF2B5EF4-FFF2-40B4-BE49-F238E27FC236}">
                <a16:creationId xmlns:a16="http://schemas.microsoft.com/office/drawing/2014/main" id="{CDB6157C-77DE-4ABB-B0FC-2A3ADBDFB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3475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22088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Residential</a:t>
            </a:r>
            <a:br>
              <a:rPr lang="en-GB" b="1" dirty="0"/>
            </a:br>
            <a:r>
              <a:rPr lang="en-GB" altLang="en-US" sz="4400" dirty="0">
                <a:latin typeface="+mj-lt"/>
                <a:cs typeface="Arial" charset="0"/>
              </a:rPr>
              <a:t>16th – 18th June 2025</a:t>
            </a:r>
            <a:br>
              <a:rPr lang="en-GB" altLang="en-US" sz="4400" dirty="0">
                <a:latin typeface="+mj-lt"/>
                <a:cs typeface="Arial" charset="0"/>
              </a:rPr>
            </a:br>
            <a:endParaRPr lang="en-GB" b="1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FE789DB6-5C11-4CF9-AB67-B0B1D435E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28064"/>
            <a:ext cx="3216275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5409FF-4FA6-493C-9730-E5763FDC29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7680" y="1728064"/>
            <a:ext cx="3096344" cy="23234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50973AA-6A7D-4720-A526-875A0C68A1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08240" y="3213077"/>
            <a:ext cx="3127519" cy="234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2253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53213"/>
          </a:xfrm>
        </p:spPr>
        <p:txBody>
          <a:bodyPr>
            <a:normAutofit/>
          </a:bodyPr>
          <a:lstStyle/>
          <a:p>
            <a:r>
              <a:rPr lang="en-GB" b="1" dirty="0" err="1">
                <a:cs typeface="Arial" charset="0"/>
              </a:rPr>
              <a:t>Langshott</a:t>
            </a:r>
            <a:r>
              <a:rPr lang="en-GB" b="1" dirty="0">
                <a:cs typeface="Arial" charset="0"/>
              </a:rPr>
              <a:t> adults</a:t>
            </a:r>
            <a:endParaRPr lang="en-GB" b="1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95B76889-E9EC-4B9D-B177-D13EC382A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41927"/>
            <a:ext cx="1329612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E2D43756-9795-4747-AFCC-67049E17A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429" y="1441927"/>
            <a:ext cx="1329613" cy="177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9BCCD757-EB40-4DE5-92C5-F75307A303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659" y="1444698"/>
            <a:ext cx="1331004" cy="177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EF778DBF-B08C-4216-9ECC-F5CA7EBE1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440998"/>
            <a:ext cx="1265023" cy="1774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F601A811-3265-4497-A955-1BA707473C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712" y="3454352"/>
            <a:ext cx="1328223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8137D720-283E-4547-9576-B5E909307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692" y="3455119"/>
            <a:ext cx="1328223" cy="177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ABFECBF8-F2EF-4679-AB5C-72A33EC511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2955" y="3398792"/>
            <a:ext cx="1328223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39F7A3E-8847-422E-A4F0-4ED5D83F7066}"/>
              </a:ext>
            </a:extLst>
          </p:cNvPr>
          <p:cNvSpPr txBox="1"/>
          <p:nvPr/>
        </p:nvSpPr>
        <p:spPr>
          <a:xfrm>
            <a:off x="457200" y="3151267"/>
            <a:ext cx="7787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Mrs Shevel                      Miss Miah                   Mrs Pannell                        Mrs Groves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D6EDE3B-49FE-4390-A786-89E97B8149E6}"/>
              </a:ext>
            </a:extLst>
          </p:cNvPr>
          <p:cNvSpPr txBox="1"/>
          <p:nvPr/>
        </p:nvSpPr>
        <p:spPr>
          <a:xfrm>
            <a:off x="1475656" y="5227168"/>
            <a:ext cx="7787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Mrs Dawes                       Mrs Nagpal                   Mrs Forster</a:t>
            </a:r>
          </a:p>
        </p:txBody>
      </p:sp>
    </p:spTree>
    <p:extLst>
      <p:ext uri="{BB962C8B-B14F-4D97-AF65-F5344CB8AC3E}">
        <p14:creationId xmlns:p14="http://schemas.microsoft.com/office/powerpoint/2010/main" val="2848813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C7FEE757-742E-407A-BEF0-F318C2A4F0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056" y="1408005"/>
            <a:ext cx="84978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GB" altLang="en-US" sz="2800" dirty="0">
                <a:latin typeface="+mj-lt"/>
                <a:cs typeface="Arial" charset="0"/>
              </a:rPr>
              <a:t>4 private hectares along the length of a natural sandstone cliff, deep in the Sussex countryside.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E4F5EC-93DF-48A0-81CE-62A914DEB4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04813"/>
            <a:ext cx="8391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GB" altLang="en-US" sz="3600" b="1" dirty="0">
                <a:latin typeface="+mj-lt"/>
                <a:cs typeface="Arial" charset="0"/>
              </a:rPr>
              <a:t>Bowles, Crowborough</a:t>
            </a:r>
            <a:endParaRPr lang="en-GB" altLang="en-US" sz="3600" dirty="0">
              <a:latin typeface="+mj-lt"/>
              <a:cs typeface="Arial" charset="0"/>
            </a:endParaRPr>
          </a:p>
        </p:txBody>
      </p:sp>
      <p:pic>
        <p:nvPicPr>
          <p:cNvPr id="11" name="Picture 6" descr="Image result for bowles crowborough">
            <a:extLst>
              <a:ext uri="{FF2B5EF4-FFF2-40B4-BE49-F238E27FC236}">
                <a16:creationId xmlns:a16="http://schemas.microsoft.com/office/drawing/2014/main" id="{72EA6C4F-A304-458B-B3B8-BAFCB8241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10" y="2599248"/>
            <a:ext cx="4233862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>
            <a:extLst>
              <a:ext uri="{FF2B5EF4-FFF2-40B4-BE49-F238E27FC236}">
                <a16:creationId xmlns:a16="http://schemas.microsoft.com/office/drawing/2014/main" id="{0970A562-1F6D-49F7-BA8E-1F11C8DB04E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362092"/>
            <a:ext cx="2270790" cy="3028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2483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297760"/>
            <a:ext cx="8229600" cy="11987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Residential</a:t>
            </a:r>
            <a:br>
              <a:rPr lang="en-GB" b="1" dirty="0"/>
            </a:br>
            <a:br>
              <a:rPr lang="en-GB" altLang="en-US" sz="4400" dirty="0">
                <a:latin typeface="+mj-lt"/>
                <a:cs typeface="Arial" charset="0"/>
              </a:rPr>
            </a:br>
            <a:endParaRPr lang="en-GB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556792"/>
            <a:ext cx="8229600" cy="4003448"/>
          </a:xfrm>
        </p:spPr>
        <p:txBody>
          <a:bodyPr>
            <a:normAutofit/>
          </a:bodyPr>
          <a:lstStyle/>
          <a:p>
            <a:r>
              <a:rPr lang="en-GB" dirty="0"/>
              <a:t>Final letter and timetable will be issued nearer the time.</a:t>
            </a:r>
          </a:p>
          <a:p>
            <a:r>
              <a:rPr lang="en-GB" dirty="0"/>
              <a:t>Travelling by coach from the top of the drive.</a:t>
            </a:r>
          </a:p>
          <a:p>
            <a:r>
              <a:rPr lang="en-GB" dirty="0"/>
              <a:t>Drop off at school hall between 09:00-09:15 (ready to leave at 09:45).</a:t>
            </a:r>
          </a:p>
          <a:p>
            <a:r>
              <a:rPr lang="en-GB" dirty="0"/>
              <a:t>Back at school on the Wednesday around 17:30 (leaving Bowles at 16:30).</a:t>
            </a:r>
          </a:p>
          <a:p>
            <a:pPr algn="ctr"/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441796-14B6-4208-B0A4-D7A59BEB086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49226"/>
            <a:ext cx="1219200" cy="1219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29761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19200"/>
          </a:xfrm>
        </p:spPr>
        <p:txBody>
          <a:bodyPr>
            <a:normAutofit/>
          </a:bodyPr>
          <a:lstStyle/>
          <a:p>
            <a:r>
              <a:rPr lang="en-GB" b="1" dirty="0"/>
              <a:t>Medical form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772816"/>
            <a:ext cx="8229600" cy="378742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Take your forms this evening – return by 7</a:t>
            </a:r>
            <a:r>
              <a:rPr lang="en-GB" baseline="30000" dirty="0"/>
              <a:t>th</a:t>
            </a:r>
            <a:r>
              <a:rPr lang="en-GB" dirty="0"/>
              <a:t> May.  </a:t>
            </a:r>
          </a:p>
          <a:p>
            <a:r>
              <a:rPr lang="en-GB" dirty="0"/>
              <a:t>This is our ‘bible’ for looking after your child.</a:t>
            </a:r>
          </a:p>
          <a:p>
            <a:r>
              <a:rPr lang="en-GB" dirty="0"/>
              <a:t>Please include all relevant information.</a:t>
            </a:r>
          </a:p>
          <a:p>
            <a:r>
              <a:rPr lang="en-GB" altLang="en-US" sz="3200" dirty="0">
                <a:latin typeface="+mj-lt"/>
                <a:cs typeface="Arial" charset="0"/>
              </a:rPr>
              <a:t>Remember travel sickness tablets if needed - and one for the return journey.</a:t>
            </a:r>
          </a:p>
          <a:p>
            <a:r>
              <a:rPr lang="en-GB" altLang="en-US" sz="3200" dirty="0">
                <a:latin typeface="+mj-lt"/>
                <a:cs typeface="Arial" charset="0"/>
              </a:rPr>
              <a:t>Hand (</a:t>
            </a:r>
            <a:r>
              <a:rPr lang="en-GB" altLang="en-US" sz="3200" b="1" dirty="0">
                <a:latin typeface="+mj-lt"/>
                <a:cs typeface="Arial" charset="0"/>
              </a:rPr>
              <a:t>prescribed</a:t>
            </a:r>
            <a:r>
              <a:rPr lang="en-GB" altLang="en-US" sz="3200" dirty="0">
                <a:latin typeface="+mj-lt"/>
                <a:cs typeface="Arial" charset="0"/>
              </a:rPr>
              <a:t>) medicines to Mrs Forster.</a:t>
            </a:r>
          </a:p>
          <a:p>
            <a:endParaRPr lang="en-GB" altLang="en-US" sz="3200" dirty="0">
              <a:latin typeface="+mj-lt"/>
              <a:cs typeface="Arial" charset="0"/>
            </a:endParaRPr>
          </a:p>
          <a:p>
            <a:endParaRPr lang="en-US" dirty="0"/>
          </a:p>
          <a:p>
            <a:pPr marL="0" indent="0">
              <a:buNone/>
            </a:pPr>
            <a:endParaRPr lang="en-GB" dirty="0"/>
          </a:p>
          <a:p>
            <a:pPr algn="ctr"/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7685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>
            <a:extLst>
              <a:ext uri="{FF2B5EF4-FFF2-40B4-BE49-F238E27FC236}">
                <a16:creationId xmlns:a16="http://schemas.microsoft.com/office/drawing/2014/main" id="{BC1EBDD5-8228-47A0-AE44-BD5E93FF64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1703441"/>
            <a:ext cx="9144000" cy="4653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buFont typeface="Arial" charset="0"/>
              <a:buChar char="•"/>
              <a:defRPr/>
            </a:pPr>
            <a:r>
              <a:rPr lang="en-GB" altLang="en-US" sz="2800" dirty="0">
                <a:latin typeface="+mj-lt"/>
                <a:cs typeface="Arial" charset="0"/>
              </a:rPr>
              <a:t>Take your kit list this evening.</a:t>
            </a:r>
          </a:p>
          <a:p>
            <a:pPr marL="342900" indent="-342900" eaLnBrk="1" hangingPunct="1">
              <a:buFont typeface="Arial" charset="0"/>
              <a:buChar char="•"/>
              <a:defRPr/>
            </a:pPr>
            <a:r>
              <a:rPr lang="en-GB" altLang="en-US" sz="2800" dirty="0">
                <a:latin typeface="+mj-lt"/>
                <a:cs typeface="Arial" charset="0"/>
              </a:rPr>
              <a:t>Luggage – </a:t>
            </a:r>
            <a:r>
              <a:rPr lang="en-GB" altLang="en-US" sz="2800" b="1" dirty="0">
                <a:latin typeface="+mj-lt"/>
                <a:cs typeface="Arial" charset="0"/>
              </a:rPr>
              <a:t>Children </a:t>
            </a:r>
            <a:r>
              <a:rPr lang="en-GB" altLang="en-US" sz="2800" b="1" u="sng" dirty="0">
                <a:latin typeface="+mj-lt"/>
                <a:cs typeface="Arial" charset="0"/>
              </a:rPr>
              <a:t>must</a:t>
            </a:r>
            <a:r>
              <a:rPr lang="en-GB" altLang="en-US" sz="2800" b="1" dirty="0">
                <a:latin typeface="+mj-lt"/>
                <a:cs typeface="Arial" charset="0"/>
              </a:rPr>
              <a:t> be able to carry/wheel it</a:t>
            </a:r>
            <a:r>
              <a:rPr lang="en-GB" altLang="en-US" sz="2800" dirty="0">
                <a:latin typeface="+mj-lt"/>
                <a:cs typeface="Arial" charset="0"/>
              </a:rPr>
              <a:t>.</a:t>
            </a:r>
          </a:p>
          <a:p>
            <a:pPr marL="342900" indent="-342900" eaLnBrk="1" hangingPunct="1">
              <a:buFont typeface="Arial" charset="0"/>
              <a:buChar char="•"/>
              <a:defRPr/>
            </a:pPr>
            <a:r>
              <a:rPr lang="en-GB" altLang="en-US" sz="2800" dirty="0">
                <a:latin typeface="+mj-lt"/>
                <a:cs typeface="Arial" charset="0"/>
              </a:rPr>
              <a:t>Name all belongings.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technology or electricals (apart from digital cameras).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£10 spending money (maximum).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They are allowed to bring savoury snacks.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indent="-342900" eaLnBrk="1" hangingPunct="1">
              <a:buFont typeface="Arial" charset="0"/>
              <a:buChar char="•"/>
              <a:defRPr/>
            </a:pPr>
            <a:endParaRPr lang="en-GB" altLang="en-US" sz="2600" dirty="0">
              <a:latin typeface="+mj-lt"/>
              <a:cs typeface="Arial" charset="0"/>
            </a:endParaRPr>
          </a:p>
          <a:p>
            <a:pPr marL="342900" indent="-342900" eaLnBrk="1" hangingPunct="1">
              <a:buFont typeface="Arial" charset="0"/>
              <a:buChar char="•"/>
              <a:defRPr/>
            </a:pPr>
            <a:endParaRPr lang="en-GB" altLang="en-US" sz="2600" dirty="0">
              <a:latin typeface="+mj-lt"/>
              <a:cs typeface="Arial" charset="0"/>
            </a:endParaRPr>
          </a:p>
          <a:p>
            <a:pPr marL="342900" indent="-342900" eaLnBrk="1" hangingPunct="1">
              <a:buFont typeface="Arial" charset="0"/>
              <a:buChar char="•"/>
              <a:defRPr/>
            </a:pPr>
            <a:endParaRPr lang="en-GB" altLang="en-US" sz="2600" dirty="0">
              <a:latin typeface="+mj-lt"/>
              <a:cs typeface="Arial" charset="0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9E426D6F-90DC-4E94-81DF-E77183F71E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237" y="435769"/>
            <a:ext cx="8391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GB" altLang="en-US" sz="3600" b="1" dirty="0">
                <a:latin typeface="+mj-lt"/>
                <a:cs typeface="Arial" charset="0"/>
              </a:rPr>
              <a:t>Kit list</a:t>
            </a:r>
            <a:endParaRPr lang="en-GB" altLang="en-US" sz="3600" dirty="0">
              <a:latin typeface="+mj-lt"/>
              <a:cs typeface="Arial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B2CC2E-370F-49FC-8531-F44CF864C4A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49226"/>
            <a:ext cx="1219200" cy="1219200"/>
          </a:xfrm>
          <a:prstGeom prst="rect">
            <a:avLst/>
          </a:prstGeom>
          <a:noFill/>
        </p:spPr>
      </p:pic>
      <p:pic>
        <p:nvPicPr>
          <p:cNvPr id="6" name="Picture 2" descr="E:\Langshott\Letterheads and Logos\langshott footer.jpg">
            <a:extLst>
              <a:ext uri="{FF2B5EF4-FFF2-40B4-BE49-F238E27FC236}">
                <a16:creationId xmlns:a16="http://schemas.microsoft.com/office/drawing/2014/main" id="{94C83D85-69B0-4764-8D0F-709561240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Residential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493838"/>
            <a:ext cx="8229600" cy="406640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You will all be informed when we arrive.</a:t>
            </a:r>
          </a:p>
          <a:p>
            <a:pPr marL="0" indent="0">
              <a:buNone/>
            </a:pPr>
            <a:r>
              <a:rPr lang="en-GB" dirty="0"/>
              <a:t>(No other updates planned).</a:t>
            </a:r>
          </a:p>
          <a:p>
            <a:r>
              <a:rPr lang="en-GB" dirty="0"/>
              <a:t>Children do not have contact with their families during the trip. </a:t>
            </a:r>
          </a:p>
          <a:p>
            <a:r>
              <a:rPr lang="en-GB" dirty="0"/>
              <a:t>We promise to phone home if needed.</a:t>
            </a:r>
          </a:p>
          <a:p>
            <a:r>
              <a:rPr lang="en-GB" dirty="0"/>
              <a:t>Children are with school staff at ALL times.</a:t>
            </a:r>
          </a:p>
          <a:p>
            <a:r>
              <a:rPr lang="en-GB" dirty="0"/>
              <a:t>Groups (activities and rooms).</a:t>
            </a:r>
          </a:p>
          <a:p>
            <a:r>
              <a:rPr lang="en-GB" dirty="0"/>
              <a:t>The children find out their dorm/day groups when they arrive.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algn="ctr"/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4334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DE57C4E-786F-448E-BFB3-91AE8183AB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90402"/>
            <a:ext cx="8513303" cy="4525963"/>
          </a:xfrm>
        </p:spPr>
        <p:txBody>
          <a:bodyPr/>
          <a:lstStyle/>
          <a:p>
            <a:r>
              <a:rPr lang="en-GB" altLang="en-US" dirty="0"/>
              <a:t>Three full days of activities run by an incredibly experienced and dedicated team of staff.</a:t>
            </a:r>
          </a:p>
          <a:p>
            <a:r>
              <a:rPr lang="en-GB" altLang="en-US" dirty="0"/>
              <a:t>Bowles run 3 activity sessions each day, with the last activity finishing at 9.15pm. This full day ensures that the children gain the maximum from their visit – and they sleep well!</a:t>
            </a:r>
          </a:p>
          <a:p>
            <a:endParaRPr lang="en-GB" altLang="en-US" dirty="0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189FA24A-75EC-4DF3-B7F6-4751EEF60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Residential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9550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5DC7A799-044A-499D-9732-8F2200D1565F}"/>
              </a:ext>
            </a:extLst>
          </p:cNvPr>
          <p:cNvSpPr txBox="1"/>
          <p:nvPr/>
        </p:nvSpPr>
        <p:spPr>
          <a:xfrm>
            <a:off x="2628869" y="90354"/>
            <a:ext cx="633561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4000" b="1" dirty="0"/>
              <a:t>Example itinerary </a:t>
            </a:r>
            <a:endParaRPr lang="en-GB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4E9456-EB54-403D-A756-562E4DF39E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0279" y="798240"/>
            <a:ext cx="9239986" cy="571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7382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753809E0-85A6-4C43-9D21-B9247FFA2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Rock climbing</a:t>
            </a:r>
          </a:p>
        </p:txBody>
      </p:sp>
      <p:pic>
        <p:nvPicPr>
          <p:cNvPr id="11267" name="Picture 2">
            <a:extLst>
              <a:ext uri="{FF2B5EF4-FFF2-40B4-BE49-F238E27FC236}">
                <a16:creationId xmlns:a16="http://schemas.microsoft.com/office/drawing/2014/main" id="{B3325F27-E90B-45C9-AE33-70CA5806F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644900"/>
            <a:ext cx="4284662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3">
            <a:extLst>
              <a:ext uri="{FF2B5EF4-FFF2-40B4-BE49-F238E27FC236}">
                <a16:creationId xmlns:a16="http://schemas.microsoft.com/office/drawing/2014/main" id="{98D0FC2A-3159-4A48-8DEF-E7E43180A8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8" y="2276475"/>
            <a:ext cx="4132262" cy="310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5E1240-B85E-4703-AA40-1D23FFF11D6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1E44B4A-0804-4B10-9702-06B8F87F1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Skiing </a:t>
            </a:r>
          </a:p>
        </p:txBody>
      </p:sp>
      <p:pic>
        <p:nvPicPr>
          <p:cNvPr id="12291" name="Picture 2">
            <a:extLst>
              <a:ext uri="{FF2B5EF4-FFF2-40B4-BE49-F238E27FC236}">
                <a16:creationId xmlns:a16="http://schemas.microsoft.com/office/drawing/2014/main" id="{AC381F2E-6DE6-48F6-A2C0-B03E18678A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628775"/>
            <a:ext cx="38862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3">
            <a:extLst>
              <a:ext uri="{FF2B5EF4-FFF2-40B4-BE49-F238E27FC236}">
                <a16:creationId xmlns:a16="http://schemas.microsoft.com/office/drawing/2014/main" id="{CB278780-E215-4F55-A835-27F6FFAE2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2636838"/>
            <a:ext cx="4092575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4600BA-0193-444F-BDAA-B890FCA0C93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B4212A9A-470C-4AB4-A024-91A7B22F9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Water Sports</a:t>
            </a:r>
          </a:p>
        </p:txBody>
      </p:sp>
      <p:pic>
        <p:nvPicPr>
          <p:cNvPr id="13315" name="Content Placeholder 3">
            <a:extLst>
              <a:ext uri="{FF2B5EF4-FFF2-40B4-BE49-F238E27FC236}">
                <a16:creationId xmlns:a16="http://schemas.microsoft.com/office/drawing/2014/main" id="{E6E07B8E-0B49-4A4A-B270-1D983F6F663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78288" y="1196975"/>
            <a:ext cx="4608512" cy="3455988"/>
          </a:xfrm>
        </p:spPr>
      </p:pic>
      <p:pic>
        <p:nvPicPr>
          <p:cNvPr id="13316" name="Picture 2">
            <a:extLst>
              <a:ext uri="{FF2B5EF4-FFF2-40B4-BE49-F238E27FC236}">
                <a16:creationId xmlns:a16="http://schemas.microsoft.com/office/drawing/2014/main" id="{90298830-2792-4BB9-B833-7F4893656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3300413"/>
            <a:ext cx="4379913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763B61-A78B-4D3C-B6D2-5F363DE0E510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C7D09D84-4CA8-46E0-B5D1-8F7305760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Leap of Faith</a:t>
            </a:r>
          </a:p>
        </p:txBody>
      </p:sp>
      <p:pic>
        <p:nvPicPr>
          <p:cNvPr id="15363" name="Picture 3">
            <a:extLst>
              <a:ext uri="{FF2B5EF4-FFF2-40B4-BE49-F238E27FC236}">
                <a16:creationId xmlns:a16="http://schemas.microsoft.com/office/drawing/2014/main" id="{FFE29D41-FC29-402A-B293-0334B7D69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96975"/>
            <a:ext cx="2211387" cy="294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5">
            <a:extLst>
              <a:ext uri="{FF2B5EF4-FFF2-40B4-BE49-F238E27FC236}">
                <a16:creationId xmlns:a16="http://schemas.microsoft.com/office/drawing/2014/main" id="{A8881DF2-48BC-4F87-8257-4807E2CE0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263" y="1176338"/>
            <a:ext cx="2176462" cy="290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7">
            <a:extLst>
              <a:ext uri="{FF2B5EF4-FFF2-40B4-BE49-F238E27FC236}">
                <a16:creationId xmlns:a16="http://schemas.microsoft.com/office/drawing/2014/main" id="{EEE4AF37-31E9-4887-8B3F-B777A67A8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238" y="1341438"/>
            <a:ext cx="297656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9">
            <a:extLst>
              <a:ext uri="{FF2B5EF4-FFF2-40B4-BE49-F238E27FC236}">
                <a16:creationId xmlns:a16="http://schemas.microsoft.com/office/drawing/2014/main" id="{C002F47F-4B35-4948-AA74-0A117AE13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233863"/>
            <a:ext cx="3132138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1">
            <a:extLst>
              <a:ext uri="{FF2B5EF4-FFF2-40B4-BE49-F238E27FC236}">
                <a16:creationId xmlns:a16="http://schemas.microsoft.com/office/drawing/2014/main" id="{508599C7-8CC7-400E-A65C-8365A757D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763" y="3683000"/>
            <a:ext cx="2176462" cy="290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5">
            <a:extLst>
              <a:ext uri="{FF2B5EF4-FFF2-40B4-BE49-F238E27FC236}">
                <a16:creationId xmlns:a16="http://schemas.microsoft.com/office/drawing/2014/main" id="{71E3651C-228F-4CC1-A1EE-96634DFE6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488" y="3687763"/>
            <a:ext cx="2174875" cy="291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7E3878-8AFB-4383-9C50-C4217714797C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53996"/>
            <a:ext cx="936104" cy="9194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3F0302A4-6912-499C-97A3-C8C5016056E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dirty="0"/>
              <a:t>Food!</a:t>
            </a:r>
          </a:p>
        </p:txBody>
      </p:sp>
      <p:pic>
        <p:nvPicPr>
          <p:cNvPr id="11" name="Content Placeholder 1">
            <a:extLst>
              <a:ext uri="{FF2B5EF4-FFF2-40B4-BE49-F238E27FC236}">
                <a16:creationId xmlns:a16="http://schemas.microsoft.com/office/drawing/2014/main" id="{7D375298-534E-4FA7-A8F3-2807387AD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614488"/>
            <a:ext cx="5186363" cy="388937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92CDD88-D94C-4055-9F40-DD6D3815B60A}"/>
              </a:ext>
            </a:extLst>
          </p:cNvPr>
          <p:cNvSpPr txBox="1"/>
          <p:nvPr/>
        </p:nvSpPr>
        <p:spPr>
          <a:xfrm>
            <a:off x="5713164" y="1268760"/>
            <a:ext cx="3035300" cy="39703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j-lt"/>
              </a:rPr>
              <a:t>Children will have lovely, fresh meals each day.</a:t>
            </a:r>
          </a:p>
          <a:p>
            <a:pPr>
              <a:defRPr/>
            </a:pPr>
            <a:endParaRPr lang="en-GB" dirty="0">
              <a:latin typeface="+mj-lt"/>
            </a:endParaRPr>
          </a:p>
          <a:p>
            <a:pPr>
              <a:defRPr/>
            </a:pPr>
            <a:r>
              <a:rPr lang="en-GB" dirty="0">
                <a:latin typeface="+mj-lt"/>
              </a:rPr>
              <a:t>Monday – Lunch and dinner</a:t>
            </a:r>
          </a:p>
          <a:p>
            <a:pPr>
              <a:defRPr/>
            </a:pPr>
            <a:endParaRPr lang="en-GB" dirty="0">
              <a:latin typeface="+mj-lt"/>
            </a:endParaRPr>
          </a:p>
          <a:p>
            <a:pPr>
              <a:defRPr/>
            </a:pPr>
            <a:r>
              <a:rPr lang="en-GB" dirty="0">
                <a:latin typeface="+mj-lt"/>
              </a:rPr>
              <a:t>Tuesday – 3 meals</a:t>
            </a:r>
          </a:p>
          <a:p>
            <a:pPr>
              <a:defRPr/>
            </a:pPr>
            <a:endParaRPr lang="en-GB" dirty="0">
              <a:latin typeface="+mj-lt"/>
            </a:endParaRPr>
          </a:p>
          <a:p>
            <a:pPr>
              <a:defRPr/>
            </a:pPr>
            <a:r>
              <a:rPr lang="en-GB" dirty="0">
                <a:latin typeface="+mj-lt"/>
              </a:rPr>
              <a:t>Wednesday – Breakfast and lunch.</a:t>
            </a:r>
          </a:p>
          <a:p>
            <a:pPr>
              <a:defRPr/>
            </a:pPr>
            <a:endParaRPr lang="en-GB" dirty="0">
              <a:latin typeface="+mj-lt"/>
            </a:endParaRPr>
          </a:p>
          <a:p>
            <a:pPr>
              <a:defRPr/>
            </a:pPr>
            <a:endParaRPr lang="en-GB" dirty="0">
              <a:latin typeface="+mj-lt"/>
            </a:endParaRPr>
          </a:p>
          <a:p>
            <a:pPr>
              <a:defRPr/>
            </a:pPr>
            <a:r>
              <a:rPr lang="en-GB" dirty="0">
                <a:latin typeface="+mj-lt"/>
              </a:rPr>
              <a:t>Allergies will be catered for – please include information on medical form as needed.</a:t>
            </a:r>
          </a:p>
        </p:txBody>
      </p:sp>
    </p:spTree>
    <p:extLst>
      <p:ext uri="{BB962C8B-B14F-4D97-AF65-F5344CB8AC3E}">
        <p14:creationId xmlns:p14="http://schemas.microsoft.com/office/powerpoint/2010/main" val="9342599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Evening routines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700808"/>
            <a:ext cx="8229600" cy="4752528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 u="sng" dirty="0">
                <a:latin typeface="+mj-lt"/>
              </a:rPr>
              <a:t>Activities: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+mj-lt"/>
              </a:rPr>
              <a:t>Night walk – around the local area.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+mj-lt"/>
              </a:rPr>
              <a:t>Camp fire – songs and food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+mj-lt"/>
              </a:rPr>
              <a:t>Treasure hunt – around the camp/woods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+mj-lt"/>
              </a:rPr>
              <a:t>Team challenge – team building games.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200" dirty="0">
              <a:latin typeface="+mj-lt"/>
            </a:endParaRPr>
          </a:p>
          <a:p>
            <a:r>
              <a:rPr lang="en-GB" dirty="0">
                <a:latin typeface="+mj-lt"/>
              </a:rPr>
              <a:t>Staff rooms are labelled.</a:t>
            </a:r>
          </a:p>
          <a:p>
            <a:r>
              <a:rPr lang="en-GB" dirty="0">
                <a:latin typeface="+mj-lt"/>
              </a:rPr>
              <a:t>Staff will stay outside until late.</a:t>
            </a:r>
          </a:p>
          <a:p>
            <a:r>
              <a:rPr lang="en-GB" dirty="0">
                <a:latin typeface="+mj-lt"/>
              </a:rPr>
              <a:t>Children </a:t>
            </a:r>
            <a:r>
              <a:rPr lang="en-GB" dirty="0"/>
              <a:t>will know their closest adult room and that they can knock at any time.</a:t>
            </a:r>
          </a:p>
          <a:p>
            <a:r>
              <a:rPr lang="en-GB" dirty="0"/>
              <a:t>We will check in with all rooms before bed time.</a:t>
            </a:r>
            <a:endParaRPr lang="en-US" dirty="0"/>
          </a:p>
          <a:p>
            <a:endParaRPr lang="en-GB" dirty="0"/>
          </a:p>
          <a:p>
            <a:pPr algn="ctr"/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385899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CD163A64-6B4C-4C2C-B430-F4F49EF87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Down time (free time)</a:t>
            </a: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00205062-AA84-4417-B5F0-AFA46E8B0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196975"/>
            <a:ext cx="6553200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2">
            <a:extLst>
              <a:ext uri="{FF2B5EF4-FFF2-40B4-BE49-F238E27FC236}">
                <a16:creationId xmlns:a16="http://schemas.microsoft.com/office/drawing/2014/main" id="{2AC51409-858B-4798-B71B-52C7FE22F3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6237288"/>
            <a:ext cx="8135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Own designated area for our children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B698DF-F0C7-4DF5-BEB5-494F0861351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F9A528EB-A781-4AAB-8697-EE870DEB5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E1B85E50-F55A-402C-8BA2-E9FD8BE82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549275"/>
            <a:ext cx="7931150" cy="594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B757DA88-ED08-4272-B09B-F556DA4C2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Accommodation</a:t>
            </a:r>
          </a:p>
        </p:txBody>
      </p:sp>
      <p:pic>
        <p:nvPicPr>
          <p:cNvPr id="19459" name="Picture 2">
            <a:extLst>
              <a:ext uri="{FF2B5EF4-FFF2-40B4-BE49-F238E27FC236}">
                <a16:creationId xmlns:a16="http://schemas.microsoft.com/office/drawing/2014/main" id="{EE463C47-2914-4522-9CCE-2EB26002E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1268413"/>
            <a:ext cx="7254875" cy="544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E2D681C-1D90-42A5-939C-7C796DE7703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864096" cy="9361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111BD26C-0361-4006-8DE7-62AE15659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806" y="1175322"/>
            <a:ext cx="2243137" cy="5675312"/>
          </a:xfrm>
        </p:spPr>
        <p:txBody>
          <a:bodyPr/>
          <a:lstStyle/>
          <a:p>
            <a:r>
              <a:rPr lang="en-GB" altLang="en-US" sz="2800" dirty="0"/>
              <a:t>We will have 1 floor of the chalet.</a:t>
            </a:r>
            <a:br>
              <a:rPr lang="en-GB" altLang="en-US" sz="2800" dirty="0">
                <a:solidFill>
                  <a:srgbClr val="FF0000"/>
                </a:solidFill>
              </a:rPr>
            </a:br>
            <a:br>
              <a:rPr lang="en-GB" altLang="en-US" sz="2800" dirty="0"/>
            </a:br>
            <a:br>
              <a:rPr lang="en-GB" altLang="en-US" sz="1800" dirty="0"/>
            </a:br>
            <a:endParaRPr lang="en-GB" altLang="en-US" sz="1800" dirty="0"/>
          </a:p>
        </p:txBody>
      </p:sp>
      <p:pic>
        <p:nvPicPr>
          <p:cNvPr id="20483" name="Picture 5">
            <a:extLst>
              <a:ext uri="{FF2B5EF4-FFF2-40B4-BE49-F238E27FC236}">
                <a16:creationId xmlns:a16="http://schemas.microsoft.com/office/drawing/2014/main" id="{63ED9F62-4E72-4D75-BB78-D77C2C020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7" r="14389" b="45401"/>
          <a:stretch>
            <a:fillRect/>
          </a:stretch>
        </p:blipFill>
        <p:spPr bwMode="auto">
          <a:xfrm>
            <a:off x="2887565" y="216694"/>
            <a:ext cx="5976937" cy="642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8A4E89-9B38-421B-B8DF-73FE294A791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>
            <a:extLst>
              <a:ext uri="{FF2B5EF4-FFF2-40B4-BE49-F238E27FC236}">
                <a16:creationId xmlns:a16="http://schemas.microsoft.com/office/drawing/2014/main" id="{4F12DFDF-2595-4500-BBB4-7CF5DCAD1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1638797"/>
            <a:ext cx="91440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buFont typeface="Arial" charset="0"/>
              <a:buChar char="•"/>
              <a:defRPr/>
            </a:pPr>
            <a:r>
              <a:rPr lang="en-GB" altLang="en-US" sz="2800" dirty="0">
                <a:latin typeface="+mj-lt"/>
                <a:cs typeface="Arial" charset="0"/>
              </a:rPr>
              <a:t>No children to go in other bedrooms.</a:t>
            </a:r>
          </a:p>
          <a:p>
            <a:pPr marL="342900" indent="-342900" eaLnBrk="1" hangingPunct="1">
              <a:buFont typeface="Arial" charset="0"/>
              <a:buChar char="•"/>
              <a:defRPr/>
            </a:pPr>
            <a:r>
              <a:rPr lang="en-GB" altLang="en-US" sz="2800" dirty="0">
                <a:latin typeface="+mj-lt"/>
                <a:cs typeface="Arial" charset="0"/>
              </a:rPr>
              <a:t>Listen carefully to every adult’s instruction for your own safety.</a:t>
            </a:r>
          </a:p>
          <a:p>
            <a:pPr marL="342900" indent="-342900" eaLnBrk="1" hangingPunct="1">
              <a:buFont typeface="Arial" charset="0"/>
              <a:buChar char="•"/>
              <a:defRPr/>
            </a:pPr>
            <a:r>
              <a:rPr lang="en-GB" altLang="en-US" sz="2800" dirty="0">
                <a:latin typeface="+mj-lt"/>
                <a:cs typeface="Arial" charset="0"/>
              </a:rPr>
              <a:t>No leaving the group without permission.</a:t>
            </a:r>
          </a:p>
          <a:p>
            <a:pPr marL="342900" indent="-342900" eaLnBrk="1" hangingPunct="1">
              <a:buFont typeface="Arial" charset="0"/>
              <a:buChar char="•"/>
              <a:defRPr/>
            </a:pPr>
            <a:r>
              <a:rPr lang="en-GB" altLang="en-US" sz="2800" dirty="0">
                <a:latin typeface="+mj-lt"/>
                <a:cs typeface="Arial" charset="0"/>
              </a:rPr>
              <a:t>After lights out, go to sleep.</a:t>
            </a:r>
          </a:p>
          <a:p>
            <a:pPr marL="342900" indent="-342900" eaLnBrk="1" hangingPunct="1">
              <a:buFont typeface="Arial" charset="0"/>
              <a:buChar char="•"/>
              <a:defRPr/>
            </a:pPr>
            <a:r>
              <a:rPr lang="en-GB" altLang="en-US" sz="2800" dirty="0">
                <a:latin typeface="+mj-lt"/>
                <a:cs typeface="Arial" charset="0"/>
              </a:rPr>
              <a:t>Quiet, courteous behaviour in the dinner hall.</a:t>
            </a:r>
          </a:p>
          <a:p>
            <a:pPr marL="342900" indent="-342900" eaLnBrk="1" hangingPunct="1">
              <a:buFont typeface="Arial" charset="0"/>
              <a:buChar char="•"/>
              <a:defRPr/>
            </a:pPr>
            <a:r>
              <a:rPr lang="en-GB" altLang="en-US" sz="2800" dirty="0">
                <a:latin typeface="+mj-lt"/>
                <a:cs typeface="Arial" charset="0"/>
              </a:rPr>
              <a:t>Failure to comply could mean parents being called to pick up children.</a:t>
            </a: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3647D975-B599-44EA-AC23-DF163F716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237" y="548680"/>
            <a:ext cx="8391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GB" altLang="en-US" sz="3600" b="1" dirty="0">
                <a:latin typeface="+mj-lt"/>
                <a:cs typeface="Arial" charset="0"/>
              </a:rPr>
              <a:t>Behaviour</a:t>
            </a:r>
            <a:endParaRPr lang="en-GB" altLang="en-US" sz="3600" dirty="0">
              <a:latin typeface="+mj-lt"/>
              <a:cs typeface="Arial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5C640F-64C9-4880-8799-6D563C213CC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68535"/>
            <a:ext cx="936104" cy="1026257"/>
          </a:xfrm>
          <a:prstGeom prst="rect">
            <a:avLst/>
          </a:prstGeom>
          <a:noFill/>
        </p:spPr>
      </p:pic>
      <p:pic>
        <p:nvPicPr>
          <p:cNvPr id="6" name="Picture 2" descr="E:\Langshott\Letterheads and Logos\langshott footer.jpg">
            <a:extLst>
              <a:ext uri="{FF2B5EF4-FFF2-40B4-BE49-F238E27FC236}">
                <a16:creationId xmlns:a16="http://schemas.microsoft.com/office/drawing/2014/main" id="{A968088C-A843-4510-957A-A33096034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398712" y="274638"/>
            <a:ext cx="7288088" cy="1143000"/>
          </a:xfrm>
        </p:spPr>
        <p:txBody>
          <a:bodyPr/>
          <a:lstStyle/>
          <a:p>
            <a:r>
              <a:rPr lang="en-GB" b="1" dirty="0"/>
              <a:t>Thursday 19th and Friday 20th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837584"/>
          </a:xfrm>
        </p:spPr>
        <p:txBody>
          <a:bodyPr>
            <a:normAutofit/>
          </a:bodyPr>
          <a:lstStyle/>
          <a:p>
            <a:r>
              <a:rPr lang="en-GB" dirty="0"/>
              <a:t>Timings - normal</a:t>
            </a:r>
          </a:p>
          <a:p>
            <a:r>
              <a:rPr lang="en-GB" dirty="0"/>
              <a:t>Thursday - Graffiti artist workshop and normal school lunch/packed lunch.</a:t>
            </a:r>
          </a:p>
          <a:p>
            <a:r>
              <a:rPr lang="en-GB" dirty="0"/>
              <a:t>Friday - large inflatables on the playground and pizza and ice cream provided for lunch</a:t>
            </a:r>
            <a:endParaRPr lang="en-US" dirty="0"/>
          </a:p>
          <a:p>
            <a:endParaRPr lang="en-GB" dirty="0"/>
          </a:p>
          <a:p>
            <a:pPr algn="ctr"/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080120" cy="1008112"/>
          </a:xfrm>
          <a:prstGeom prst="rect">
            <a:avLst/>
          </a:prstGeom>
          <a:noFill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5A5B1B9-64C1-444C-998F-11E99B2755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834" y="4413978"/>
            <a:ext cx="4608512" cy="21693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1D25299-1354-47C1-A9D1-6406C08D4F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659717" y="4487539"/>
            <a:ext cx="2571750" cy="1771650"/>
          </a:xfrm>
          <a:prstGeom prst="rect">
            <a:avLst/>
          </a:prstGeom>
        </p:spPr>
      </p:pic>
      <p:pic>
        <p:nvPicPr>
          <p:cNvPr id="17412" name="Picture 4" descr="Easy Homemade Vanilla Ice Cream (No ...">
            <a:extLst>
              <a:ext uri="{FF2B5EF4-FFF2-40B4-BE49-F238E27FC236}">
                <a16:creationId xmlns:a16="http://schemas.microsoft.com/office/drawing/2014/main" id="{0EB54735-2F73-4FB5-ADD3-AC61E16D6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344" y="4070842"/>
            <a:ext cx="192633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9838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Life after SATs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700808"/>
            <a:ext cx="8229600" cy="3859432"/>
          </a:xfrm>
        </p:spPr>
        <p:txBody>
          <a:bodyPr>
            <a:normAutofit/>
          </a:bodyPr>
          <a:lstStyle/>
          <a:p>
            <a:r>
              <a:rPr lang="en-GB" dirty="0"/>
              <a:t>Lessons, learning and routine will continue (after the residential).</a:t>
            </a:r>
          </a:p>
          <a:p>
            <a:r>
              <a:rPr lang="en-GB" dirty="0"/>
              <a:t>Broad and balanced curriculum.</a:t>
            </a:r>
          </a:p>
          <a:p>
            <a:r>
              <a:rPr lang="en-GB" dirty="0"/>
              <a:t>We will be putting on a production and a leavers’ assembly!</a:t>
            </a:r>
          </a:p>
          <a:p>
            <a:r>
              <a:rPr lang="en-GB" dirty="0"/>
              <a:t>Working towards the Year Book! (If you have any old class photos, please send them in!)</a:t>
            </a:r>
          </a:p>
          <a:p>
            <a:endParaRPr lang="en-GB" dirty="0"/>
          </a:p>
          <a:p>
            <a:pPr algn="ctr"/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5081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Final celebrations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2060848"/>
            <a:ext cx="8229600" cy="3499392"/>
          </a:xfrm>
        </p:spPr>
        <p:txBody>
          <a:bodyPr>
            <a:normAutofit/>
          </a:bodyPr>
          <a:lstStyle/>
          <a:p>
            <a:r>
              <a:rPr lang="en-GB" dirty="0"/>
              <a:t>9</a:t>
            </a:r>
            <a:r>
              <a:rPr lang="en-GB" baseline="30000" dirty="0"/>
              <a:t>th</a:t>
            </a:r>
            <a:r>
              <a:rPr lang="en-GB" dirty="0"/>
              <a:t> July – Year 6 show (morning and afternoon performances).  </a:t>
            </a:r>
            <a:r>
              <a:rPr lang="en-GB" i="1" dirty="0"/>
              <a:t>Tickets (2)</a:t>
            </a:r>
          </a:p>
          <a:p>
            <a:r>
              <a:rPr lang="en-GB" dirty="0"/>
              <a:t>21</a:t>
            </a:r>
            <a:r>
              <a:rPr lang="en-GB" baseline="30000" dirty="0"/>
              <a:t>st</a:t>
            </a:r>
            <a:r>
              <a:rPr lang="en-GB" dirty="0"/>
              <a:t> July – Leavers’ assembly.  </a:t>
            </a:r>
            <a:r>
              <a:rPr lang="en-GB" i="1" dirty="0"/>
              <a:t>Tickets (2)</a:t>
            </a:r>
          </a:p>
          <a:p>
            <a:r>
              <a:rPr lang="en-GB" dirty="0"/>
              <a:t>21</a:t>
            </a:r>
            <a:r>
              <a:rPr lang="en-GB" baseline="30000" dirty="0"/>
              <a:t>st</a:t>
            </a:r>
            <a:r>
              <a:rPr lang="en-GB" dirty="0"/>
              <a:t>  July – Leavers’ disco (evening).</a:t>
            </a:r>
          </a:p>
          <a:p>
            <a:r>
              <a:rPr lang="en-GB" dirty="0"/>
              <a:t>22</a:t>
            </a:r>
            <a:r>
              <a:rPr lang="en-GB" baseline="30000" dirty="0"/>
              <a:t>nd</a:t>
            </a:r>
            <a:r>
              <a:rPr lang="en-GB" dirty="0"/>
              <a:t> July – last day (t-shirt signing etc).</a:t>
            </a:r>
          </a:p>
          <a:p>
            <a:endParaRPr lang="en-GB" dirty="0"/>
          </a:p>
          <a:p>
            <a:pPr algn="ctr"/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330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Transition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556792"/>
            <a:ext cx="8229600" cy="36290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We will be working closely with all secondary schools.</a:t>
            </a:r>
          </a:p>
          <a:p>
            <a:r>
              <a:rPr lang="en-GB" dirty="0"/>
              <a:t>PSHE lessons will focus on transition.</a:t>
            </a:r>
          </a:p>
          <a:p>
            <a:r>
              <a:rPr lang="en-GB" dirty="0"/>
              <a:t>Transition day.</a:t>
            </a:r>
          </a:p>
          <a:p>
            <a:r>
              <a:rPr lang="en-GB" dirty="0"/>
              <a:t>Secondary schools make their own decisions about setting children.</a:t>
            </a:r>
          </a:p>
          <a:p>
            <a:r>
              <a:rPr lang="en-GB" dirty="0"/>
              <a:t>Parent support for transition.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275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Transition – skills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2" y="1417638"/>
            <a:ext cx="8497615" cy="424361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Greater focus on non-fiction in KS3 and beyond.</a:t>
            </a:r>
          </a:p>
          <a:p>
            <a:r>
              <a:rPr lang="en-GB" dirty="0"/>
              <a:t>Still read to your child.</a:t>
            </a:r>
          </a:p>
          <a:p>
            <a:r>
              <a:rPr lang="en-GB" dirty="0"/>
              <a:t>Work on continuing to develop reading stamina.</a:t>
            </a:r>
          </a:p>
          <a:p>
            <a:r>
              <a:rPr lang="en-GB" dirty="0"/>
              <a:t>“We are defined by our ability to read fluently.”</a:t>
            </a:r>
          </a:p>
          <a:p>
            <a:r>
              <a:rPr lang="en-GB" dirty="0"/>
              <a:t>Teach them to tie a school tie if needed.</a:t>
            </a:r>
          </a:p>
          <a:p>
            <a:r>
              <a:rPr lang="en-GB" dirty="0"/>
              <a:t>Try out carrying a heavy bag! </a:t>
            </a:r>
          </a:p>
          <a:p>
            <a:r>
              <a:rPr lang="en-GB" dirty="0"/>
              <a:t>Independence to manage a timetable and homework.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2" descr="E:\Langshott\Letterheads and Logos\langshott footer.jpg">
            <a:extLst>
              <a:ext uri="{FF2B5EF4-FFF2-40B4-BE49-F238E27FC236}">
                <a16:creationId xmlns:a16="http://schemas.microsoft.com/office/drawing/2014/main" id="{045F6202-C2CE-4B22-BA5A-B4EDFE72E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22733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Another thank you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556792"/>
            <a:ext cx="8229600" cy="3993650"/>
          </a:xfrm>
        </p:spPr>
        <p:txBody>
          <a:bodyPr/>
          <a:lstStyle/>
          <a:p>
            <a:r>
              <a:rPr lang="en-GB" dirty="0"/>
              <a:t>Thank you for your support.</a:t>
            </a:r>
          </a:p>
          <a:p>
            <a:r>
              <a:rPr lang="en-GB" dirty="0"/>
              <a:t>Well done to your wonderful children.</a:t>
            </a:r>
          </a:p>
          <a:p>
            <a:r>
              <a:rPr lang="en-GB" dirty="0"/>
              <a:t>Lots to look forward to!</a:t>
            </a:r>
          </a:p>
          <a:p>
            <a:endParaRPr lang="en-GB" dirty="0"/>
          </a:p>
          <a:p>
            <a:r>
              <a:rPr lang="en-GB" dirty="0"/>
              <a:t>All finer details and exact timings will be confirmed nearer the time.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5745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1316</TotalTime>
  <Words>1320</Words>
  <Application>Microsoft Office PowerPoint</Application>
  <PresentationFormat>On-screen Show (4:3)</PresentationFormat>
  <Paragraphs>208</Paragraphs>
  <Slides>38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1" baseType="lpstr">
      <vt:lpstr>Arial</vt:lpstr>
      <vt:lpstr>Calibri</vt:lpstr>
      <vt:lpstr>Office Theme</vt:lpstr>
      <vt:lpstr>Welcome </vt:lpstr>
      <vt:lpstr>Aims</vt:lpstr>
      <vt:lpstr>PowerPoint Presentation</vt:lpstr>
      <vt:lpstr>Preparation</vt:lpstr>
      <vt:lpstr>Preparation</vt:lpstr>
      <vt:lpstr>SATs week Monday 12th – Thursday 15th May</vt:lpstr>
      <vt:lpstr>Arrangements</vt:lpstr>
      <vt:lpstr>SATs week – the important details!</vt:lpstr>
      <vt:lpstr>SATs results</vt:lpstr>
      <vt:lpstr>Teacher Assessment</vt:lpstr>
      <vt:lpstr>Teacher Assessment</vt:lpstr>
      <vt:lpstr>Setting at Secondary School</vt:lpstr>
      <vt:lpstr>Residential 16th – 18th June 2025 </vt:lpstr>
      <vt:lpstr>Langshott adults</vt:lpstr>
      <vt:lpstr>PowerPoint Presentation</vt:lpstr>
      <vt:lpstr>Residential  </vt:lpstr>
      <vt:lpstr>Medical form</vt:lpstr>
      <vt:lpstr>PowerPoint Presentation</vt:lpstr>
      <vt:lpstr>Residential</vt:lpstr>
      <vt:lpstr>Residential</vt:lpstr>
      <vt:lpstr>PowerPoint Presentation</vt:lpstr>
      <vt:lpstr>Rock climbing</vt:lpstr>
      <vt:lpstr>Skiing </vt:lpstr>
      <vt:lpstr>Water Sports</vt:lpstr>
      <vt:lpstr>Leap of Faith</vt:lpstr>
      <vt:lpstr>PowerPoint Presentation</vt:lpstr>
      <vt:lpstr>Evening routines</vt:lpstr>
      <vt:lpstr>Down time (free time)</vt:lpstr>
      <vt:lpstr>PowerPoint Presentation</vt:lpstr>
      <vt:lpstr>Accommodation</vt:lpstr>
      <vt:lpstr>We will have 1 floor of the chalet.   </vt:lpstr>
      <vt:lpstr>PowerPoint Presentation</vt:lpstr>
      <vt:lpstr>Thursday 19th and Friday 20th</vt:lpstr>
      <vt:lpstr>Life after SATs</vt:lpstr>
      <vt:lpstr>Final celebrations</vt:lpstr>
      <vt:lpstr>Transition</vt:lpstr>
      <vt:lpstr>Transition – skills</vt:lpstr>
      <vt:lpstr>Another thank you</vt:lpstr>
    </vt:vector>
  </TitlesOfParts>
  <Company>Furzefield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 Key Stage 2</dc:title>
  <dc:creator>Nina Booker</dc:creator>
  <cp:lastModifiedBy>Amy Shevel</cp:lastModifiedBy>
  <cp:revision>193</cp:revision>
  <cp:lastPrinted>2018-02-21T17:57:17Z</cp:lastPrinted>
  <dcterms:created xsi:type="dcterms:W3CDTF">2016-09-10T12:54:39Z</dcterms:created>
  <dcterms:modified xsi:type="dcterms:W3CDTF">2025-04-02T15:32:17Z</dcterms:modified>
</cp:coreProperties>
</file>