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2EA"/>
    <a:srgbClr val="D6E3D0"/>
    <a:srgbClr val="ADDC83"/>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p:cViewPr>
        <p:scale>
          <a:sx n="75" d="100"/>
          <a:sy n="75" d="100"/>
        </p:scale>
        <p:origin x="1195"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12/11/2024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12/11/2024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12/11/2024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12/11/2024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microsoft.com/office/2007/relationships/hdphoto" Target="../media/hdphoto1.wdp"/><Relationship Id="rId7"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hyperlink" Target="https://www.bbc.co.uk/teach/class-clips-video/articles/z7fp382" TargetMode="Externa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microsoft.com/office/2007/relationships/hdphoto" Target="../media/hdphoto1.wdp"/><Relationship Id="rId10" Type="http://schemas.openxmlformats.org/officeDocument/2006/relationships/image" Target="../media/image13.png"/><Relationship Id="rId4" Type="http://schemas.openxmlformats.org/officeDocument/2006/relationships/image" Target="../media/image1.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02210593"/>
              </p:ext>
            </p:extLst>
          </p:nvPr>
        </p:nvGraphicFramePr>
        <p:xfrm>
          <a:off x="7473857" y="637883"/>
          <a:ext cx="3164295" cy="6434888"/>
        </p:xfrm>
        <a:graphic>
          <a:graphicData uri="http://schemas.openxmlformats.org/drawingml/2006/table">
            <a:tbl>
              <a:tblPr firstRow="1" bandRow="1">
                <a:tableStyleId>{93296810-A885-4BE3-A3E7-6D5BEEA58F35}</a:tableStyleId>
              </a:tblPr>
              <a:tblGrid>
                <a:gridCol w="826863">
                  <a:extLst>
                    <a:ext uri="{9D8B030D-6E8A-4147-A177-3AD203B41FA5}">
                      <a16:colId xmlns:a16="http://schemas.microsoft.com/office/drawing/2014/main" val="1630223619"/>
                    </a:ext>
                  </a:extLst>
                </a:gridCol>
                <a:gridCol w="2337432">
                  <a:extLst>
                    <a:ext uri="{9D8B030D-6E8A-4147-A177-3AD203B41FA5}">
                      <a16:colId xmlns:a16="http://schemas.microsoft.com/office/drawing/2014/main" val="1922709769"/>
                    </a:ext>
                  </a:extLst>
                </a:gridCol>
              </a:tblGrid>
              <a:tr h="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0">
                <a:tc>
                  <a:txBody>
                    <a:bodyPr/>
                    <a:lstStyle/>
                    <a:p>
                      <a:r>
                        <a:rPr lang="en-GB" sz="1100" kern="1200" dirty="0" smtClean="0">
                          <a:solidFill>
                            <a:schemeClr val="dk1"/>
                          </a:solidFill>
                          <a:effectLst/>
                          <a:latin typeface="+mn-lt"/>
                          <a:ea typeface="+mn-ea"/>
                          <a:cs typeface="+mn-cs"/>
                        </a:rPr>
                        <a:t>Bethlehem</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t</a:t>
                      </a:r>
                      <a:r>
                        <a:rPr lang="en-GB" sz="1200" dirty="0" smtClean="0"/>
                        <a:t>he town where Jesus was born.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450706">
                <a:tc>
                  <a:txBody>
                    <a:bodyPr/>
                    <a:lstStyle/>
                    <a:p>
                      <a:r>
                        <a:rPr lang="en-GB" sz="1200" kern="1200" dirty="0" smtClean="0">
                          <a:solidFill>
                            <a:schemeClr val="dk1"/>
                          </a:solidFill>
                          <a:effectLst/>
                          <a:latin typeface="+mn-lt"/>
                          <a:ea typeface="+mn-ea"/>
                          <a:cs typeface="+mn-cs"/>
                        </a:rPr>
                        <a:t>birth</a:t>
                      </a:r>
                      <a:endParaRPr lang="en-GB" sz="12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t</a:t>
                      </a:r>
                      <a:r>
                        <a:rPr lang="en-GB" sz="1200" dirty="0" smtClean="0"/>
                        <a:t>he moment when a baby is born into the world.</a:t>
                      </a:r>
                      <a:endParaRPr lang="en-GB" sz="1200" i="1"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286677">
                <a:tc>
                  <a:txBody>
                    <a:bodyPr/>
                    <a:lstStyle/>
                    <a:p>
                      <a:r>
                        <a:rPr lang="en-GB" sz="1100" kern="1200" dirty="0" smtClean="0">
                          <a:solidFill>
                            <a:schemeClr val="dk1"/>
                          </a:solidFill>
                          <a:effectLst/>
                          <a:latin typeface="+mn-lt"/>
                          <a:ea typeface="+mn-ea"/>
                          <a:cs typeface="+mn-cs"/>
                        </a:rPr>
                        <a:t>celebration</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a</a:t>
                      </a:r>
                      <a:r>
                        <a:rPr lang="en-GB" sz="1200" dirty="0" smtClean="0"/>
                        <a:t> happy time when people come together to enjoy something special, like a birthday or a holiday.</a:t>
                      </a:r>
                      <a:endParaRPr lang="en-GB" sz="1200" i="1"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317157">
                <a:tc>
                  <a:txBody>
                    <a:bodyPr/>
                    <a:lstStyle/>
                    <a:p>
                      <a:r>
                        <a:rPr lang="en-GB" sz="1200" kern="1200" dirty="0" smtClean="0">
                          <a:solidFill>
                            <a:schemeClr val="dk1"/>
                          </a:solidFill>
                          <a:effectLst/>
                          <a:latin typeface="+mn-lt"/>
                          <a:ea typeface="+mn-ea"/>
                          <a:cs typeface="+mn-cs"/>
                        </a:rPr>
                        <a:t>census</a:t>
                      </a:r>
                      <a:endParaRPr lang="en-GB" sz="12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a</a:t>
                      </a:r>
                      <a:r>
                        <a:rPr lang="en-GB" sz="1200" dirty="0" smtClean="0"/>
                        <a:t> time when everyone had to be counted by the government to know how many people there were.</a:t>
                      </a:r>
                      <a:endParaRPr lang="en-GB" sz="1200" i="1"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0">
                <a:tc>
                  <a:txBody>
                    <a:bodyPr/>
                    <a:lstStyle/>
                    <a:p>
                      <a:r>
                        <a:rPr lang="en-GB" sz="1200" kern="1200" dirty="0" smtClean="0">
                          <a:solidFill>
                            <a:schemeClr val="dk1"/>
                          </a:solidFill>
                          <a:effectLst/>
                          <a:latin typeface="+mn-lt"/>
                          <a:ea typeface="+mn-ea"/>
                          <a:cs typeface="+mn-cs"/>
                        </a:rPr>
                        <a:t>inn</a:t>
                      </a:r>
                      <a:endParaRPr lang="en-GB" sz="12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a</a:t>
                      </a:r>
                      <a:r>
                        <a:rPr lang="en-GB" sz="1200" dirty="0" smtClean="0"/>
                        <a:t> place where people could stay, like a small hotel.</a:t>
                      </a:r>
                      <a:endParaRPr lang="en-GB" sz="1200" i="1"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450706">
                <a:tc>
                  <a:txBody>
                    <a:bodyPr/>
                    <a:lstStyle/>
                    <a:p>
                      <a:r>
                        <a:rPr lang="en-GB" sz="1200" kern="1200" dirty="0" smtClean="0">
                          <a:solidFill>
                            <a:schemeClr val="dk1"/>
                          </a:solidFill>
                          <a:effectLst/>
                          <a:latin typeface="+mn-lt"/>
                          <a:ea typeface="+mn-ea"/>
                          <a:cs typeface="+mn-cs"/>
                        </a:rPr>
                        <a:t>innkeeper</a:t>
                      </a:r>
                      <a:endParaRPr lang="en-GB" sz="12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t</a:t>
                      </a:r>
                      <a:r>
                        <a:rPr lang="en-GB" sz="1200" dirty="0" smtClean="0"/>
                        <a:t>he person who looks after the inn and takes care of the guests.</a:t>
                      </a:r>
                      <a:endParaRPr lang="en-GB" sz="1200" i="1"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418757">
                <a:tc>
                  <a:txBody>
                    <a:bodyPr/>
                    <a:lstStyle/>
                    <a:p>
                      <a:r>
                        <a:rPr lang="en-GB" sz="1200" kern="1200" dirty="0" smtClean="0">
                          <a:solidFill>
                            <a:schemeClr val="dk1"/>
                          </a:solidFill>
                          <a:effectLst/>
                          <a:latin typeface="+mn-lt"/>
                          <a:ea typeface="+mn-ea"/>
                          <a:cs typeface="+mn-cs"/>
                        </a:rPr>
                        <a:t>Jesus</a:t>
                      </a:r>
                      <a:endParaRPr lang="en-GB" sz="12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a</a:t>
                      </a:r>
                      <a:r>
                        <a:rPr lang="en-GB" sz="1200" dirty="0" smtClean="0"/>
                        <a:t> very special person in the Christian story, who Christians believe is the Son of God.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0">
                <a:tc>
                  <a:txBody>
                    <a:bodyPr/>
                    <a:lstStyle/>
                    <a:p>
                      <a:r>
                        <a:rPr lang="en-GB" sz="1200" kern="1200" dirty="0" smtClean="0">
                          <a:solidFill>
                            <a:schemeClr val="dk1"/>
                          </a:solidFill>
                          <a:effectLst/>
                          <a:latin typeface="+mn-lt"/>
                          <a:ea typeface="+mn-ea"/>
                          <a:cs typeface="+mn-cs"/>
                        </a:rPr>
                        <a:t>Mary</a:t>
                      </a:r>
                      <a:endParaRPr lang="en-GB" sz="12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t</a:t>
                      </a:r>
                      <a:r>
                        <a:rPr lang="en-GB" sz="1200" dirty="0" smtClean="0"/>
                        <a:t>he mother of Jesus.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47742706"/>
                  </a:ext>
                </a:extLst>
              </a:tr>
              <a:tr h="185077">
                <a:tc>
                  <a:txBody>
                    <a:bodyPr/>
                    <a:lstStyle/>
                    <a:p>
                      <a:r>
                        <a:rPr lang="en-GB" sz="1200" kern="1200" dirty="0" smtClean="0">
                          <a:solidFill>
                            <a:schemeClr val="dk1"/>
                          </a:solidFill>
                          <a:effectLst/>
                          <a:latin typeface="+mn-lt"/>
                          <a:ea typeface="+mn-ea"/>
                          <a:cs typeface="+mn-cs"/>
                        </a:rPr>
                        <a:t>Joseph</a:t>
                      </a:r>
                      <a:endParaRPr lang="en-GB" sz="12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the man who took care of Mary and baby Jesus</a:t>
                      </a:r>
                      <a:r>
                        <a:rPr lang="en-GB" sz="1200" i="0" kern="1200" baseline="0" dirty="0" smtClean="0">
                          <a:solidFill>
                            <a:schemeClr val="dk1"/>
                          </a:solidFill>
                          <a:latin typeface="+mn-lt"/>
                          <a:ea typeface="+mn-ea"/>
                          <a:cs typeface="+mn-cs"/>
                        </a:rPr>
                        <a:t> and was engaged to Mary.</a:t>
                      </a:r>
                      <a:endParaRPr lang="en-GB" sz="1200" i="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296837">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stable</a:t>
                      </a:r>
                      <a:endParaRPr lang="en-GB" sz="1200" kern="1200" dirty="0" smtClean="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a</a:t>
                      </a:r>
                      <a:r>
                        <a:rPr lang="en-GB" sz="1200" dirty="0" smtClean="0"/>
                        <a:t> building where animals, like cows and donkeys, are kept.</a:t>
                      </a:r>
                      <a:endParaRPr lang="en-GB" sz="1200" i="1"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674168">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Wise men</a:t>
                      </a:r>
                      <a:endParaRPr lang="en-GB" sz="1200" kern="1200" dirty="0" smtClean="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s</a:t>
                      </a:r>
                      <a:r>
                        <a:rPr lang="en-GB" sz="1200" dirty="0" smtClean="0"/>
                        <a:t>pecial visitors who followed a star to find baby Jesus and bring him gifts.</a:t>
                      </a:r>
                      <a:endParaRPr lang="en-GB" sz="1200" i="1"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871118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55766024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RE-Year 1 - What is the Nativity and why is it important to Christians?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2407737033"/>
              </p:ext>
            </p:extLst>
          </p:nvPr>
        </p:nvGraphicFramePr>
        <p:xfrm>
          <a:off x="2" y="634323"/>
          <a:ext cx="2018750" cy="3246796"/>
        </p:xfrm>
        <a:graphic>
          <a:graphicData uri="http://schemas.openxmlformats.org/drawingml/2006/table">
            <a:tbl>
              <a:tblPr firstRow="1" bandRow="1">
                <a:tableStyleId>{93296810-A885-4BE3-A3E7-6D5BEEA58F35}</a:tableStyleId>
              </a:tblPr>
              <a:tblGrid>
                <a:gridCol w="2018750">
                  <a:extLst>
                    <a:ext uri="{9D8B030D-6E8A-4147-A177-3AD203B41FA5}">
                      <a16:colId xmlns:a16="http://schemas.microsoft.com/office/drawing/2014/main" val="3087629121"/>
                    </a:ext>
                  </a:extLst>
                </a:gridCol>
              </a:tblGrid>
              <a:tr h="287867">
                <a:tc>
                  <a:txBody>
                    <a:bodyPr/>
                    <a:lstStyle/>
                    <a:p>
                      <a:r>
                        <a:rPr lang="en-GB" sz="1200" dirty="0" smtClean="0"/>
                        <a:t>What is Christmas?</a:t>
                      </a:r>
                      <a:endParaRPr lang="en-GB" sz="1200" dirty="0"/>
                    </a:p>
                  </a:txBody>
                  <a:tcPr/>
                </a:tc>
                <a:extLst>
                  <a:ext uri="{0D108BD9-81ED-4DB2-BD59-A6C34878D82A}">
                    <a16:rowId xmlns:a16="http://schemas.microsoft.com/office/drawing/2014/main" val="3034756812"/>
                  </a:ext>
                </a:extLst>
              </a:tr>
              <a:tr h="295892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Christmas is a time when Christians celebrate the birth of Jesus, who they believe is God's son. For example, many people set up nativity scenes to show the story of Jesus’ birth.</a:t>
                      </a:r>
                      <a:endParaRPr lang="en-GB" sz="1200" dirty="0" smtClean="0"/>
                    </a:p>
                  </a:txBody>
                  <a:tcPr/>
                </a:tc>
                <a:extLst>
                  <a:ext uri="{0D108BD9-81ED-4DB2-BD59-A6C34878D82A}">
                    <a16:rowId xmlns:a16="http://schemas.microsoft.com/office/drawing/2014/main" val="5460843"/>
                  </a:ext>
                </a:extLst>
              </a:tr>
            </a:tbl>
          </a:graphicData>
        </a:graphic>
      </p:graphicFrame>
      <p:pic>
        <p:nvPicPr>
          <p:cNvPr id="9" name="Picture 8" descr="Nativity scene | Life-size nativity scene at the Mormon Temp… | Flick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946" y="953647"/>
            <a:ext cx="1784985" cy="1234150"/>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b="13130"/>
          <a:stretch/>
        </p:blipFill>
        <p:spPr>
          <a:xfrm>
            <a:off x="9932649" y="6790676"/>
            <a:ext cx="861104" cy="748044"/>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13116918"/>
              </p:ext>
            </p:extLst>
          </p:nvPr>
        </p:nvGraphicFramePr>
        <p:xfrm>
          <a:off x="2029063" y="634323"/>
          <a:ext cx="5360340" cy="3219911"/>
        </p:xfrm>
        <a:graphic>
          <a:graphicData uri="http://schemas.openxmlformats.org/drawingml/2006/table">
            <a:tbl>
              <a:tblPr firstRow="1" bandRow="1">
                <a:tableStyleId>{93296810-A885-4BE3-A3E7-6D5BEEA58F35}</a:tableStyleId>
              </a:tblPr>
              <a:tblGrid>
                <a:gridCol w="5360340">
                  <a:extLst>
                    <a:ext uri="{9D8B030D-6E8A-4147-A177-3AD203B41FA5}">
                      <a16:colId xmlns:a16="http://schemas.microsoft.com/office/drawing/2014/main" val="3087629121"/>
                    </a:ext>
                  </a:extLst>
                </a:gridCol>
              </a:tblGrid>
              <a:tr h="0">
                <a:tc>
                  <a:txBody>
                    <a:bodyPr/>
                    <a:lstStyle/>
                    <a:p>
                      <a:r>
                        <a:rPr lang="en-GB" sz="1200" dirty="0" smtClean="0"/>
                        <a:t>Why Christmas</a:t>
                      </a:r>
                      <a:r>
                        <a:rPr lang="en-GB" sz="1200" baseline="0" dirty="0" smtClean="0"/>
                        <a:t> is an important celebration In Christianity.</a:t>
                      </a:r>
                      <a:endParaRPr lang="en-GB" sz="1200" dirty="0"/>
                    </a:p>
                  </a:txBody>
                  <a:tcPr/>
                </a:tc>
                <a:extLst>
                  <a:ext uri="{0D108BD9-81ED-4DB2-BD59-A6C34878D82A}">
                    <a16:rowId xmlns:a16="http://schemas.microsoft.com/office/drawing/2014/main" val="3034756812"/>
                  </a:ext>
                </a:extLst>
              </a:tr>
              <a:tr h="294559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Celebrations, like birthdays or holidays, are important because they bring people together and help them remember special events. Christmas</a:t>
                      </a:r>
                      <a:r>
                        <a:rPr lang="en-GB" sz="1200" baseline="0" dirty="0" smtClean="0"/>
                        <a:t> is a special celebration where Christians</a:t>
                      </a:r>
                      <a:r>
                        <a:rPr lang="en-GB" sz="1200" dirty="0" smtClean="0"/>
                        <a:t> celebrate by going to church, giving presents, and spending time with family.</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r>
                        <a:rPr lang="en-GB" sz="1200" b="0" dirty="0" smtClean="0"/>
                        <a:t>Why is Christmas important?</a:t>
                      </a:r>
                    </a:p>
                    <a:p>
                      <a:pPr marL="171450" indent="-171450">
                        <a:buFont typeface="Arial" panose="020B0604020202020204" pitchFamily="34" charset="0"/>
                        <a:buChar char="•"/>
                      </a:pPr>
                      <a:r>
                        <a:rPr lang="en-GB" sz="1200" dirty="0" smtClean="0"/>
                        <a:t>Christmas is important to Christians because it celebrates the birth of Jesus Christ, who they believe is the Son of God. </a:t>
                      </a:r>
                    </a:p>
                    <a:p>
                      <a:pPr marL="171450" indent="-171450">
                        <a:buFont typeface="Arial" panose="020B0604020202020204" pitchFamily="34" charset="0"/>
                        <a:buChar char="•"/>
                      </a:pPr>
                      <a:r>
                        <a:rPr lang="en-GB" sz="1200" dirty="0" smtClean="0"/>
                        <a:t>Christmas reminds Christians of God's love for the world. By sending Jesus, Christians believe that God showed how much He cares for people and wants to have a relationship with them.</a:t>
                      </a:r>
                    </a:p>
                    <a:p>
                      <a:pPr marL="171450" indent="-171450">
                        <a:buFont typeface="Arial" panose="020B0604020202020204" pitchFamily="34" charset="0"/>
                        <a:buChar char="•"/>
                      </a:pPr>
                      <a:r>
                        <a:rPr lang="en-GB" sz="1200" dirty="0" smtClean="0"/>
                        <a:t> The story of Jesus' birth brings a message of hope, peace, and goodwill. It’s a time when Christians focus on these values, reflecting on how Jesus brought peace to the world.</a:t>
                      </a:r>
                    </a:p>
                    <a:p>
                      <a:pPr marL="171450" indent="-171450">
                        <a:buFont typeface="Arial" panose="020B0604020202020204" pitchFamily="34" charset="0"/>
                        <a:buChar char="•"/>
                      </a:pPr>
                      <a:r>
                        <a:rPr lang="en-GB" sz="1200" dirty="0" smtClean="0"/>
                        <a:t> Christmas is also a time for celebrating with family, friends, and the community. </a:t>
                      </a:r>
                      <a:endParaRPr lang="en-GB" sz="1200" dirty="0" smtClean="0"/>
                    </a:p>
                  </a:txBody>
                  <a:tcPr/>
                </a:tc>
                <a:extLst>
                  <a:ext uri="{0D108BD9-81ED-4DB2-BD59-A6C34878D82A}">
                    <a16:rowId xmlns:a16="http://schemas.microsoft.com/office/drawing/2014/main" val="5460843"/>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883062439"/>
              </p:ext>
            </p:extLst>
          </p:nvPr>
        </p:nvGraphicFramePr>
        <p:xfrm>
          <a:off x="0" y="3881119"/>
          <a:ext cx="7389403" cy="3616961"/>
        </p:xfrm>
        <a:graphic>
          <a:graphicData uri="http://schemas.openxmlformats.org/drawingml/2006/table">
            <a:tbl>
              <a:tblPr firstRow="1" bandRow="1">
                <a:tableStyleId>{93296810-A885-4BE3-A3E7-6D5BEEA58F35}</a:tableStyleId>
              </a:tblPr>
              <a:tblGrid>
                <a:gridCol w="2463134">
                  <a:extLst>
                    <a:ext uri="{9D8B030D-6E8A-4147-A177-3AD203B41FA5}">
                      <a16:colId xmlns:a16="http://schemas.microsoft.com/office/drawing/2014/main" val="3531781989"/>
                    </a:ext>
                  </a:extLst>
                </a:gridCol>
                <a:gridCol w="2463135">
                  <a:extLst>
                    <a:ext uri="{9D8B030D-6E8A-4147-A177-3AD203B41FA5}">
                      <a16:colId xmlns:a16="http://schemas.microsoft.com/office/drawing/2014/main" val="1679842115"/>
                    </a:ext>
                  </a:extLst>
                </a:gridCol>
                <a:gridCol w="2463134">
                  <a:extLst>
                    <a:ext uri="{9D8B030D-6E8A-4147-A177-3AD203B41FA5}">
                      <a16:colId xmlns:a16="http://schemas.microsoft.com/office/drawing/2014/main" val="488760254"/>
                    </a:ext>
                  </a:extLst>
                </a:gridCol>
              </a:tblGrid>
              <a:tr h="269162">
                <a:tc gridSpan="3">
                  <a:txBody>
                    <a:bodyPr/>
                    <a:lstStyle/>
                    <a:p>
                      <a:r>
                        <a:rPr lang="en-GB" sz="1200" dirty="0" smtClean="0"/>
                        <a:t>Famous</a:t>
                      </a:r>
                      <a:r>
                        <a:rPr lang="en-GB" sz="1200" baseline="0" dirty="0" smtClean="0"/>
                        <a:t> art showing the nativity</a:t>
                      </a:r>
                      <a:endParaRPr lang="en-GB" sz="120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43000306"/>
                  </a:ext>
                </a:extLst>
              </a:tr>
              <a:tr h="1788161">
                <a:tc>
                  <a:txBody>
                    <a:bodyPr/>
                    <a:lstStyle/>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txBody>
                  <a:tcPr/>
                </a:tc>
                <a:tc>
                  <a:txBody>
                    <a:bodyPr/>
                    <a:lstStyle/>
                    <a:p>
                      <a:endParaRPr lang="en-GB" sz="1200" dirty="0" smtClean="0"/>
                    </a:p>
                  </a:txBody>
                  <a:tcPr/>
                </a:tc>
                <a:tc>
                  <a:txBody>
                    <a:bodyPr/>
                    <a:lstStyle/>
                    <a:p>
                      <a:endParaRPr lang="en-GB" sz="1200" dirty="0" smtClean="0"/>
                    </a:p>
                  </a:txBody>
                  <a:tcPr/>
                </a:tc>
                <a:extLst>
                  <a:ext uri="{0D108BD9-81ED-4DB2-BD59-A6C34878D82A}">
                    <a16:rowId xmlns:a16="http://schemas.microsoft.com/office/drawing/2014/main" val="2682021959"/>
                  </a:ext>
                </a:extLst>
              </a:tr>
              <a:tr h="1525255">
                <a:tc>
                  <a:txBody>
                    <a:bodyPr/>
                    <a:lstStyle/>
                    <a:p>
                      <a:pPr lvl="0"/>
                      <a:r>
                        <a:rPr lang="en-GB" sz="1200" b="1" dirty="0" smtClean="0"/>
                        <a:t>"The Nativity" by Jean-Baptiste-Marie Pierre (1745)</a:t>
                      </a:r>
                    </a:p>
                    <a:p>
                      <a:pPr lvl="0"/>
                      <a:r>
                        <a:rPr lang="en-GB" sz="1200" dirty="0" smtClean="0"/>
                        <a:t>This artwork shows the nativity scene with an focus on the joy and brightness of the birth of Jesus. It uses soft light to highlight baby Jesus and the surrounding figures</a:t>
                      </a:r>
                      <a:r>
                        <a:rPr lang="en-GB" sz="1200" baseline="0" dirty="0" smtClean="0"/>
                        <a:t> to show how important Jesus is.</a:t>
                      </a:r>
                      <a:endParaRPr lang="en-US" sz="1200" dirty="0" smtClean="0"/>
                    </a:p>
                  </a:txBody>
                  <a:tcPr/>
                </a:tc>
                <a:tc>
                  <a:txBody>
                    <a:bodyPr/>
                    <a:lstStyle/>
                    <a:p>
                      <a:pPr lvl="0"/>
                      <a:r>
                        <a:rPr lang="en-GB" sz="1200" b="1" dirty="0" smtClean="0"/>
                        <a:t>"The Adoration of the Magi" by Sandro Botticelli (1475)</a:t>
                      </a:r>
                    </a:p>
                    <a:p>
                      <a:pPr lvl="0"/>
                      <a:r>
                        <a:rPr lang="en-GB" sz="1200" dirty="0" smtClean="0"/>
                        <a:t>This painting includes the Wise Men, which is often an exciting part of the nativity story. The bright colours and detailed clothing of the figures make the scene interesting to explore.</a:t>
                      </a:r>
                      <a:endParaRPr lang="en-US" sz="1200" dirty="0" smtClean="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smtClean="0"/>
                        <a:t>"Adoration of the Shepherds" by Gerard van </a:t>
                      </a:r>
                      <a:r>
                        <a:rPr lang="en-GB" sz="1200" b="1" dirty="0" err="1" smtClean="0"/>
                        <a:t>Honthorst</a:t>
                      </a:r>
                      <a:r>
                        <a:rPr lang="en-GB" sz="1200" b="1" dirty="0" smtClean="0"/>
                        <a:t> (1622)</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This painting is bright and full of light, showing the shepherds joyfully visiting baby Jesus. </a:t>
                      </a:r>
                      <a:endParaRPr lang="en-US" sz="1200" dirty="0" smtClean="0"/>
                    </a:p>
                  </a:txBody>
                  <a:tcPr/>
                </a:tc>
                <a:extLst>
                  <a:ext uri="{0D108BD9-81ED-4DB2-BD59-A6C34878D82A}">
                    <a16:rowId xmlns:a16="http://schemas.microsoft.com/office/drawing/2014/main" val="328930825"/>
                  </a:ext>
                </a:extLst>
              </a:tr>
            </a:tbl>
          </a:graphicData>
        </a:graphic>
      </p:graphicFrame>
      <p:pic>
        <p:nvPicPr>
          <p:cNvPr id="15" name="Picture 14"/>
          <p:cNvPicPr>
            <a:picLocks noChangeAspect="1"/>
          </p:cNvPicPr>
          <p:nvPr/>
        </p:nvPicPr>
        <p:blipFill rotWithShape="1">
          <a:blip r:embed="rId6" cstate="print">
            <a:extLst>
              <a:ext uri="{28A0092B-C50C-407E-A947-70E740481C1C}">
                <a14:useLocalDpi xmlns:a14="http://schemas.microsoft.com/office/drawing/2010/main" val="0"/>
              </a:ext>
            </a:extLst>
          </a:blip>
          <a:srcRect l="3449" t="17589" r="1806" b="36283"/>
          <a:stretch/>
        </p:blipFill>
        <p:spPr>
          <a:xfrm>
            <a:off x="5496560" y="1300978"/>
            <a:ext cx="1821476" cy="886819"/>
          </a:xfrm>
          <a:prstGeom prst="rect">
            <a:avLst/>
          </a:prstGeom>
        </p:spPr>
      </p:pic>
      <p:sp>
        <p:nvSpPr>
          <p:cNvPr id="26" name="Rectangle 25"/>
          <p:cNvSpPr/>
          <p:nvPr/>
        </p:nvSpPr>
        <p:spPr>
          <a:xfrm>
            <a:off x="154142" y="4200443"/>
            <a:ext cx="2085678" cy="1665383"/>
          </a:xfrm>
          <a:prstGeom prst="rect">
            <a:avLst/>
          </a:prstGeom>
          <a:blipFill>
            <a:blip r:embed="rId7">
              <a:extLst>
                <a:ext uri="{28A0092B-C50C-407E-A947-70E740481C1C}">
                  <a14:useLocalDpi xmlns:a14="http://schemas.microsoft.com/office/drawing/2010/main" val="0"/>
                </a:ext>
              </a:extLst>
            </a:blip>
            <a:srcRect/>
            <a:stretch>
              <a:fillRect t="-28000" b="-28000"/>
            </a:stretch>
          </a:blipFill>
        </p:spPr>
        <p:style>
          <a:lnRef idx="2">
            <a:schemeClr val="accent6">
              <a:shade val="80000"/>
              <a:hueOff val="0"/>
              <a:satOff val="0"/>
              <a:lumOff val="0"/>
              <a:alphaOff val="0"/>
            </a:schemeClr>
          </a:lnRef>
          <a:fillRef idx="1">
            <a:scrgbClr r="0" g="0" b="0"/>
          </a:fillRef>
          <a:effectRef idx="0">
            <a:schemeClr val="accent6">
              <a:tint val="40000"/>
              <a:hueOff val="0"/>
              <a:satOff val="0"/>
              <a:lumOff val="0"/>
              <a:alphaOff val="0"/>
            </a:schemeClr>
          </a:effectRef>
          <a:fontRef idx="minor">
            <a:schemeClr val="lt1">
              <a:hueOff val="0"/>
              <a:satOff val="0"/>
              <a:lumOff val="0"/>
              <a:alphaOff val="0"/>
            </a:schemeClr>
          </a:fontRef>
        </p:style>
      </p:sp>
      <p:sp>
        <p:nvSpPr>
          <p:cNvPr id="27" name="Rectangle 26"/>
          <p:cNvSpPr/>
          <p:nvPr/>
        </p:nvSpPr>
        <p:spPr>
          <a:xfrm>
            <a:off x="2697388" y="4176617"/>
            <a:ext cx="2085678" cy="1665383"/>
          </a:xfrm>
          <a:prstGeom prst="rect">
            <a:avLst/>
          </a:prstGeom>
          <a:blipFill>
            <a:blip r:embed="rId8" cstate="print">
              <a:extLst>
                <a:ext uri="{28A0092B-C50C-407E-A947-70E740481C1C}">
                  <a14:useLocalDpi xmlns:a14="http://schemas.microsoft.com/office/drawing/2010/main" val="0"/>
                </a:ext>
              </a:extLst>
            </a:blip>
            <a:srcRect/>
            <a:stretch>
              <a:fillRect l="-11000" r="-11000"/>
            </a:stretch>
          </a:blipFill>
        </p:spPr>
        <p:style>
          <a:lnRef idx="2">
            <a:schemeClr val="accent6">
              <a:shade val="80000"/>
              <a:hueOff val="0"/>
              <a:satOff val="0"/>
              <a:lumOff val="0"/>
              <a:alphaOff val="0"/>
            </a:schemeClr>
          </a:lnRef>
          <a:fillRef idx="1">
            <a:scrgbClr r="0" g="0" b="0"/>
          </a:fillRef>
          <a:effectRef idx="0">
            <a:schemeClr val="accent6">
              <a:tint val="40000"/>
              <a:hueOff val="0"/>
              <a:satOff val="0"/>
              <a:lumOff val="0"/>
              <a:alphaOff val="0"/>
            </a:schemeClr>
          </a:effectRef>
          <a:fontRef idx="minor">
            <a:schemeClr val="lt1">
              <a:hueOff val="0"/>
              <a:satOff val="0"/>
              <a:lumOff val="0"/>
              <a:alphaOff val="0"/>
            </a:schemeClr>
          </a:fontRef>
        </p:style>
      </p:sp>
      <p:sp>
        <p:nvSpPr>
          <p:cNvPr id="29" name="Rectangle 28"/>
          <p:cNvSpPr/>
          <p:nvPr/>
        </p:nvSpPr>
        <p:spPr>
          <a:xfrm>
            <a:off x="5117762" y="4176617"/>
            <a:ext cx="2085678" cy="1665383"/>
          </a:xfrm>
          <a:prstGeom prst="rect">
            <a:avLst/>
          </a:prstGeom>
          <a:blipFill>
            <a:blip r:embed="rId9" cstate="print">
              <a:extLst>
                <a:ext uri="{28A0092B-C50C-407E-A947-70E740481C1C}">
                  <a14:useLocalDpi xmlns:a14="http://schemas.microsoft.com/office/drawing/2010/main" val="0"/>
                </a:ext>
              </a:extLst>
            </a:blip>
            <a:srcRect/>
            <a:stretch>
              <a:fillRect t="-31000" b="-31000"/>
            </a:stretch>
          </a:blipFill>
        </p:spPr>
        <p:style>
          <a:lnRef idx="2">
            <a:schemeClr val="accent6">
              <a:shade val="80000"/>
              <a:hueOff val="0"/>
              <a:satOff val="0"/>
              <a:lumOff val="0"/>
              <a:alphaOff val="0"/>
            </a:schemeClr>
          </a:lnRef>
          <a:fillRef idx="1">
            <a:scrgbClr r="0" g="0" b="0"/>
          </a:fillRef>
          <a:effectRef idx="0">
            <a:schemeClr val="accent6">
              <a:tint val="4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55766024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RE-Year 1 - What is the Nativity and why is it important to Christians?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3148157788"/>
              </p:ext>
            </p:extLst>
          </p:nvPr>
        </p:nvGraphicFramePr>
        <p:xfrm>
          <a:off x="-1" y="634324"/>
          <a:ext cx="10691814" cy="7092418"/>
        </p:xfrm>
        <a:graphic>
          <a:graphicData uri="http://schemas.openxmlformats.org/drawingml/2006/table">
            <a:tbl>
              <a:tblPr firstRow="1" bandRow="1">
                <a:tableStyleId>{93296810-A885-4BE3-A3E7-6D5BEEA58F35}</a:tableStyleId>
              </a:tblPr>
              <a:tblGrid>
                <a:gridCol w="6141720">
                  <a:extLst>
                    <a:ext uri="{9D8B030D-6E8A-4147-A177-3AD203B41FA5}">
                      <a16:colId xmlns:a16="http://schemas.microsoft.com/office/drawing/2014/main" val="2679630198"/>
                    </a:ext>
                  </a:extLst>
                </a:gridCol>
                <a:gridCol w="4550094">
                  <a:extLst>
                    <a:ext uri="{9D8B030D-6E8A-4147-A177-3AD203B41FA5}">
                      <a16:colId xmlns:a16="http://schemas.microsoft.com/office/drawing/2014/main" val="650627458"/>
                    </a:ext>
                  </a:extLst>
                </a:gridCol>
              </a:tblGrid>
              <a:tr h="0">
                <a:tc gridSpan="2">
                  <a:txBody>
                    <a:bodyPr/>
                    <a:lstStyle/>
                    <a:p>
                      <a:pPr lvl="2"/>
                      <a:r>
                        <a:rPr lang="en-GB" sz="1200" dirty="0" smtClean="0"/>
                        <a:t>The Nativity</a:t>
                      </a:r>
                      <a:endParaRPr lang="en-GB" sz="1200" dirty="0"/>
                    </a:p>
                  </a:txBody>
                  <a:tcPr/>
                </a:tc>
                <a:tc hMerge="1">
                  <a:txBody>
                    <a:bodyPr/>
                    <a:lstStyle/>
                    <a:p>
                      <a:endParaRPr lang="en-GB" sz="1200" dirty="0"/>
                    </a:p>
                  </a:txBody>
                  <a:tcPr/>
                </a:tc>
                <a:extLst>
                  <a:ext uri="{0D108BD9-81ED-4DB2-BD59-A6C34878D82A}">
                    <a16:rowId xmlns:a16="http://schemas.microsoft.com/office/drawing/2014/main" val="1451144615"/>
                  </a:ext>
                </a:extLst>
              </a:tr>
              <a:tr h="3100197">
                <a:tc>
                  <a:txBody>
                    <a:bodyPr/>
                    <a:lstStyle/>
                    <a:p>
                      <a:pPr lvl="2" fontAlgn="base"/>
                      <a:r>
                        <a:rPr lang="en-GB" sz="1100" b="0" i="0" kern="1200" dirty="0" smtClean="0">
                          <a:solidFill>
                            <a:schemeClr val="dk1"/>
                          </a:solidFill>
                          <a:effectLst/>
                          <a:latin typeface="+mn-lt"/>
                          <a:ea typeface="+mn-ea"/>
                          <a:cs typeface="+mn-cs"/>
                        </a:rPr>
                        <a:t>The most important person for Christians is Jesus, the son of God. He was born over 2000 years ago and the story of his birth (called the Nativity) is why Christmas is celebrated every year.</a:t>
                      </a:r>
                    </a:p>
                    <a:p>
                      <a:pPr lvl="2" fontAlgn="base"/>
                      <a:endParaRPr lang="en-GB" sz="1100" b="0" i="0" kern="1200" dirty="0" smtClean="0">
                        <a:solidFill>
                          <a:schemeClr val="dk1"/>
                        </a:solidFill>
                        <a:effectLst/>
                        <a:latin typeface="+mn-lt"/>
                        <a:ea typeface="+mn-ea"/>
                        <a:cs typeface="+mn-cs"/>
                      </a:endParaRPr>
                    </a:p>
                    <a:p>
                      <a:pPr lvl="2" fontAlgn="base"/>
                      <a:r>
                        <a:rPr lang="en-GB" sz="1100" b="0" i="0" kern="1200" dirty="0" smtClean="0">
                          <a:solidFill>
                            <a:schemeClr val="dk1"/>
                          </a:solidFill>
                          <a:effectLst/>
                          <a:latin typeface="+mn-lt"/>
                          <a:ea typeface="+mn-ea"/>
                          <a:cs typeface="+mn-cs"/>
                        </a:rPr>
                        <a:t>In a town called Nazareth, there was a young woman called Mary who was engaged to be married to a carpenter called Joseph. One day, God sent the Angel Gabriel down from heaven to visit Mary and tell her that she was going to have a baby boy. He would be called Jesus. The angel also told her that Jesus would be God’s son. The Angel Gabriel then appeared to Joseph in a dream and said, “Don’t be afraid.”</a:t>
                      </a:r>
                    </a:p>
                    <a:p>
                      <a:pPr lvl="2" fontAlgn="base"/>
                      <a:endParaRPr lang="en-GB" sz="1100" b="0" i="0" kern="1200" dirty="0" smtClean="0">
                        <a:solidFill>
                          <a:schemeClr val="dk1"/>
                        </a:solidFill>
                        <a:effectLst/>
                        <a:latin typeface="+mn-lt"/>
                        <a:ea typeface="+mn-ea"/>
                        <a:cs typeface="+mn-cs"/>
                      </a:endParaRPr>
                    </a:p>
                    <a:p>
                      <a:pPr lvl="2" fontAlgn="base"/>
                      <a:r>
                        <a:rPr lang="en-GB" sz="1100" b="0" i="0" kern="1200" dirty="0" smtClean="0">
                          <a:solidFill>
                            <a:schemeClr val="dk1"/>
                          </a:solidFill>
                          <a:effectLst/>
                          <a:latin typeface="+mn-lt"/>
                          <a:ea typeface="+mn-ea"/>
                          <a:cs typeface="+mn-cs"/>
                        </a:rPr>
                        <a:t>Mary and Joseph were both very scared after the angel spoke to them. They had never see anything like that before but they trusted in God. The country that Joseph and Mary lived in was ruled by the Romans. The Roman Emperor was in charge and he wanted to have a list, also called a Census of everyone who lived in the country.</a:t>
                      </a:r>
                    </a:p>
                    <a:p>
                      <a:pPr lvl="3" fontAlgn="base"/>
                      <a:endParaRPr lang="en-GB" sz="1100" b="0" i="0" kern="1200" dirty="0" smtClean="0">
                        <a:solidFill>
                          <a:schemeClr val="dk1"/>
                        </a:solidFill>
                        <a:effectLst/>
                        <a:latin typeface="+mn-lt"/>
                        <a:ea typeface="+mn-ea"/>
                        <a:cs typeface="+mn-cs"/>
                      </a:endParaRPr>
                    </a:p>
                    <a:p>
                      <a:pPr lvl="2" fontAlgn="base"/>
                      <a:r>
                        <a:rPr lang="en-GB" sz="1100" b="0" i="0" kern="1200" dirty="0" smtClean="0">
                          <a:solidFill>
                            <a:schemeClr val="dk1"/>
                          </a:solidFill>
                          <a:effectLst/>
                          <a:latin typeface="+mn-lt"/>
                          <a:ea typeface="+mn-ea"/>
                          <a:cs typeface="+mn-cs"/>
                        </a:rPr>
                        <a:t>He commanded everyone to go back to the town where they were born so he could make the list and count all of the people. Joseph’s family came from a small town called Bethlehem, which was a long way from where they were living so they had to walk for days to get there.</a:t>
                      </a:r>
                    </a:p>
                  </a:txBody>
                  <a:tcPr>
                    <a:solidFill>
                      <a:srgbClr val="EBF2EA"/>
                    </a:solidFill>
                  </a:tcPr>
                </a:tc>
                <a:tc>
                  <a:txBody>
                    <a:bodyPr/>
                    <a:lstStyle/>
                    <a:p>
                      <a:pPr lvl="2"/>
                      <a:endParaRPr lang="en-GB" sz="1100" dirty="0"/>
                    </a:p>
                  </a:txBody>
                  <a:tcPr/>
                </a:tc>
                <a:extLst>
                  <a:ext uri="{0D108BD9-81ED-4DB2-BD59-A6C34878D82A}">
                    <a16:rowId xmlns:a16="http://schemas.microsoft.com/office/drawing/2014/main" val="1176274682"/>
                  </a:ext>
                </a:extLst>
              </a:tr>
              <a:tr h="3541498">
                <a:tc gridSpan="2">
                  <a:txBody>
                    <a:bodyPr/>
                    <a:lstStyle/>
                    <a:p>
                      <a:pPr lvl="2" fontAlgn="base"/>
                      <a:r>
                        <a:rPr lang="en-GB" sz="1100" b="0" i="0" kern="1200" dirty="0" smtClean="0">
                          <a:solidFill>
                            <a:schemeClr val="dk1"/>
                          </a:solidFill>
                          <a:effectLst/>
                          <a:latin typeface="+mn-lt"/>
                          <a:ea typeface="+mn-ea"/>
                          <a:cs typeface="+mn-cs"/>
                        </a:rPr>
                        <a:t>When they arrived in Bethlehem, Mary and Joseph tried to find a place to stay, but because everyone else was visiting so they could also get on the Roman list, there was no room at any of the inns. They thought they’d have to sleep outside in the cold. Then one kind innkeeper said Joseph and Mary could stay in the stable with his animals. Joseph and Mary stayed in the stable and made it as comfortable as they could.</a:t>
                      </a:r>
                    </a:p>
                    <a:p>
                      <a:pPr lvl="2" fontAlgn="base"/>
                      <a:endParaRPr lang="en-GB" sz="1100" b="0" i="0" kern="1200" dirty="0" smtClean="0">
                        <a:solidFill>
                          <a:schemeClr val="dk1"/>
                        </a:solidFill>
                        <a:effectLst/>
                        <a:latin typeface="+mn-lt"/>
                        <a:ea typeface="+mn-ea"/>
                        <a:cs typeface="+mn-cs"/>
                      </a:endParaRPr>
                    </a:p>
                    <a:p>
                      <a:pPr lvl="2" fontAlgn="base"/>
                      <a:r>
                        <a:rPr lang="en-GB" sz="1100" b="0" i="0" kern="1200" dirty="0" smtClean="0">
                          <a:solidFill>
                            <a:schemeClr val="dk1"/>
                          </a:solidFill>
                          <a:effectLst/>
                          <a:latin typeface="+mn-lt"/>
                          <a:ea typeface="+mn-ea"/>
                          <a:cs typeface="+mn-cs"/>
                        </a:rPr>
                        <a:t>Just as the angel had said, Mary gave birth and Jesus was born. Mary laid baby Jesus in a manger which is where the animal’s food was usually kept. In the hills near Bethlehem, a group of shepherds were watching their sheep. In the night, an angel appeared and spoke to them. “This amazing baby is born, who will bring peace on Earth. He will show everyone God’s kindness.” The shepherds decided to travel to Bethlehem to see Jesus. They found Jesus in the manger, just like the angel had said.</a:t>
                      </a:r>
                    </a:p>
                    <a:p>
                      <a:pPr lvl="2" fontAlgn="base"/>
                      <a:endParaRPr lang="en-GB" sz="1100" b="0" i="0" kern="1200" dirty="0" smtClean="0">
                        <a:solidFill>
                          <a:schemeClr val="dk1"/>
                        </a:solidFill>
                        <a:effectLst/>
                        <a:latin typeface="+mn-lt"/>
                        <a:ea typeface="+mn-ea"/>
                        <a:cs typeface="+mn-cs"/>
                      </a:endParaRPr>
                    </a:p>
                    <a:p>
                      <a:pPr lvl="2" fontAlgn="base"/>
                      <a:r>
                        <a:rPr lang="en-GB" sz="1100" b="0" i="0" kern="1200" dirty="0" smtClean="0">
                          <a:solidFill>
                            <a:schemeClr val="dk1"/>
                          </a:solidFill>
                          <a:effectLst/>
                          <a:latin typeface="+mn-lt"/>
                          <a:ea typeface="+mn-ea"/>
                          <a:cs typeface="+mn-cs"/>
                        </a:rPr>
                        <a:t>They told everyone the good news. ‘Could he be God’s son?’ they wondered. Far, far away, there were three wise men. They studied the stars and the Earth and had read in old books that a great king would be born when a new star appeared. A new star did appear in the sky.</a:t>
                      </a:r>
                    </a:p>
                    <a:p>
                      <a:pPr lvl="2" fontAlgn="base"/>
                      <a:endParaRPr lang="en-GB" sz="1100" b="0" i="0" kern="1200" dirty="0" smtClean="0">
                        <a:solidFill>
                          <a:schemeClr val="dk1"/>
                        </a:solidFill>
                        <a:effectLst/>
                        <a:latin typeface="+mn-lt"/>
                        <a:ea typeface="+mn-ea"/>
                        <a:cs typeface="+mn-cs"/>
                      </a:endParaRPr>
                    </a:p>
                    <a:p>
                      <a:pPr lvl="2" fontAlgn="base"/>
                      <a:r>
                        <a:rPr lang="en-GB" sz="1100" b="0" i="0" kern="1200" dirty="0" smtClean="0">
                          <a:solidFill>
                            <a:schemeClr val="dk1"/>
                          </a:solidFill>
                          <a:effectLst/>
                          <a:latin typeface="+mn-lt"/>
                          <a:ea typeface="+mn-ea"/>
                          <a:cs typeface="+mn-cs"/>
                        </a:rPr>
                        <a:t>The three wise men felt sure that it meant that a new king had been born in the land of Israel, so they travelled to Bethlehem to meet him.</a:t>
                      </a:r>
                    </a:p>
                    <a:p>
                      <a:pPr lvl="2" fontAlgn="base"/>
                      <a:endParaRPr lang="en-GB" sz="1100" b="0" i="0" kern="1200" dirty="0" smtClean="0">
                        <a:solidFill>
                          <a:schemeClr val="dk1"/>
                        </a:solidFill>
                        <a:effectLst/>
                        <a:latin typeface="+mn-lt"/>
                        <a:ea typeface="+mn-ea"/>
                        <a:cs typeface="+mn-cs"/>
                      </a:endParaRPr>
                    </a:p>
                    <a:p>
                      <a:pPr lvl="3" fontAlgn="base"/>
                      <a:r>
                        <a:rPr lang="en-GB" sz="1100" b="0" i="0" kern="1200" dirty="0" smtClean="0">
                          <a:solidFill>
                            <a:schemeClr val="dk1"/>
                          </a:solidFill>
                          <a:effectLst/>
                          <a:latin typeface="+mn-lt"/>
                          <a:ea typeface="+mn-ea"/>
                          <a:cs typeface="+mn-cs"/>
                        </a:rPr>
                        <a:t>The shining new star guided the wise men to the place where Jesus had been born. The three wise men entered the stable and bowed down to worship the baby Jesus. They each gave him a gift to welcome him into the world. The three gifts were gold, frankincense and myrrh. The visits from the shepherds and the wise men made everyone in the town start talking about the birth of Jesus.</a:t>
                      </a:r>
                    </a:p>
                    <a:p>
                      <a:pPr lvl="2" fontAlgn="base"/>
                      <a:endParaRPr lang="en-GB" sz="1100" b="0" i="0" kern="1200" dirty="0" smtClean="0">
                        <a:solidFill>
                          <a:schemeClr val="dk1"/>
                        </a:solidFill>
                        <a:effectLst/>
                        <a:latin typeface="+mn-lt"/>
                        <a:ea typeface="+mn-ea"/>
                        <a:cs typeface="+mn-cs"/>
                      </a:endParaRPr>
                    </a:p>
                    <a:p>
                      <a:pPr lvl="3" fontAlgn="base"/>
                      <a:r>
                        <a:rPr lang="en-GB" sz="1100" b="0" i="0" kern="1200" dirty="0" smtClean="0">
                          <a:solidFill>
                            <a:schemeClr val="dk1"/>
                          </a:solidFill>
                          <a:effectLst/>
                          <a:latin typeface="+mn-lt"/>
                          <a:ea typeface="+mn-ea"/>
                          <a:cs typeface="+mn-cs"/>
                        </a:rPr>
                        <a:t>They wondered if he had been sent from God to bring us peace. Now every year, Christians celebrate Jesus’ birthday as one of their main holy days: Christmas Day.</a:t>
                      </a:r>
                    </a:p>
                    <a:p>
                      <a:pPr lvl="3"/>
                      <a:r>
                        <a:rPr lang="en-GB" sz="1100" dirty="0" smtClean="0">
                          <a:hlinkClick r:id="rId2"/>
                        </a:rPr>
                        <a:t>https://www.bbc.co.uk/teach/class-clips-video/articles/z7fp382</a:t>
                      </a:r>
                      <a:r>
                        <a:rPr lang="en-GB" sz="1100" dirty="0" smtClean="0"/>
                        <a:t> </a:t>
                      </a:r>
                    </a:p>
                  </a:txBody>
                  <a:tcPr>
                    <a:solidFill>
                      <a:srgbClr val="EBF2EA"/>
                    </a:solidFill>
                  </a:tcPr>
                </a:tc>
                <a:tc hMerge="1">
                  <a:txBody>
                    <a:bodyPr/>
                    <a:lstStyle/>
                    <a:p>
                      <a:endParaRPr lang="en-GB" sz="1200" dirty="0"/>
                    </a:p>
                  </a:txBody>
                  <a:tcPr/>
                </a:tc>
                <a:extLst>
                  <a:ext uri="{0D108BD9-81ED-4DB2-BD59-A6C34878D82A}">
                    <a16:rowId xmlns:a16="http://schemas.microsoft.com/office/drawing/2014/main" val="1370222432"/>
                  </a:ext>
                </a:extLst>
              </a:tr>
            </a:tbl>
          </a:graphicData>
        </a:graphic>
      </p:graphicFrame>
      <p:pic>
        <p:nvPicPr>
          <p:cNvPr id="11" name="Picture 10"/>
          <p:cNvPicPr>
            <a:picLocks noChangeAspect="1"/>
          </p:cNvPicPr>
          <p:nvPr/>
        </p:nvPicPr>
        <p:blipFill>
          <a:blip r:embed="rId3"/>
          <a:stretch>
            <a:fillRect/>
          </a:stretch>
        </p:blipFill>
        <p:spPr>
          <a:xfrm>
            <a:off x="6140988" y="964882"/>
            <a:ext cx="4512055" cy="3088958"/>
          </a:xfrm>
          <a:prstGeom prst="rect">
            <a:avLst/>
          </a:prstGeom>
        </p:spPr>
      </p:pic>
      <p:pic>
        <p:nvPicPr>
          <p:cNvPr id="20" name="Picture 19">
            <a:extLst>
              <a:ext uri="{FF2B5EF4-FFF2-40B4-BE49-F238E27FC236}">
                <a16:creationId xmlns:a16="http://schemas.microsoft.com/office/drawing/2014/main" id="{DB855478-94E8-B24A-5C7C-E678E34A369D}"/>
              </a:ext>
            </a:extLst>
          </p:cNvPr>
          <p:cNvPicPr/>
          <p:nvPr/>
        </p:nvPicPr>
        <p:blipFill>
          <a:blip r:embed="rId4" cstate="print">
            <a:extLst>
              <a:ext uri="{BEBA8EAE-BF5A-486C-A8C5-ECC9F3942E4B}">
                <a14:imgProps xmlns:a14="http://schemas.microsoft.com/office/drawing/2010/main">
                  <a14:imgLayer r:embed="rId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b="13279"/>
          <a:stretch/>
        </p:blipFill>
        <p:spPr>
          <a:xfrm>
            <a:off x="-41122" y="867039"/>
            <a:ext cx="956731" cy="829682"/>
          </a:xfrm>
          <a:prstGeom prst="rect">
            <a:avLst/>
          </a:prstGeom>
        </p:spPr>
      </p:pic>
      <p:pic>
        <p:nvPicPr>
          <p:cNvPr id="12" name="Picture 11"/>
          <p:cNvPicPr>
            <a:picLocks noChangeAspect="1"/>
          </p:cNvPicPr>
          <p:nvPr/>
        </p:nvPicPr>
        <p:blipFill rotWithShape="1">
          <a:blip r:embed="rId7" cstate="print">
            <a:extLst>
              <a:ext uri="{28A0092B-C50C-407E-A947-70E740481C1C}">
                <a14:useLocalDpi xmlns:a14="http://schemas.microsoft.com/office/drawing/2010/main" val="0"/>
              </a:ext>
            </a:extLst>
          </a:blip>
          <a:srcRect b="17744"/>
          <a:stretch/>
        </p:blipFill>
        <p:spPr>
          <a:xfrm>
            <a:off x="-65182" y="4672024"/>
            <a:ext cx="1002404" cy="824536"/>
          </a:xfrm>
          <a:prstGeom prst="rect">
            <a:avLst/>
          </a:prstGeom>
        </p:spPr>
      </p:pic>
      <p:pic>
        <p:nvPicPr>
          <p:cNvPr id="13" name="Picture 12"/>
          <p:cNvPicPr>
            <a:picLocks noChangeAspect="1"/>
          </p:cNvPicPr>
          <p:nvPr/>
        </p:nvPicPr>
        <p:blipFill rotWithShape="1">
          <a:blip r:embed="rId8" cstate="print">
            <a:extLst>
              <a:ext uri="{28A0092B-C50C-407E-A947-70E740481C1C}">
                <a14:useLocalDpi xmlns:a14="http://schemas.microsoft.com/office/drawing/2010/main" val="0"/>
              </a:ext>
            </a:extLst>
          </a:blip>
          <a:srcRect b="16932"/>
          <a:stretch/>
        </p:blipFill>
        <p:spPr>
          <a:xfrm>
            <a:off x="-65182" y="6389091"/>
            <a:ext cx="1677517" cy="1393470"/>
          </a:xfrm>
          <a:prstGeom prst="rect">
            <a:avLst/>
          </a:prstGeom>
        </p:spPr>
      </p:pic>
      <p:pic>
        <p:nvPicPr>
          <p:cNvPr id="14" name="Picture 13"/>
          <p:cNvPicPr>
            <a:picLocks noChangeAspect="1"/>
          </p:cNvPicPr>
          <p:nvPr/>
        </p:nvPicPr>
        <p:blipFill rotWithShape="1">
          <a:blip r:embed="rId9" cstate="print">
            <a:extLst>
              <a:ext uri="{28A0092B-C50C-407E-A947-70E740481C1C}">
                <a14:useLocalDpi xmlns:a14="http://schemas.microsoft.com/office/drawing/2010/main" val="0"/>
              </a:ext>
            </a:extLst>
          </a:blip>
          <a:srcRect b="13184"/>
          <a:stretch/>
        </p:blipFill>
        <p:spPr>
          <a:xfrm>
            <a:off x="-65182" y="3695649"/>
            <a:ext cx="997729" cy="866191"/>
          </a:xfrm>
          <a:prstGeom prst="rect">
            <a:avLst/>
          </a:prstGeom>
        </p:spPr>
      </p:pic>
      <p:pic>
        <p:nvPicPr>
          <p:cNvPr id="18" name="Picture 17"/>
          <p:cNvPicPr>
            <a:picLocks noChangeAspect="1"/>
          </p:cNvPicPr>
          <p:nvPr/>
        </p:nvPicPr>
        <p:blipFill rotWithShape="1">
          <a:blip r:embed="rId10" cstate="print">
            <a:extLst>
              <a:ext uri="{28A0092B-C50C-407E-A947-70E740481C1C}">
                <a14:useLocalDpi xmlns:a14="http://schemas.microsoft.com/office/drawing/2010/main" val="0"/>
              </a:ext>
            </a:extLst>
          </a:blip>
          <a:srcRect b="18518"/>
          <a:stretch/>
        </p:blipFill>
        <p:spPr>
          <a:xfrm>
            <a:off x="58294" y="5691529"/>
            <a:ext cx="895399" cy="729592"/>
          </a:xfrm>
          <a:prstGeom prst="rect">
            <a:avLst/>
          </a:prstGeom>
        </p:spPr>
      </p:pic>
      <p:pic>
        <p:nvPicPr>
          <p:cNvPr id="22" name="Picture 21"/>
          <p:cNvPicPr>
            <a:picLocks noChangeAspect="1"/>
          </p:cNvPicPr>
          <p:nvPr/>
        </p:nvPicPr>
        <p:blipFill rotWithShape="1">
          <a:blip r:embed="rId11" cstate="print">
            <a:extLst>
              <a:ext uri="{28A0092B-C50C-407E-A947-70E740481C1C}">
                <a14:useLocalDpi xmlns:a14="http://schemas.microsoft.com/office/drawing/2010/main" val="0"/>
              </a:ext>
            </a:extLst>
          </a:blip>
          <a:srcRect b="16208"/>
          <a:stretch/>
        </p:blipFill>
        <p:spPr>
          <a:xfrm>
            <a:off x="-16472" y="2760770"/>
            <a:ext cx="924802" cy="774910"/>
          </a:xfrm>
          <a:prstGeom prst="rect">
            <a:avLst/>
          </a:prstGeom>
        </p:spPr>
      </p:pic>
      <p:pic>
        <p:nvPicPr>
          <p:cNvPr id="23" name="Picture 22"/>
          <p:cNvPicPr>
            <a:picLocks noChangeAspect="1"/>
          </p:cNvPicPr>
          <p:nvPr/>
        </p:nvPicPr>
        <p:blipFill rotWithShape="1">
          <a:blip r:embed="rId12" cstate="print">
            <a:extLst>
              <a:ext uri="{28A0092B-C50C-407E-A947-70E740481C1C}">
                <a14:useLocalDpi xmlns:a14="http://schemas.microsoft.com/office/drawing/2010/main" val="0"/>
              </a:ext>
            </a:extLst>
          </a:blip>
          <a:srcRect b="17523"/>
          <a:stretch/>
        </p:blipFill>
        <p:spPr>
          <a:xfrm>
            <a:off x="-16472" y="1859605"/>
            <a:ext cx="849592" cy="700715"/>
          </a:xfrm>
          <a:prstGeom prst="rect">
            <a:avLst/>
          </a:prstGeom>
        </p:spPr>
      </p:pic>
    </p:spTree>
    <p:extLst>
      <p:ext uri="{BB962C8B-B14F-4D97-AF65-F5344CB8AC3E}">
        <p14:creationId xmlns:p14="http://schemas.microsoft.com/office/powerpoint/2010/main" val="27802462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4482</TotalTime>
  <Words>1212</Words>
  <Application>Microsoft Office PowerPoint</Application>
  <PresentationFormat>Custom</PresentationFormat>
  <Paragraphs>76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101</cp:revision>
  <cp:lastPrinted>2024-03-27T09:38:56Z</cp:lastPrinted>
  <dcterms:created xsi:type="dcterms:W3CDTF">2023-11-14T15:55:26Z</dcterms:created>
  <dcterms:modified xsi:type="dcterms:W3CDTF">2024-11-12T15:43:48Z</dcterms:modified>
</cp:coreProperties>
</file>