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p:scale>
          <a:sx n="75" d="100"/>
          <a:sy n="75" d="100"/>
        </p:scale>
        <p:origin x="1195"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10/12/2024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7.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792015026"/>
              </p:ext>
            </p:extLst>
          </p:nvPr>
        </p:nvGraphicFramePr>
        <p:xfrm>
          <a:off x="6726344" y="637884"/>
          <a:ext cx="3905250" cy="5033966"/>
        </p:xfrm>
        <a:graphic>
          <a:graphicData uri="http://schemas.openxmlformats.org/drawingml/2006/table">
            <a:tbl>
              <a:tblPr firstRow="1" bandRow="1">
                <a:tableStyleId>{93296810-A885-4BE3-A3E7-6D5BEEA58F35}</a:tableStyleId>
              </a:tblPr>
              <a:tblGrid>
                <a:gridCol w="1102302">
                  <a:extLst>
                    <a:ext uri="{9D8B030D-6E8A-4147-A177-3AD203B41FA5}">
                      <a16:colId xmlns:a16="http://schemas.microsoft.com/office/drawing/2014/main" val="1630223619"/>
                    </a:ext>
                  </a:extLst>
                </a:gridCol>
                <a:gridCol w="2802948">
                  <a:extLst>
                    <a:ext uri="{9D8B030D-6E8A-4147-A177-3AD203B41FA5}">
                      <a16:colId xmlns:a16="http://schemas.microsoft.com/office/drawing/2014/main" val="1922709769"/>
                    </a:ext>
                  </a:extLst>
                </a:gridCol>
              </a:tblGrid>
              <a:tr h="249420">
                <a:tc gridSpan="2">
                  <a:txBody>
                    <a:bodyPr/>
                    <a:lstStyle/>
                    <a:p>
                      <a:r>
                        <a:rPr lang="en-GB" sz="1200" dirty="0"/>
                        <a:t>Key </a:t>
                      </a:r>
                      <a:r>
                        <a:rPr lang="en-GB" sz="1200" dirty="0" smtClean="0"/>
                        <a:t>Vocabulary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49871">
                <a:tc>
                  <a:txBody>
                    <a:bodyPr/>
                    <a:lstStyle/>
                    <a:p>
                      <a:r>
                        <a:rPr lang="en-GB" sz="1000" dirty="0" smtClean="0"/>
                        <a:t>Equality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the belief that everyone is equal, no matter who they are. In Sikhism, this means treating all people the same, regardless of their background, gender, or wealth.</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428625">
                <a:tc>
                  <a:txBody>
                    <a:bodyPr/>
                    <a:lstStyle/>
                    <a:p>
                      <a:r>
                        <a:rPr lang="en-GB" sz="1000" dirty="0" smtClean="0"/>
                        <a:t>Five Ks</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a:t>
                      </a:r>
                      <a:r>
                        <a:rPr lang="en-GB" sz="1000" i="0" kern="1200" baseline="0" dirty="0" smtClean="0">
                          <a:solidFill>
                            <a:schemeClr val="dk1"/>
                          </a:solidFill>
                          <a:effectLst/>
                          <a:latin typeface="+mn-lt"/>
                          <a:ea typeface="+mn-ea"/>
                          <a:cs typeface="+mn-cs"/>
                        </a:rPr>
                        <a:t> f</a:t>
                      </a:r>
                      <a:r>
                        <a:rPr lang="en-GB" sz="1000" dirty="0" smtClean="0"/>
                        <a:t>ive special items that Sikhs wear to show their faith</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457200">
                <a:tc>
                  <a:txBody>
                    <a:bodyPr/>
                    <a:lstStyle/>
                    <a:p>
                      <a:r>
                        <a:rPr lang="en-GB" sz="1000" dirty="0" err="1" smtClean="0"/>
                        <a:t>Gurdwara</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a:t>
                      </a:r>
                      <a:r>
                        <a:rPr lang="en-GB" sz="1000" i="0" kern="1200" dirty="0" smtClean="0">
                          <a:solidFill>
                            <a:schemeClr val="dk1"/>
                          </a:solidFill>
                          <a:effectLst/>
                          <a:latin typeface="+mn-lt"/>
                          <a:ea typeface="+mn-ea"/>
                          <a:cs typeface="+mn-cs"/>
                        </a:rPr>
                        <a:t>a</a:t>
                      </a:r>
                      <a:r>
                        <a:rPr lang="en-GB" sz="1000" dirty="0" smtClean="0"/>
                        <a:t> Sikh place of worship where people go to pray, learn, and share meals. Anyone is welcome to visit a </a:t>
                      </a:r>
                      <a:r>
                        <a:rPr lang="en-GB" sz="1000" dirty="0" err="1" smtClean="0"/>
                        <a:t>Gurdwara</a:t>
                      </a:r>
                      <a:r>
                        <a:rPr lang="en-GB" sz="1000" dirty="0" smtClean="0"/>
                        <a:t>.</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332703">
                <a:tc>
                  <a:txBody>
                    <a:bodyPr/>
                    <a:lstStyle/>
                    <a:p>
                      <a:r>
                        <a:rPr lang="en-GB" sz="1000" dirty="0" smtClean="0"/>
                        <a:t>Guru</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a:t>
                      </a:r>
                      <a:r>
                        <a:rPr lang="en-GB" sz="1000" dirty="0" smtClean="0"/>
                        <a:t>a teacher or guide. In Sikhism, there were 10 human Gurus who taught important lessons about God and how to live a good life.</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581981">
                <a:tc>
                  <a:txBody>
                    <a:bodyPr/>
                    <a:lstStyle/>
                    <a:p>
                      <a:r>
                        <a:rPr lang="en-GB" sz="1000" dirty="0" smtClean="0"/>
                        <a:t>Ill </a:t>
                      </a:r>
                      <a:r>
                        <a:rPr lang="en-GB" sz="1000" dirty="0" err="1" smtClean="0"/>
                        <a:t>Onkar</a:t>
                      </a:r>
                      <a:r>
                        <a:rPr lang="en-GB" sz="1000" dirty="0" smtClean="0"/>
                        <a:t> (Oneness of God)</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0" kern="1200" dirty="0" smtClean="0">
                          <a:solidFill>
                            <a:schemeClr val="dk1"/>
                          </a:solidFill>
                          <a:effectLst/>
                          <a:latin typeface="+mn-lt"/>
                          <a:ea typeface="+mn-ea"/>
                          <a:cs typeface="+mn-cs"/>
                        </a:rPr>
                        <a:t>a</a:t>
                      </a:r>
                      <a:r>
                        <a:rPr lang="en-GB" sz="1000" dirty="0" smtClean="0"/>
                        <a:t> phrase meaning there is only one God. Sikhs believe that this one God created everything and is present in everything.</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341286">
                <a:tc>
                  <a:txBody>
                    <a:bodyPr/>
                    <a:lstStyle/>
                    <a:p>
                      <a:r>
                        <a:rPr lang="en-GB" sz="1000" dirty="0" err="1" smtClean="0"/>
                        <a:t>Khanda</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a:t>
                      </a:r>
                      <a:r>
                        <a:rPr lang="en-GB" sz="1000" dirty="0" smtClean="0"/>
                        <a:t>a symbol of Sikhism made up of three parts: a double-edged sword in the middle, a circle around it, and two single-edged swords on the sides. It represents the power of truth, unity, and justice.</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341286">
                <a:tc>
                  <a:txBody>
                    <a:bodyPr/>
                    <a:lstStyle/>
                    <a:p>
                      <a:r>
                        <a:rPr lang="en-GB" sz="1000" dirty="0" err="1" smtClean="0"/>
                        <a:t>Langar</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a:t>
                      </a:r>
                      <a:r>
                        <a:rPr lang="en-GB" sz="1000" i="0" kern="1200" dirty="0" smtClean="0">
                          <a:solidFill>
                            <a:schemeClr val="dk1"/>
                          </a:solidFill>
                          <a:effectLst/>
                          <a:latin typeface="+mn-lt"/>
                          <a:ea typeface="+mn-ea"/>
                          <a:cs typeface="+mn-cs"/>
                        </a:rPr>
                        <a:t>a</a:t>
                      </a:r>
                      <a:r>
                        <a:rPr lang="en-GB" sz="1000" i="0" kern="1200" baseline="0" dirty="0" smtClean="0">
                          <a:solidFill>
                            <a:schemeClr val="dk1"/>
                          </a:solidFill>
                          <a:effectLst/>
                          <a:latin typeface="+mn-lt"/>
                          <a:ea typeface="+mn-ea"/>
                          <a:cs typeface="+mn-cs"/>
                        </a:rPr>
                        <a:t> </a:t>
                      </a:r>
                      <a:r>
                        <a:rPr lang="en-GB" sz="1000" dirty="0" smtClean="0"/>
                        <a:t>free meal served to everyone, regardless of who they are, at a </a:t>
                      </a:r>
                      <a:r>
                        <a:rPr lang="en-GB" sz="1000" dirty="0" err="1" smtClean="0"/>
                        <a:t>Gurdwara</a:t>
                      </a:r>
                      <a:r>
                        <a:rPr lang="en-GB" sz="1000" dirty="0" smtClean="0"/>
                        <a:t>. It shows equality and the Sikh value of helping others.</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6131417"/>
                  </a:ext>
                </a:extLst>
              </a:tr>
              <a:tr h="341286">
                <a:tc>
                  <a:txBody>
                    <a:bodyPr/>
                    <a:lstStyle/>
                    <a:p>
                      <a:r>
                        <a:rPr lang="en-GB" sz="1000" dirty="0" err="1" smtClean="0"/>
                        <a:t>Naam</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a:t>
                      </a:r>
                      <a:r>
                        <a:rPr lang="en-GB" sz="1000" dirty="0" smtClean="0"/>
                        <a:t>the name of God. Sikhs focus on remembering and repeating God's name as a way to bring themselves closer to God.</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1062630"/>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457237922"/>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3 – Sikhism – What do Sikhs value?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100"/>
          </a:p>
        </p:txBody>
      </p:sp>
      <p:graphicFrame>
        <p:nvGraphicFramePr>
          <p:cNvPr id="4" name="Table 3"/>
          <p:cNvGraphicFramePr>
            <a:graphicFrameLocks noGrp="1"/>
          </p:cNvGraphicFramePr>
          <p:nvPr>
            <p:extLst>
              <p:ext uri="{D42A27DB-BD31-4B8C-83A1-F6EECF244321}">
                <p14:modId xmlns:p14="http://schemas.microsoft.com/office/powerpoint/2010/main" val="1670606028"/>
              </p:ext>
            </p:extLst>
          </p:nvPr>
        </p:nvGraphicFramePr>
        <p:xfrm>
          <a:off x="0" y="613415"/>
          <a:ext cx="6648450" cy="2973239"/>
        </p:xfrm>
        <a:graphic>
          <a:graphicData uri="http://schemas.openxmlformats.org/drawingml/2006/table">
            <a:tbl>
              <a:tblPr firstRow="1" bandRow="1">
                <a:tableStyleId>{93296810-A885-4BE3-A3E7-6D5BEEA58F35}</a:tableStyleId>
              </a:tblPr>
              <a:tblGrid>
                <a:gridCol w="1066800">
                  <a:extLst>
                    <a:ext uri="{9D8B030D-6E8A-4147-A177-3AD203B41FA5}">
                      <a16:colId xmlns:a16="http://schemas.microsoft.com/office/drawing/2014/main" val="868672348"/>
                    </a:ext>
                  </a:extLst>
                </a:gridCol>
                <a:gridCol w="2257425">
                  <a:extLst>
                    <a:ext uri="{9D8B030D-6E8A-4147-A177-3AD203B41FA5}">
                      <a16:colId xmlns:a16="http://schemas.microsoft.com/office/drawing/2014/main" val="3329121659"/>
                    </a:ext>
                  </a:extLst>
                </a:gridCol>
                <a:gridCol w="2131695">
                  <a:extLst>
                    <a:ext uri="{9D8B030D-6E8A-4147-A177-3AD203B41FA5}">
                      <a16:colId xmlns:a16="http://schemas.microsoft.com/office/drawing/2014/main" val="2871281442"/>
                    </a:ext>
                  </a:extLst>
                </a:gridCol>
                <a:gridCol w="1192530">
                  <a:extLst>
                    <a:ext uri="{9D8B030D-6E8A-4147-A177-3AD203B41FA5}">
                      <a16:colId xmlns:a16="http://schemas.microsoft.com/office/drawing/2014/main" val="1128884498"/>
                    </a:ext>
                  </a:extLst>
                </a:gridCol>
              </a:tblGrid>
              <a:tr h="248336">
                <a:tc gridSpan="4">
                  <a:txBody>
                    <a:bodyPr/>
                    <a:lstStyle/>
                    <a:p>
                      <a:r>
                        <a:rPr lang="en-GB" sz="1200" dirty="0" smtClean="0"/>
                        <a:t>Sikhism</a:t>
                      </a:r>
                      <a:endParaRPr lang="en-GB" sz="1200"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42189710"/>
                  </a:ext>
                </a:extLst>
              </a:tr>
              <a:tr h="745009">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txBody>
                  <a:tcPr/>
                </a:tc>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Sikhism is a religion that started in India about 500 years ago. Sikhs are people who follow Sikhism. They believe in one God and try to live kind, honest lives by helping others, praying, and working hard.</a:t>
                      </a:r>
                    </a:p>
                    <a:p>
                      <a:pPr marL="0" marR="0" lvl="0" indent="0" algn="ctr"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effectLst/>
                          <a:latin typeface="+mn-lt"/>
                          <a:ea typeface="+mn-ea"/>
                          <a:cs typeface="+mn-cs"/>
                        </a:rPr>
                        <a:t>Below</a:t>
                      </a:r>
                      <a:r>
                        <a:rPr lang="en-GB" sz="1200" b="1" kern="1200" baseline="0" dirty="0" smtClean="0">
                          <a:solidFill>
                            <a:schemeClr val="dk1"/>
                          </a:solidFill>
                          <a:effectLst/>
                          <a:latin typeface="+mn-lt"/>
                          <a:ea typeface="+mn-ea"/>
                          <a:cs typeface="+mn-cs"/>
                        </a:rPr>
                        <a:t> are their key beliefs:</a:t>
                      </a:r>
                      <a:endParaRPr lang="en-GB" sz="1200" b="1" kern="1200" dirty="0" smtClean="0">
                        <a:solidFill>
                          <a:schemeClr val="dk1"/>
                        </a:solidFill>
                        <a:effectLst/>
                        <a:latin typeface="+mn-lt"/>
                        <a:ea typeface="+mn-ea"/>
                        <a:cs typeface="+mn-cs"/>
                      </a:endParaRPr>
                    </a:p>
                  </a:txBody>
                  <a:tcPr/>
                </a:tc>
                <a:tc hMerge="1">
                  <a:txBody>
                    <a:bodyPr/>
                    <a:lstStyle/>
                    <a:p>
                      <a:endParaRPr lang="en-GB"/>
                    </a:p>
                  </a:txBody>
                  <a:tcPr/>
                </a:tc>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827186343"/>
                  </a:ext>
                </a:extLst>
              </a:tr>
              <a:tr h="1241681">
                <a:tc gridSpan="4">
                  <a:txBody>
                    <a:bodyPr/>
                    <a:lstStyle/>
                    <a:p>
                      <a:pPr algn="ctr"/>
                      <a:r>
                        <a:rPr lang="en-GB" sz="1200" dirty="0" smtClean="0">
                          <a:solidFill>
                            <a:schemeClr val="tx1"/>
                          </a:solidFill>
                        </a:rPr>
                        <a:t>There is only one God and Sikhs only worship and pray to this one God;</a:t>
                      </a:r>
                    </a:p>
                    <a:p>
                      <a:pPr algn="ctr"/>
                      <a:r>
                        <a:rPr lang="en-GB" sz="1200" dirty="0" smtClean="0">
                          <a:solidFill>
                            <a:schemeClr val="tx1"/>
                          </a:solidFill>
                        </a:rPr>
                        <a:t>God cannot be described as either male nor female;</a:t>
                      </a:r>
                    </a:p>
                    <a:p>
                      <a:pPr algn="ctr"/>
                      <a:r>
                        <a:rPr lang="en-GB" sz="1200" dirty="0" smtClean="0">
                          <a:solidFill>
                            <a:schemeClr val="tx1"/>
                          </a:solidFill>
                        </a:rPr>
                        <a:t>God is both </a:t>
                      </a:r>
                      <a:r>
                        <a:rPr lang="en-GB" sz="1200" b="1" dirty="0" err="1" smtClean="0">
                          <a:solidFill>
                            <a:schemeClr val="tx1"/>
                          </a:solidFill>
                        </a:rPr>
                        <a:t>sargun</a:t>
                      </a:r>
                      <a:r>
                        <a:rPr lang="en-GB" sz="1200" dirty="0" smtClean="0">
                          <a:solidFill>
                            <a:schemeClr val="tx1"/>
                          </a:solidFill>
                        </a:rPr>
                        <a:t> and </a:t>
                      </a:r>
                      <a:r>
                        <a:rPr lang="en-GB" sz="1200" b="1" dirty="0" err="1" smtClean="0">
                          <a:solidFill>
                            <a:schemeClr val="tx1"/>
                          </a:solidFill>
                        </a:rPr>
                        <a:t>nirgun</a:t>
                      </a:r>
                      <a:r>
                        <a:rPr lang="en-GB" sz="1200" dirty="0" smtClean="0">
                          <a:solidFill>
                            <a:schemeClr val="tx1"/>
                          </a:solidFill>
                        </a:rPr>
                        <a:t>;</a:t>
                      </a:r>
                    </a:p>
                    <a:p>
                      <a:pPr algn="ctr"/>
                      <a:r>
                        <a:rPr lang="en-GB" sz="1200" dirty="0" smtClean="0">
                          <a:solidFill>
                            <a:schemeClr val="tx1"/>
                          </a:solidFill>
                        </a:rPr>
                        <a:t>God created the world for people to enjoy;</a:t>
                      </a:r>
                    </a:p>
                    <a:p>
                      <a:pPr algn="ctr"/>
                      <a:r>
                        <a:rPr lang="en-GB" sz="1200" dirty="0" smtClean="0">
                          <a:solidFill>
                            <a:schemeClr val="tx1"/>
                          </a:solidFill>
                        </a:rPr>
                        <a:t>God created people to know the difference between right and wrong;</a:t>
                      </a:r>
                    </a:p>
                    <a:p>
                      <a:pPr algn="ctr"/>
                      <a:r>
                        <a:rPr lang="en-GB" sz="1200" dirty="0" smtClean="0">
                          <a:solidFill>
                            <a:schemeClr val="tx1"/>
                          </a:solidFill>
                        </a:rPr>
                        <a:t>Images of God are forbidden, as is worshipping them;</a:t>
                      </a:r>
                    </a:p>
                    <a:p>
                      <a:pPr algn="ctr"/>
                      <a:r>
                        <a:rPr lang="en-GB" sz="1200" dirty="0" smtClean="0">
                          <a:solidFill>
                            <a:schemeClr val="tx1"/>
                          </a:solidFill>
                        </a:rPr>
                        <a:t>All people are equal.</a:t>
                      </a:r>
                      <a:endParaRPr lang="en-GB" sz="1200" dirty="0">
                        <a:solidFill>
                          <a:schemeClr val="tx1"/>
                        </a:solidFill>
                      </a:endParaRPr>
                    </a:p>
                  </a:txBody>
                  <a:tcPr/>
                </a:tc>
                <a:tc hMerge="1">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txBody>
                  <a:tcPr/>
                </a:tc>
                <a:tc hMerge="1">
                  <a:txBody>
                    <a:bodyPr/>
                    <a:lstStyle/>
                    <a:p>
                      <a:endParaRPr lang="en-GB"/>
                    </a:p>
                  </a:txBody>
                  <a:tcPr/>
                </a:tc>
                <a:tc hMerge="1">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4200239742"/>
                  </a:ext>
                </a:extLst>
              </a:tr>
              <a:tr h="504359">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err="1" smtClean="0">
                          <a:solidFill>
                            <a:schemeClr val="tx1"/>
                          </a:solidFill>
                          <a:latin typeface="+mn-lt"/>
                          <a:ea typeface="+mn-ea"/>
                          <a:cs typeface="+mn-cs"/>
                        </a:rPr>
                        <a:t>sargun</a:t>
                      </a:r>
                      <a:r>
                        <a:rPr lang="en-GB" sz="1200" kern="1200" dirty="0" smtClean="0">
                          <a:solidFill>
                            <a:schemeClr val="tx1"/>
                          </a:solidFill>
                          <a:latin typeface="+mn-lt"/>
                          <a:ea typeface="+mn-ea"/>
                          <a:cs typeface="+mn-cs"/>
                        </a:rPr>
                        <a:t> – The belief that God is everywhere and within everything.</a:t>
                      </a:r>
                    </a:p>
                  </a:txBody>
                  <a:tcPr/>
                </a:tc>
                <a:tc hMerge="1">
                  <a:txBody>
                    <a:bodyPr/>
                    <a:lstStyle/>
                    <a:p>
                      <a:endParaRPr lang="en-GB"/>
                    </a:p>
                  </a:txBody>
                  <a:tcPr/>
                </a:tc>
                <a:tc gridSpan="2">
                  <a:txBody>
                    <a:bodyPr/>
                    <a:lstStyle/>
                    <a:p>
                      <a:pPr>
                        <a:spcBef>
                          <a:spcPct val="0"/>
                        </a:spcBef>
                        <a:defRPr/>
                      </a:pPr>
                      <a:r>
                        <a:rPr lang="en-GB" sz="1200" kern="1200" dirty="0" err="1" smtClean="0">
                          <a:solidFill>
                            <a:schemeClr val="tx1"/>
                          </a:solidFill>
                          <a:latin typeface="+mn-lt"/>
                          <a:ea typeface="+mn-ea"/>
                          <a:cs typeface="+mn-cs"/>
                        </a:rPr>
                        <a:t>nirgun</a:t>
                      </a:r>
                      <a:r>
                        <a:rPr lang="en-GB" sz="1200" kern="1200" dirty="0" smtClean="0">
                          <a:solidFill>
                            <a:schemeClr val="tx1"/>
                          </a:solidFill>
                          <a:latin typeface="+mn-lt"/>
                          <a:ea typeface="+mn-ea"/>
                          <a:cs typeface="+mn-cs"/>
                        </a:rPr>
                        <a:t> – The belief that God is above and beyond the range of human experience.</a:t>
                      </a:r>
                    </a:p>
                  </a:txBody>
                  <a:tcPr/>
                </a:tc>
                <a:tc hMerge="1">
                  <a:txBody>
                    <a:bodyPr/>
                    <a:lstStyle/>
                    <a:p>
                      <a:endParaRPr lang="en-GB"/>
                    </a:p>
                  </a:txBody>
                  <a:tcPr/>
                </a:tc>
                <a:extLst>
                  <a:ext uri="{0D108BD9-81ED-4DB2-BD59-A6C34878D82A}">
                    <a16:rowId xmlns:a16="http://schemas.microsoft.com/office/drawing/2014/main" val="761278465"/>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441834359"/>
              </p:ext>
            </p:extLst>
          </p:nvPr>
        </p:nvGraphicFramePr>
        <p:xfrm>
          <a:off x="1" y="3620016"/>
          <a:ext cx="6644639" cy="3857744"/>
        </p:xfrm>
        <a:graphic>
          <a:graphicData uri="http://schemas.openxmlformats.org/drawingml/2006/table">
            <a:tbl>
              <a:tblPr firstRow="1" bandRow="1">
                <a:tableStyleId>{93296810-A885-4BE3-A3E7-6D5BEEA58F35}</a:tableStyleId>
              </a:tblPr>
              <a:tblGrid>
                <a:gridCol w="6644639">
                  <a:extLst>
                    <a:ext uri="{9D8B030D-6E8A-4147-A177-3AD203B41FA5}">
                      <a16:colId xmlns:a16="http://schemas.microsoft.com/office/drawing/2014/main" val="868672348"/>
                    </a:ext>
                  </a:extLst>
                </a:gridCol>
              </a:tblGrid>
              <a:tr h="275553">
                <a:tc>
                  <a:txBody>
                    <a:bodyPr/>
                    <a:lstStyle/>
                    <a:p>
                      <a:r>
                        <a:rPr lang="en-GB" sz="1200" dirty="0" smtClean="0"/>
                        <a:t>Guru Nanak Ji</a:t>
                      </a:r>
                      <a:endParaRPr lang="en-GB" sz="1200" dirty="0"/>
                    </a:p>
                  </a:txBody>
                  <a:tcPr/>
                </a:tc>
                <a:extLst>
                  <a:ext uri="{0D108BD9-81ED-4DB2-BD59-A6C34878D82A}">
                    <a16:rowId xmlns:a16="http://schemas.microsoft.com/office/drawing/2014/main" val="1542189710"/>
                  </a:ext>
                </a:extLst>
              </a:tr>
              <a:tr h="3582191">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Guru Nanak Ji started Sikhism because he wanted to teach people about God and how to live good lives. Sikhs do not worship Guru Nanak as a god, but they respect him as a very wise teacher who showed them the way to God.</a:t>
                      </a:r>
                    </a:p>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Growing up, many people thought Nanak was a dreamer as he spent lots of time thinking about God. One day, his father sent him with some money to the city and told him to make more money. But when Nanak came across a group of poor, hungry monks, he used the money to buy them food instead. His father was angry, but Nanak knew he had done the right thing.</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While working as a shopkeeper, Nanak began telling people his ideas about loving and following God. Some people began to call him ‘Guru’ which means ‘teacher’.</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One morning, Nanak got up early and went to the river to wash and say prayers. He disappeared and only his clothes were left. The villagers looked everywhere but he was nowhere to be found. Three days later, Nanak reappeared. He stayed silent for a whole day. When he spoke, he told the people that he had been with God and had been sent back to teach them how to become closer to God. He taught them everyone was equal in the eyes of God, no matter what they believed.</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Nanak travelled across India, teaching people about God. Those who listened were called Sikhs (meaning learners) and Nanak became Guru Nanak Dev Ji (meaning God’s teacher). Finally, he settled on the banks of River Ravi. He and his people would gather together to pray and share food. Everyone was welcome, whether rich or poor.</a:t>
                      </a:r>
                    </a:p>
                  </a:txBody>
                  <a:tcPr/>
                </a:tc>
                <a:extLst>
                  <a:ext uri="{0D108BD9-81ED-4DB2-BD59-A6C34878D82A}">
                    <a16:rowId xmlns:a16="http://schemas.microsoft.com/office/drawing/2014/main" val="827186343"/>
                  </a:ext>
                </a:extLst>
              </a:tr>
            </a:tbl>
          </a:graphicData>
        </a:graphic>
      </p:graphicFrame>
      <p:pic>
        <p:nvPicPr>
          <p:cNvPr id="31" name="Picture 30"/>
          <p:cNvPicPr>
            <a:picLocks noChangeAspect="1"/>
          </p:cNvPicPr>
          <p:nvPr/>
        </p:nvPicPr>
        <p:blipFill rotWithShape="1">
          <a:blip r:embed="rId4" cstate="print">
            <a:extLst>
              <a:ext uri="{28A0092B-C50C-407E-A947-70E740481C1C}">
                <a14:useLocalDpi xmlns:a14="http://schemas.microsoft.com/office/drawing/2010/main" val="0"/>
              </a:ext>
            </a:extLst>
          </a:blip>
          <a:srcRect b="33394"/>
          <a:stretch/>
        </p:blipFill>
        <p:spPr>
          <a:xfrm>
            <a:off x="155575" y="4016082"/>
            <a:ext cx="827895" cy="1360935"/>
          </a:xfrm>
          <a:prstGeom prst="rect">
            <a:avLst/>
          </a:prstGeom>
        </p:spPr>
      </p:pic>
      <p:grpSp>
        <p:nvGrpSpPr>
          <p:cNvPr id="32" name="Group 31">
            <a:extLst>
              <a:ext uri="{FF2B5EF4-FFF2-40B4-BE49-F238E27FC236}">
                <a16:creationId xmlns:a16="http://schemas.microsoft.com/office/drawing/2014/main" id="{507B554F-1591-5B52-2A07-A9329C075CB3}"/>
              </a:ext>
            </a:extLst>
          </p:cNvPr>
          <p:cNvGrpSpPr>
            <a:grpSpLocks/>
          </p:cNvGrpSpPr>
          <p:nvPr/>
        </p:nvGrpSpPr>
        <p:grpSpPr bwMode="auto">
          <a:xfrm>
            <a:off x="40322" y="948375"/>
            <a:ext cx="840105" cy="804429"/>
            <a:chOff x="3219821" y="2922367"/>
            <a:chExt cx="2701146" cy="2685847"/>
          </a:xfrm>
        </p:grpSpPr>
        <p:sp>
          <p:nvSpPr>
            <p:cNvPr id="35" name="Oval 34">
              <a:extLst>
                <a:ext uri="{FF2B5EF4-FFF2-40B4-BE49-F238E27FC236}">
                  <a16:creationId xmlns:a16="http://schemas.microsoft.com/office/drawing/2014/main" id="{5A4A08DA-19DB-5E75-D548-231692BB9266}"/>
                </a:ext>
              </a:extLst>
            </p:cNvPr>
            <p:cNvSpPr/>
            <p:nvPr/>
          </p:nvSpPr>
          <p:spPr bwMode="auto">
            <a:xfrm>
              <a:off x="3219821" y="2922367"/>
              <a:ext cx="2701146" cy="2685847"/>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pic>
          <p:nvPicPr>
            <p:cNvPr id="34" name="Picture 33">
              <a:extLst>
                <a:ext uri="{FF2B5EF4-FFF2-40B4-BE49-F238E27FC236}">
                  <a16:creationId xmlns:a16="http://schemas.microsoft.com/office/drawing/2014/main" id="{334866C3-05CD-7688-E769-1C3F83E76FD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88903" y="3127339"/>
              <a:ext cx="1353494" cy="1766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 name="Picture 2">
            <a:extLst>
              <a:ext uri="{FF2B5EF4-FFF2-40B4-BE49-F238E27FC236}">
                <a16:creationId xmlns:a16="http://schemas.microsoft.com/office/drawing/2014/main" id="{B54EF81C-B837-5FCD-DF61-A724C049DAC7}"/>
              </a:ext>
            </a:extLst>
          </p:cNvPr>
          <p:cNvPicPr>
            <a:picLocks noChangeAspect="1"/>
          </p:cNvPicPr>
          <p:nvPr/>
        </p:nvPicPr>
        <p:blipFill>
          <a:blip r:embed="rId6" cstate="print">
            <a:extLst>
              <a:ext uri="{28A0092B-C50C-407E-A947-70E740481C1C}">
                <a14:useLocalDpi xmlns:a14="http://schemas.microsoft.com/office/drawing/2010/main" val="0"/>
              </a:ext>
            </a:extLst>
          </a:blip>
          <a:srcRect l="6792"/>
          <a:stretch>
            <a:fillRect/>
          </a:stretch>
        </p:blipFill>
        <p:spPr bwMode="auto">
          <a:xfrm>
            <a:off x="5623088" y="947982"/>
            <a:ext cx="838671" cy="830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8" name="Table 37"/>
          <p:cNvGraphicFramePr>
            <a:graphicFrameLocks noGrp="1"/>
          </p:cNvGraphicFramePr>
          <p:nvPr>
            <p:extLst>
              <p:ext uri="{D42A27DB-BD31-4B8C-83A1-F6EECF244321}">
                <p14:modId xmlns:p14="http://schemas.microsoft.com/office/powerpoint/2010/main" val="2843909472"/>
              </p:ext>
            </p:extLst>
          </p:nvPr>
        </p:nvGraphicFramePr>
        <p:xfrm>
          <a:off x="6726344" y="5726983"/>
          <a:ext cx="3905250" cy="1828800"/>
        </p:xfrm>
        <a:graphic>
          <a:graphicData uri="http://schemas.openxmlformats.org/drawingml/2006/table">
            <a:tbl>
              <a:tblPr firstRow="1" bandRow="1">
                <a:tableStyleId>{93296810-A885-4BE3-A3E7-6D5BEEA58F35}</a:tableStyleId>
              </a:tblPr>
              <a:tblGrid>
                <a:gridCol w="3905250">
                  <a:extLst>
                    <a:ext uri="{9D8B030D-6E8A-4147-A177-3AD203B41FA5}">
                      <a16:colId xmlns:a16="http://schemas.microsoft.com/office/drawing/2014/main" val="868672348"/>
                    </a:ext>
                  </a:extLst>
                </a:gridCol>
              </a:tblGrid>
              <a:tr h="0">
                <a:tc>
                  <a:txBody>
                    <a:bodyPr/>
                    <a:lstStyle/>
                    <a:p>
                      <a:pPr marL="0" algn="l" defTabSz="1007943" rtl="0" eaLnBrk="1" latinLnBrk="0" hangingPunct="1"/>
                      <a:r>
                        <a:rPr lang="en-GB" sz="1200" b="1" kern="1200" dirty="0" smtClean="0">
                          <a:solidFill>
                            <a:schemeClr val="lt1"/>
                          </a:solidFill>
                          <a:latin typeface="+mn-lt"/>
                          <a:ea typeface="+mn-ea"/>
                          <a:cs typeface="+mn-cs"/>
                        </a:rPr>
                        <a:t>The word ‘guru’</a:t>
                      </a:r>
                      <a:endParaRPr lang="en-GB" sz="1200" b="1" kern="1200" dirty="0">
                        <a:solidFill>
                          <a:schemeClr val="lt1"/>
                        </a:solidFill>
                        <a:latin typeface="+mn-lt"/>
                        <a:ea typeface="+mn-ea"/>
                        <a:cs typeface="+mn-cs"/>
                      </a:endParaRPr>
                    </a:p>
                  </a:txBody>
                  <a:tcPr/>
                </a:tc>
                <a:extLst>
                  <a:ext uri="{0D108BD9-81ED-4DB2-BD59-A6C34878D82A}">
                    <a16:rowId xmlns:a16="http://schemas.microsoft.com/office/drawing/2014/main" val="1542189710"/>
                  </a:ext>
                </a:extLst>
              </a:tr>
              <a:tr h="1267682">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The word ‘guru’ means ‘teacher’ in Sikhism. There were ten human Gurus in Sikh history who helped guide Sikhs on how to live:</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Guru Nanak, Guru </a:t>
                      </a:r>
                      <a:r>
                        <a:rPr lang="en-GB" sz="1200" dirty="0" err="1" smtClean="0"/>
                        <a:t>Angad</a:t>
                      </a:r>
                      <a:r>
                        <a:rPr lang="en-GB" sz="1200" dirty="0" smtClean="0"/>
                        <a:t>, Guru Amar Das, Guru Ram Das, Guru </a:t>
                      </a:r>
                      <a:r>
                        <a:rPr lang="en-GB" sz="1200" dirty="0" err="1" smtClean="0"/>
                        <a:t>Arjan</a:t>
                      </a:r>
                      <a:r>
                        <a:rPr lang="en-GB" sz="1200" dirty="0" smtClean="0"/>
                        <a:t>, Guru </a:t>
                      </a:r>
                      <a:r>
                        <a:rPr lang="en-GB" sz="1200" dirty="0" err="1" smtClean="0"/>
                        <a:t>Hargobind</a:t>
                      </a:r>
                      <a:r>
                        <a:rPr lang="en-GB" sz="1200" dirty="0" smtClean="0"/>
                        <a:t>, Guru </a:t>
                      </a:r>
                      <a:r>
                        <a:rPr lang="en-GB" sz="1200" dirty="0" err="1" smtClean="0"/>
                        <a:t>Har</a:t>
                      </a:r>
                      <a:r>
                        <a:rPr lang="en-GB" sz="1200" dirty="0" smtClean="0"/>
                        <a:t> Rai, Guru Harkrishan, Guru </a:t>
                      </a:r>
                      <a:r>
                        <a:rPr lang="en-GB" sz="1200" dirty="0" err="1" smtClean="0"/>
                        <a:t>Tegh</a:t>
                      </a:r>
                      <a:r>
                        <a:rPr lang="en-GB" sz="1200" dirty="0" smtClean="0"/>
                        <a:t> Bahadur and Guru </a:t>
                      </a:r>
                      <a:r>
                        <a:rPr lang="en-GB" sz="1200" dirty="0" err="1" smtClean="0"/>
                        <a:t>Gobind</a:t>
                      </a:r>
                      <a:r>
                        <a:rPr lang="en-GB" sz="1200" dirty="0" smtClean="0"/>
                        <a:t> Singh.</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They shared important lessons about God, equality, and kindness.</a:t>
                      </a:r>
                    </a:p>
                  </a:txBody>
                  <a:tcPr/>
                </a:tc>
                <a:extLst>
                  <a:ext uri="{0D108BD9-81ED-4DB2-BD59-A6C34878D82A}">
                    <a16:rowId xmlns:a16="http://schemas.microsoft.com/office/drawing/2014/main" val="827186343"/>
                  </a:ext>
                </a:extLst>
              </a:tr>
            </a:tbl>
          </a:graphicData>
        </a:graphic>
      </p:graphicFrame>
      <p:pic>
        <p:nvPicPr>
          <p:cNvPr id="9" name="Picture 8"/>
          <p:cNvPicPr>
            <a:picLocks noChangeAspect="1"/>
          </p:cNvPicPr>
          <p:nvPr/>
        </p:nvPicPr>
        <p:blipFill rotWithShape="1">
          <a:blip r:embed="rId7"/>
          <a:srcRect r="2315" b="8039"/>
          <a:stretch/>
        </p:blipFill>
        <p:spPr>
          <a:xfrm>
            <a:off x="7313136" y="4016083"/>
            <a:ext cx="428784" cy="494958"/>
          </a:xfrm>
          <a:prstGeom prst="rect">
            <a:avLst/>
          </a:prstGeom>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457237922"/>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3 – Sikhism – What do Sikhs value?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100"/>
          </a:p>
        </p:txBody>
      </p:sp>
      <p:graphicFrame>
        <p:nvGraphicFramePr>
          <p:cNvPr id="22" name="Table 21"/>
          <p:cNvGraphicFramePr>
            <a:graphicFrameLocks noGrp="1"/>
          </p:cNvGraphicFramePr>
          <p:nvPr>
            <p:extLst>
              <p:ext uri="{D42A27DB-BD31-4B8C-83A1-F6EECF244321}">
                <p14:modId xmlns:p14="http://schemas.microsoft.com/office/powerpoint/2010/main" val="1750743951"/>
              </p:ext>
            </p:extLst>
          </p:nvPr>
        </p:nvGraphicFramePr>
        <p:xfrm>
          <a:off x="72387" y="2420151"/>
          <a:ext cx="10553701" cy="2377440"/>
        </p:xfrm>
        <a:graphic>
          <a:graphicData uri="http://schemas.openxmlformats.org/drawingml/2006/table">
            <a:tbl>
              <a:tblPr firstRow="1" bandRow="1">
                <a:tableStyleId>{93296810-A885-4BE3-A3E7-6D5BEEA58F35}</a:tableStyleId>
              </a:tblPr>
              <a:tblGrid>
                <a:gridCol w="10553701">
                  <a:extLst>
                    <a:ext uri="{9D8B030D-6E8A-4147-A177-3AD203B41FA5}">
                      <a16:colId xmlns:a16="http://schemas.microsoft.com/office/drawing/2014/main" val="868672348"/>
                    </a:ext>
                  </a:extLst>
                </a:gridCol>
              </a:tblGrid>
              <a:tr h="194465">
                <a:tc>
                  <a:txBody>
                    <a:bodyPr/>
                    <a:lstStyle/>
                    <a:p>
                      <a:r>
                        <a:rPr lang="en-GB" sz="1200" dirty="0" smtClean="0"/>
                        <a:t>The Five Ks</a:t>
                      </a:r>
                      <a:endParaRPr lang="en-GB" sz="1200" dirty="0"/>
                    </a:p>
                  </a:txBody>
                  <a:tcPr/>
                </a:tc>
                <a:extLst>
                  <a:ext uri="{0D108BD9-81ED-4DB2-BD59-A6C34878D82A}">
                    <a16:rowId xmlns:a16="http://schemas.microsoft.com/office/drawing/2014/main" val="1542189710"/>
                  </a:ext>
                </a:extLst>
              </a:tr>
              <a:tr h="55233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Sikhs have five special symbols that show their faith, called the Five Ks. </a:t>
                      </a:r>
                    </a:p>
                    <a:p>
                      <a:pPr marL="2691308" lvl="5" indent="-171450">
                        <a:buFont typeface="Arial" panose="020B0604020202020204" pitchFamily="34" charset="0"/>
                        <a:buChar char="•"/>
                      </a:pPr>
                      <a:r>
                        <a:rPr lang="en-GB" sz="1200" b="1" dirty="0" smtClean="0"/>
                        <a:t>Kesh (uncut hair)</a:t>
                      </a:r>
                      <a:r>
                        <a:rPr lang="en-GB" sz="1200" dirty="0" smtClean="0"/>
                        <a:t>: Sikhs keep their hair uncut to show respect for the way God made them. It reminds them to accept themselves as they are.</a:t>
                      </a:r>
                    </a:p>
                    <a:p>
                      <a:pPr marL="2691308" lvl="5" indent="-171450">
                        <a:buFont typeface="Arial" panose="020B0604020202020204" pitchFamily="34" charset="0"/>
                        <a:buChar char="•"/>
                      </a:pPr>
                      <a:r>
                        <a:rPr lang="en-GB" sz="1200" b="1" dirty="0" smtClean="0"/>
                        <a:t>Kanga (wooden comb)</a:t>
                      </a:r>
                      <a:r>
                        <a:rPr lang="en-GB" sz="1200" dirty="0" smtClean="0"/>
                        <a:t>: A small comb used to keep their hair tidy. It reminds Sikhs to keep their thoughts and actions clean and organized.</a:t>
                      </a:r>
                    </a:p>
                    <a:p>
                      <a:pPr marL="2691308" lvl="5" indent="-171450">
                        <a:buFont typeface="Arial" panose="020B0604020202020204" pitchFamily="34" charset="0"/>
                        <a:buChar char="•"/>
                      </a:pPr>
                      <a:r>
                        <a:rPr lang="en-GB" sz="1200" b="1" dirty="0" smtClean="0"/>
                        <a:t>Kara (steel bracelet)</a:t>
                      </a:r>
                      <a:r>
                        <a:rPr lang="en-GB" sz="1200" dirty="0" smtClean="0"/>
                        <a:t>: A bracelet made of steel that Sikhs wear on their wrist. It reminds them that God has no beginning or end, like the circle of the bracelet, and to always do good things with their hands.</a:t>
                      </a:r>
                    </a:p>
                    <a:p>
                      <a:pPr marL="2691308" lvl="5" indent="-171450">
                        <a:buFont typeface="Arial" panose="020B0604020202020204" pitchFamily="34" charset="0"/>
                        <a:buChar char="•"/>
                      </a:pPr>
                      <a:r>
                        <a:rPr lang="en-GB" sz="1200" b="1" dirty="0" err="1" smtClean="0"/>
                        <a:t>Kachera</a:t>
                      </a:r>
                      <a:r>
                        <a:rPr lang="en-GB" sz="1200" b="1" dirty="0" smtClean="0"/>
                        <a:t> (cotton underwear)</a:t>
                      </a:r>
                      <a:r>
                        <a:rPr lang="en-GB" sz="1200" dirty="0" smtClean="0"/>
                        <a:t>: A special type of comfortable, loose underwear. They are a symbol of leaving old ideas behind and following new, better ones</a:t>
                      </a:r>
                      <a:r>
                        <a:rPr lang="en-GB" sz="1200" baseline="0" dirty="0" smtClean="0"/>
                        <a:t> and of modesty.</a:t>
                      </a:r>
                      <a:endParaRPr lang="en-GB" sz="1200" dirty="0" smtClean="0"/>
                    </a:p>
                    <a:p>
                      <a:pPr marL="2691308" lvl="5" indent="-171450">
                        <a:buFont typeface="Arial" panose="020B0604020202020204" pitchFamily="34" charset="0"/>
                        <a:buChar char="•"/>
                      </a:pPr>
                      <a:r>
                        <a:rPr lang="en-GB" sz="1200" b="1" dirty="0" err="1" smtClean="0"/>
                        <a:t>Kirpan</a:t>
                      </a:r>
                      <a:r>
                        <a:rPr lang="en-GB" sz="1200" b="1" dirty="0" smtClean="0"/>
                        <a:t> (small sword)</a:t>
                      </a:r>
                      <a:r>
                        <a:rPr lang="en-GB" sz="1200" dirty="0" smtClean="0"/>
                        <a:t>: A small sword that symbolizes bravery and the Sikh duty to protect the weak and stand up for justice.</a:t>
                      </a:r>
                    </a:p>
                    <a:p>
                      <a:pPr marL="0" lvl="0" indent="0">
                        <a:buFont typeface="Arial" panose="020B0604020202020204" pitchFamily="34" charset="0"/>
                        <a:buNone/>
                      </a:pPr>
                      <a:r>
                        <a:rPr lang="en-GB" sz="1200" dirty="0" smtClean="0"/>
                        <a:t>Each of these symbols helps Sikhs remember their faith and how to live good, honest lives.</a:t>
                      </a:r>
                    </a:p>
                  </a:txBody>
                  <a:tcPr/>
                </a:tc>
                <a:extLst>
                  <a:ext uri="{0D108BD9-81ED-4DB2-BD59-A6C34878D82A}">
                    <a16:rowId xmlns:a16="http://schemas.microsoft.com/office/drawing/2014/main" val="827186343"/>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1494397144"/>
              </p:ext>
            </p:extLst>
          </p:nvPr>
        </p:nvGraphicFramePr>
        <p:xfrm>
          <a:off x="80325" y="5927885"/>
          <a:ext cx="5356541" cy="1463040"/>
        </p:xfrm>
        <a:graphic>
          <a:graphicData uri="http://schemas.openxmlformats.org/drawingml/2006/table">
            <a:tbl>
              <a:tblPr firstRow="1" bandRow="1">
                <a:tableStyleId>{93296810-A885-4BE3-A3E7-6D5BEEA58F35}</a:tableStyleId>
              </a:tblPr>
              <a:tblGrid>
                <a:gridCol w="5356541">
                  <a:extLst>
                    <a:ext uri="{9D8B030D-6E8A-4147-A177-3AD203B41FA5}">
                      <a16:colId xmlns:a16="http://schemas.microsoft.com/office/drawing/2014/main" val="868672348"/>
                    </a:ext>
                  </a:extLst>
                </a:gridCol>
              </a:tblGrid>
              <a:tr h="0">
                <a:tc>
                  <a:txBody>
                    <a:bodyPr/>
                    <a:lstStyle/>
                    <a:p>
                      <a:r>
                        <a:rPr lang="en-GB" sz="1200" dirty="0" smtClean="0"/>
                        <a:t>Sikh Duties</a:t>
                      </a:r>
                      <a:endParaRPr lang="en-GB" sz="1200" dirty="0"/>
                    </a:p>
                  </a:txBody>
                  <a:tcPr/>
                </a:tc>
                <a:extLst>
                  <a:ext uri="{0D108BD9-81ED-4DB2-BD59-A6C34878D82A}">
                    <a16:rowId xmlns:a16="http://schemas.microsoft.com/office/drawing/2014/main" val="1542189710"/>
                  </a:ext>
                </a:extLst>
              </a:tr>
              <a:tr h="55233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solidFill>
                            <a:schemeClr val="tx1"/>
                          </a:solidFill>
                        </a:rPr>
                        <a:t>Sikhs believe in praying to God to feel close to Him, working hard to earn an honest living, and giving to others to help those in need. These three duties are the main ways Sikhs practice their faith every day.</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solidFill>
                            <a:schemeClr val="tx1"/>
                          </a:solidFill>
                        </a:rPr>
                        <a:t>Pray: </a:t>
                      </a:r>
                      <a:r>
                        <a:rPr lang="en-GB" sz="1200" dirty="0" smtClean="0">
                          <a:solidFill>
                            <a:schemeClr val="tx1"/>
                          </a:solidFill>
                        </a:rPr>
                        <a:t>Keep God in mind at all times (Nam </a:t>
                      </a:r>
                      <a:r>
                        <a:rPr lang="en-GB" sz="1200" dirty="0" err="1" smtClean="0">
                          <a:solidFill>
                            <a:schemeClr val="tx1"/>
                          </a:solidFill>
                        </a:rPr>
                        <a:t>Japna</a:t>
                      </a:r>
                      <a:r>
                        <a:rPr lang="en-GB" sz="1200" dirty="0" smtClean="0">
                          <a:solidFill>
                            <a:schemeClr val="tx1"/>
                          </a:solidFill>
                        </a:rPr>
                        <a:t>).</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solidFill>
                            <a:schemeClr val="tx1"/>
                          </a:solidFill>
                        </a:rPr>
                        <a:t>Work: </a:t>
                      </a:r>
                      <a:r>
                        <a:rPr lang="en-GB" sz="1200" dirty="0" smtClean="0">
                          <a:solidFill>
                            <a:schemeClr val="tx1"/>
                          </a:solidFill>
                        </a:rPr>
                        <a:t>Earn an honest living, avoiding crime, gambling and begging (</a:t>
                      </a:r>
                      <a:r>
                        <a:rPr lang="en-GB" sz="1200" dirty="0" err="1" smtClean="0">
                          <a:solidFill>
                            <a:schemeClr val="tx1"/>
                          </a:solidFill>
                        </a:rPr>
                        <a:t>Kirt</a:t>
                      </a:r>
                      <a:r>
                        <a:rPr lang="en-GB" sz="1200" dirty="0" smtClean="0">
                          <a:solidFill>
                            <a:schemeClr val="tx1"/>
                          </a:solidFill>
                        </a:rPr>
                        <a:t> </a:t>
                      </a:r>
                      <a:r>
                        <a:rPr lang="en-GB" sz="1200" dirty="0" err="1" smtClean="0">
                          <a:solidFill>
                            <a:schemeClr val="tx1"/>
                          </a:solidFill>
                        </a:rPr>
                        <a:t>Karni</a:t>
                      </a:r>
                      <a:r>
                        <a:rPr lang="en-GB" sz="1200" dirty="0" smtClean="0">
                          <a:solidFill>
                            <a:schemeClr val="tx1"/>
                          </a:solidFill>
                        </a:rPr>
                        <a:t>).</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solidFill>
                            <a:schemeClr val="tx1"/>
                          </a:solidFill>
                        </a:rPr>
                        <a:t>Give: </a:t>
                      </a:r>
                      <a:r>
                        <a:rPr lang="en-GB" sz="1200" dirty="0" smtClean="0">
                          <a:solidFill>
                            <a:schemeClr val="tx1"/>
                          </a:solidFill>
                        </a:rPr>
                        <a:t>Give to those less fortunate and care for others (</a:t>
                      </a:r>
                      <a:r>
                        <a:rPr lang="en-GB" sz="1200" dirty="0" err="1" smtClean="0">
                          <a:solidFill>
                            <a:schemeClr val="tx1"/>
                          </a:solidFill>
                        </a:rPr>
                        <a:t>Vand</a:t>
                      </a:r>
                      <a:r>
                        <a:rPr lang="en-GB" sz="1200" dirty="0" smtClean="0">
                          <a:solidFill>
                            <a:schemeClr val="tx1"/>
                          </a:solidFill>
                        </a:rPr>
                        <a:t> </a:t>
                      </a:r>
                      <a:r>
                        <a:rPr lang="en-GB" sz="1200" dirty="0" err="1" smtClean="0">
                          <a:solidFill>
                            <a:schemeClr val="tx1"/>
                          </a:solidFill>
                        </a:rPr>
                        <a:t>Chhakna</a:t>
                      </a:r>
                      <a:r>
                        <a:rPr lang="en-GB" sz="1200" dirty="0" smtClean="0">
                          <a:solidFill>
                            <a:schemeClr val="tx1"/>
                          </a:solidFill>
                        </a:rPr>
                        <a:t>).</a:t>
                      </a:r>
                    </a:p>
                  </a:txBody>
                  <a:tcPr/>
                </a:tc>
                <a:extLst>
                  <a:ext uri="{0D108BD9-81ED-4DB2-BD59-A6C34878D82A}">
                    <a16:rowId xmlns:a16="http://schemas.microsoft.com/office/drawing/2014/main" val="827186343"/>
                  </a:ext>
                </a:extLst>
              </a:tr>
            </a:tbl>
          </a:graphicData>
        </a:graphic>
      </p:graphicFrame>
      <p:pic>
        <p:nvPicPr>
          <p:cNvPr id="1026" name="Picture 2" descr="https://teach.files.bbci.co.uk/schoolradio/assemblies/images/sikhism_the_5_K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3095355"/>
            <a:ext cx="2458629" cy="136511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DB855478-94E8-B24A-5C7C-E678E34A369D}"/>
              </a:ext>
            </a:extLst>
          </p:cNvPr>
          <p:cNvPicPr/>
          <p:nvPr/>
        </p:nvPicPr>
        <p:blipFill>
          <a:blip r:embed="rId3" cstate="print">
            <a:extLst>
              <a:ext uri="{BEBA8EAE-BF5A-486C-A8C5-ECC9F3942E4B}">
                <a14:imgProps xmlns:a14="http://schemas.microsoft.com/office/drawing/2010/main">
                  <a14:imgLayer r:embed="rId4">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2152472753"/>
              </p:ext>
            </p:extLst>
          </p:nvPr>
        </p:nvGraphicFramePr>
        <p:xfrm>
          <a:off x="5474973" y="5777227"/>
          <a:ext cx="5151111" cy="1463040"/>
        </p:xfrm>
        <a:graphic>
          <a:graphicData uri="http://schemas.openxmlformats.org/drawingml/2006/table">
            <a:tbl>
              <a:tblPr firstRow="1" bandRow="1">
                <a:tableStyleId>{93296810-A885-4BE3-A3E7-6D5BEEA58F35}</a:tableStyleId>
              </a:tblPr>
              <a:tblGrid>
                <a:gridCol w="5151111">
                  <a:extLst>
                    <a:ext uri="{9D8B030D-6E8A-4147-A177-3AD203B41FA5}">
                      <a16:colId xmlns:a16="http://schemas.microsoft.com/office/drawing/2014/main" val="868672348"/>
                    </a:ext>
                  </a:extLst>
                </a:gridCol>
              </a:tblGrid>
              <a:tr h="194465">
                <a:tc>
                  <a:txBody>
                    <a:bodyPr/>
                    <a:lstStyle/>
                    <a:p>
                      <a:r>
                        <a:rPr lang="en-GB" sz="1200" dirty="0" smtClean="0"/>
                        <a:t>Community</a:t>
                      </a:r>
                      <a:endParaRPr lang="en-GB" sz="1200" dirty="0"/>
                    </a:p>
                  </a:txBody>
                  <a:tcPr/>
                </a:tc>
                <a:extLst>
                  <a:ext uri="{0D108BD9-81ED-4DB2-BD59-A6C34878D82A}">
                    <a16:rowId xmlns:a16="http://schemas.microsoft.com/office/drawing/2014/main" val="1542189710"/>
                  </a:ext>
                </a:extLst>
              </a:tr>
              <a:tr h="55233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200" kern="1200" dirty="0" smtClean="0">
                          <a:solidFill>
                            <a:schemeClr val="dk1"/>
                          </a:solidFill>
                          <a:latin typeface="+mn-lt"/>
                          <a:ea typeface="+mn-ea"/>
                          <a:cs typeface="+mn-cs"/>
                        </a:rPr>
                        <a:t>Communities and cooperation within them are among some of the most important </a:t>
                      </a:r>
                      <a:r>
                        <a:rPr lang="en-GB" altLang="en-US" sz="1200" b="0" kern="1200" dirty="0" smtClean="0">
                          <a:solidFill>
                            <a:schemeClr val="tx1"/>
                          </a:solidFill>
                          <a:latin typeface="+mn-lt"/>
                          <a:ea typeface="+mn-ea"/>
                          <a:cs typeface="+mn-cs"/>
                        </a:rPr>
                        <a:t>principles of Sikhism.</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200" b="0" kern="1200" dirty="0" smtClean="0">
                          <a:solidFill>
                            <a:schemeClr val="tx1"/>
                          </a:solidFill>
                          <a:latin typeface="+mn-lt"/>
                          <a:ea typeface="+mn-ea"/>
                          <a:cs typeface="+mn-cs"/>
                        </a:rPr>
                        <a:t>Sikhs believe that there should be a fellowship, which involves worshipping, eating and serving together.</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tx1"/>
                          </a:solidFill>
                          <a:latin typeface="+mn-lt"/>
                          <a:ea typeface="+mn-ea"/>
                          <a:cs typeface="+mn-cs"/>
                        </a:rPr>
                        <a:t>‘</a:t>
                      </a:r>
                      <a:r>
                        <a:rPr lang="en-GB" sz="1200" b="0" kern="1200" dirty="0" err="1" smtClean="0">
                          <a:solidFill>
                            <a:schemeClr val="tx1"/>
                          </a:solidFill>
                          <a:latin typeface="+mn-lt"/>
                          <a:ea typeface="+mn-ea"/>
                          <a:cs typeface="+mn-cs"/>
                        </a:rPr>
                        <a:t>Seva</a:t>
                      </a:r>
                      <a:r>
                        <a:rPr lang="en-GB" sz="1200" b="0" kern="1200" dirty="0" smtClean="0">
                          <a:solidFill>
                            <a:schemeClr val="tx1"/>
                          </a:solidFill>
                          <a:latin typeface="+mn-lt"/>
                          <a:ea typeface="+mn-ea"/>
                          <a:cs typeface="+mn-cs"/>
                        </a:rPr>
                        <a:t>’ means an act of selfless service. In Sikhism, ‘</a:t>
                      </a:r>
                      <a:r>
                        <a:rPr lang="en-GB" sz="1200" b="0" kern="1200" dirty="0" err="1" smtClean="0">
                          <a:solidFill>
                            <a:schemeClr val="tx1"/>
                          </a:solidFill>
                          <a:latin typeface="+mn-lt"/>
                          <a:ea typeface="+mn-ea"/>
                          <a:cs typeface="+mn-cs"/>
                        </a:rPr>
                        <a:t>seva</a:t>
                      </a:r>
                      <a:r>
                        <a:rPr lang="en-GB" sz="1200" b="0" kern="1200" dirty="0" smtClean="0">
                          <a:solidFill>
                            <a:schemeClr val="tx1"/>
                          </a:solidFill>
                          <a:latin typeface="+mn-lt"/>
                          <a:ea typeface="+mn-ea"/>
                          <a:cs typeface="+mn-cs"/>
                        </a:rPr>
                        <a:t>’ refers to giving a service for unselfish purposes </a:t>
                      </a:r>
                      <a:r>
                        <a:rPr lang="en-GB" sz="1200" kern="1200" dirty="0" smtClean="0">
                          <a:solidFill>
                            <a:schemeClr val="dk1"/>
                          </a:solidFill>
                          <a:latin typeface="+mn-lt"/>
                          <a:ea typeface="+mn-ea"/>
                          <a:cs typeface="+mn-cs"/>
                        </a:rPr>
                        <a:t>on behalf of, and for the benefit of, a community.</a:t>
                      </a:r>
                    </a:p>
                  </a:txBody>
                  <a:tcPr/>
                </a:tc>
                <a:extLst>
                  <a:ext uri="{0D108BD9-81ED-4DB2-BD59-A6C34878D82A}">
                    <a16:rowId xmlns:a16="http://schemas.microsoft.com/office/drawing/2014/main" val="827186343"/>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204861841"/>
              </p:ext>
            </p:extLst>
          </p:nvPr>
        </p:nvGraphicFramePr>
        <p:xfrm>
          <a:off x="72386" y="4814098"/>
          <a:ext cx="5373373" cy="1097280"/>
        </p:xfrm>
        <a:graphic>
          <a:graphicData uri="http://schemas.openxmlformats.org/drawingml/2006/table">
            <a:tbl>
              <a:tblPr firstRow="1" bandRow="1">
                <a:tableStyleId>{93296810-A885-4BE3-A3E7-6D5BEEA58F35}</a:tableStyleId>
              </a:tblPr>
              <a:tblGrid>
                <a:gridCol w="5373373">
                  <a:extLst>
                    <a:ext uri="{9D8B030D-6E8A-4147-A177-3AD203B41FA5}">
                      <a16:colId xmlns:a16="http://schemas.microsoft.com/office/drawing/2014/main" val="868672348"/>
                    </a:ext>
                  </a:extLst>
                </a:gridCol>
              </a:tblGrid>
              <a:tr h="194465">
                <a:tc>
                  <a:txBody>
                    <a:bodyPr/>
                    <a:lstStyle/>
                    <a:p>
                      <a:r>
                        <a:rPr lang="en-GB" sz="1200" dirty="0" smtClean="0"/>
                        <a:t>The </a:t>
                      </a:r>
                      <a:r>
                        <a:rPr lang="en-GB" sz="1200" dirty="0" err="1" smtClean="0"/>
                        <a:t>Khalsa</a:t>
                      </a:r>
                      <a:endParaRPr lang="en-GB" sz="1200" dirty="0"/>
                    </a:p>
                  </a:txBody>
                  <a:tcPr/>
                </a:tc>
                <a:extLst>
                  <a:ext uri="{0D108BD9-81ED-4DB2-BD59-A6C34878D82A}">
                    <a16:rowId xmlns:a16="http://schemas.microsoft.com/office/drawing/2014/main" val="1542189710"/>
                  </a:ext>
                </a:extLst>
              </a:tr>
              <a:tr h="55233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solidFill>
                            <a:schemeClr val="tx1"/>
                          </a:solidFill>
                        </a:rPr>
                        <a:t>The </a:t>
                      </a:r>
                      <a:r>
                        <a:rPr lang="en-GB" sz="1200" b="0" dirty="0" err="1" smtClean="0">
                          <a:solidFill>
                            <a:schemeClr val="tx1"/>
                          </a:solidFill>
                        </a:rPr>
                        <a:t>Khalsa</a:t>
                      </a:r>
                      <a:r>
                        <a:rPr lang="en-GB" sz="1200" b="0" dirty="0" smtClean="0">
                          <a:solidFill>
                            <a:schemeClr val="tx1"/>
                          </a:solidFill>
                        </a:rPr>
                        <a:t> is a special group within Sikhism that Sikhs can choose to join. They go through a ceremony where they promise to live by Sikh values like being brave, honest, and helping others. They also start wearing the Five Ks to show their commitment.</a:t>
                      </a:r>
                      <a:endParaRPr lang="en-GB"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827186343"/>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1022486689"/>
              </p:ext>
            </p:extLst>
          </p:nvPr>
        </p:nvGraphicFramePr>
        <p:xfrm>
          <a:off x="5474973" y="4813864"/>
          <a:ext cx="5151111" cy="914400"/>
        </p:xfrm>
        <a:graphic>
          <a:graphicData uri="http://schemas.openxmlformats.org/drawingml/2006/table">
            <a:tbl>
              <a:tblPr firstRow="1" bandRow="1">
                <a:tableStyleId>{93296810-A885-4BE3-A3E7-6D5BEEA58F35}</a:tableStyleId>
              </a:tblPr>
              <a:tblGrid>
                <a:gridCol w="5151111">
                  <a:extLst>
                    <a:ext uri="{9D8B030D-6E8A-4147-A177-3AD203B41FA5}">
                      <a16:colId xmlns:a16="http://schemas.microsoft.com/office/drawing/2014/main" val="868672348"/>
                    </a:ext>
                  </a:extLst>
                </a:gridCol>
              </a:tblGrid>
              <a:tr h="194465">
                <a:tc>
                  <a:txBody>
                    <a:bodyPr/>
                    <a:lstStyle/>
                    <a:p>
                      <a:r>
                        <a:rPr lang="en-GB" sz="1200" dirty="0" smtClean="0"/>
                        <a:t>Equality</a:t>
                      </a:r>
                      <a:endParaRPr lang="en-GB" sz="1200" dirty="0"/>
                    </a:p>
                  </a:txBody>
                  <a:tcPr/>
                </a:tc>
                <a:extLst>
                  <a:ext uri="{0D108BD9-81ED-4DB2-BD59-A6C34878D82A}">
                    <a16:rowId xmlns:a16="http://schemas.microsoft.com/office/drawing/2014/main" val="1542189710"/>
                  </a:ext>
                </a:extLst>
              </a:tr>
              <a:tr h="552337">
                <a:tc>
                  <a:txBody>
                    <a:bodyPr/>
                    <a:lstStyle/>
                    <a:p>
                      <a:pPr lvl="0" defTabSz="1007943">
                        <a:defRPr/>
                      </a:pPr>
                      <a:r>
                        <a:rPr lang="en-GB" sz="1200" dirty="0" smtClean="0">
                          <a:solidFill>
                            <a:schemeClr val="dk1"/>
                          </a:solidFill>
                        </a:rPr>
                        <a:t>Sikhs believe that everyone is equal, and no one should be treated differently because of their background, wealth, or gender. In Sikh society, equality is important, and everyone is welcomed and treated with respect.</a:t>
                      </a:r>
                      <a:endParaRPr lang="en-GB" sz="1200" dirty="0">
                        <a:solidFill>
                          <a:schemeClr val="dk1"/>
                        </a:solidFill>
                      </a:endParaRPr>
                    </a:p>
                  </a:txBody>
                  <a:tcPr/>
                </a:tc>
                <a:extLst>
                  <a:ext uri="{0D108BD9-81ED-4DB2-BD59-A6C34878D82A}">
                    <a16:rowId xmlns:a16="http://schemas.microsoft.com/office/drawing/2014/main" val="827186343"/>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3763055707"/>
              </p:ext>
            </p:extLst>
          </p:nvPr>
        </p:nvGraphicFramePr>
        <p:xfrm>
          <a:off x="2518406" y="645974"/>
          <a:ext cx="8107679" cy="1757904"/>
        </p:xfrm>
        <a:graphic>
          <a:graphicData uri="http://schemas.openxmlformats.org/drawingml/2006/table">
            <a:tbl>
              <a:tblPr firstRow="1" bandRow="1">
                <a:tableStyleId>{93296810-A885-4BE3-A3E7-6D5BEEA58F35}</a:tableStyleId>
              </a:tblPr>
              <a:tblGrid>
                <a:gridCol w="4144749">
                  <a:extLst>
                    <a:ext uri="{9D8B030D-6E8A-4147-A177-3AD203B41FA5}">
                      <a16:colId xmlns:a16="http://schemas.microsoft.com/office/drawing/2014/main" val="868672348"/>
                    </a:ext>
                  </a:extLst>
                </a:gridCol>
                <a:gridCol w="1981465">
                  <a:extLst>
                    <a:ext uri="{9D8B030D-6E8A-4147-A177-3AD203B41FA5}">
                      <a16:colId xmlns:a16="http://schemas.microsoft.com/office/drawing/2014/main" val="1675429827"/>
                    </a:ext>
                  </a:extLst>
                </a:gridCol>
                <a:gridCol w="1981465">
                  <a:extLst>
                    <a:ext uri="{9D8B030D-6E8A-4147-A177-3AD203B41FA5}">
                      <a16:colId xmlns:a16="http://schemas.microsoft.com/office/drawing/2014/main" val="1423582948"/>
                    </a:ext>
                  </a:extLst>
                </a:gridCol>
              </a:tblGrid>
              <a:tr h="234250">
                <a:tc gridSpan="3">
                  <a:txBody>
                    <a:bodyPr/>
                    <a:lstStyle/>
                    <a:p>
                      <a:r>
                        <a:rPr lang="en-GB" sz="1200" dirty="0" smtClean="0"/>
                        <a:t>Worship</a:t>
                      </a:r>
                      <a:endParaRPr lang="en-GB" sz="1200" dirty="0"/>
                    </a:p>
                  </a:txBody>
                  <a:tcPr/>
                </a:tc>
                <a:tc hMerge="1">
                  <a:txBody>
                    <a:bodyPr/>
                    <a:lstStyle/>
                    <a:p>
                      <a:endParaRPr lang="en-GB"/>
                    </a:p>
                  </a:txBody>
                  <a:tcPr/>
                </a:tc>
                <a:tc hMerge="1">
                  <a:txBody>
                    <a:bodyPr/>
                    <a:lstStyle/>
                    <a:p>
                      <a:endParaRPr lang="en-GB" sz="1200" dirty="0"/>
                    </a:p>
                  </a:txBody>
                  <a:tcPr/>
                </a:tc>
                <a:extLst>
                  <a:ext uri="{0D108BD9-81ED-4DB2-BD59-A6C34878D82A}">
                    <a16:rowId xmlns:a16="http://schemas.microsoft.com/office/drawing/2014/main" val="1542189710"/>
                  </a:ext>
                </a:extLst>
              </a:tr>
              <a:tr h="148358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Sikhs worship God at home by praying and reading from their holy book. They also gather at a special place called a </a:t>
                      </a:r>
                      <a:r>
                        <a:rPr lang="en-GB" sz="1200" kern="1200" dirty="0" err="1" smtClean="0">
                          <a:solidFill>
                            <a:schemeClr val="dk1"/>
                          </a:solidFill>
                          <a:effectLst/>
                          <a:latin typeface="+mn-lt"/>
                          <a:ea typeface="+mn-ea"/>
                          <a:cs typeface="+mn-cs"/>
                        </a:rPr>
                        <a:t>Gurdwara</a:t>
                      </a:r>
                      <a:r>
                        <a:rPr lang="en-GB" sz="1200" kern="1200" dirty="0" smtClean="0">
                          <a:solidFill>
                            <a:schemeClr val="dk1"/>
                          </a:solidFill>
                          <a:effectLst/>
                          <a:latin typeface="+mn-lt"/>
                          <a:ea typeface="+mn-ea"/>
                          <a:cs typeface="+mn-cs"/>
                        </a:rPr>
                        <a:t>, where they pray together, listen to teachings, and share food with others.</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Shoes must be removed and hair covered before entering the main prayer hall to worship. Men and women sit </a:t>
                      </a:r>
                      <a:r>
                        <a:rPr lang="en-GB" sz="1200" dirty="0" err="1" smtClean="0"/>
                        <a:t>crosslegged</a:t>
                      </a:r>
                      <a:r>
                        <a:rPr lang="en-GB" sz="1200" dirty="0" smtClean="0"/>
                        <a:t> on opposite sides, facing the Guru </a:t>
                      </a:r>
                      <a:r>
                        <a:rPr lang="en-GB" sz="1200" dirty="0" err="1" smtClean="0"/>
                        <a:t>Granth</a:t>
                      </a:r>
                      <a:r>
                        <a:rPr lang="en-GB" sz="1200" dirty="0" smtClean="0"/>
                        <a:t> Sahib.</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The Sri </a:t>
                      </a:r>
                      <a:r>
                        <a:rPr lang="en-GB" sz="1200" dirty="0" err="1" smtClean="0"/>
                        <a:t>Harmandir</a:t>
                      </a:r>
                      <a:r>
                        <a:rPr lang="en-GB" sz="1200" dirty="0" smtClean="0"/>
                        <a:t> Sahib is also known as the Golden Temple. It is located in Amritsar, India. Its doors open from all sides to welcome people of all faiths</a:t>
                      </a: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827186343"/>
                  </a:ext>
                </a:extLst>
              </a:tr>
            </a:tbl>
          </a:graphicData>
        </a:graphic>
      </p:graphicFrame>
      <p:graphicFrame>
        <p:nvGraphicFramePr>
          <p:cNvPr id="31" name="Table 30"/>
          <p:cNvGraphicFramePr>
            <a:graphicFrameLocks noGrp="1"/>
          </p:cNvGraphicFramePr>
          <p:nvPr>
            <p:extLst>
              <p:ext uri="{D42A27DB-BD31-4B8C-83A1-F6EECF244321}">
                <p14:modId xmlns:p14="http://schemas.microsoft.com/office/powerpoint/2010/main" val="2163975904"/>
              </p:ext>
            </p:extLst>
          </p:nvPr>
        </p:nvGraphicFramePr>
        <p:xfrm>
          <a:off x="19048" y="645974"/>
          <a:ext cx="2499359" cy="1757904"/>
        </p:xfrm>
        <a:graphic>
          <a:graphicData uri="http://schemas.openxmlformats.org/drawingml/2006/table">
            <a:tbl>
              <a:tblPr firstRow="1" bandRow="1">
                <a:tableStyleId>{93296810-A885-4BE3-A3E7-6D5BEEA58F35}</a:tableStyleId>
              </a:tblPr>
              <a:tblGrid>
                <a:gridCol w="2499359">
                  <a:extLst>
                    <a:ext uri="{9D8B030D-6E8A-4147-A177-3AD203B41FA5}">
                      <a16:colId xmlns:a16="http://schemas.microsoft.com/office/drawing/2014/main" val="868672348"/>
                    </a:ext>
                  </a:extLst>
                </a:gridCol>
              </a:tblGrid>
              <a:tr h="284218">
                <a:tc>
                  <a:txBody>
                    <a:bodyPr/>
                    <a:lstStyle/>
                    <a:p>
                      <a:pPr marL="0" algn="l" defTabSz="1007943" rtl="0" eaLnBrk="1" latinLnBrk="0" hangingPunct="1"/>
                      <a:r>
                        <a:rPr lang="en-GB" sz="1200" b="1" kern="1200" dirty="0" smtClean="0">
                          <a:solidFill>
                            <a:schemeClr val="lt1"/>
                          </a:solidFill>
                          <a:latin typeface="+mn-lt"/>
                          <a:ea typeface="+mn-ea"/>
                          <a:cs typeface="+mn-cs"/>
                        </a:rPr>
                        <a:t>Guru </a:t>
                      </a:r>
                      <a:r>
                        <a:rPr lang="en-GB" sz="1200" b="1" kern="1200" dirty="0" err="1" smtClean="0">
                          <a:solidFill>
                            <a:schemeClr val="lt1"/>
                          </a:solidFill>
                          <a:latin typeface="+mn-lt"/>
                          <a:ea typeface="+mn-ea"/>
                          <a:cs typeface="+mn-cs"/>
                        </a:rPr>
                        <a:t>Granth</a:t>
                      </a:r>
                      <a:r>
                        <a:rPr lang="en-GB" sz="1200" b="1" kern="1200" dirty="0" smtClean="0">
                          <a:solidFill>
                            <a:schemeClr val="lt1"/>
                          </a:solidFill>
                          <a:latin typeface="+mn-lt"/>
                          <a:ea typeface="+mn-ea"/>
                          <a:cs typeface="+mn-cs"/>
                        </a:rPr>
                        <a:t> Sahib Ji</a:t>
                      </a:r>
                      <a:endParaRPr lang="en-GB" sz="1200" b="1" kern="1200" dirty="0">
                        <a:solidFill>
                          <a:schemeClr val="lt1"/>
                        </a:solidFill>
                        <a:latin typeface="+mn-lt"/>
                        <a:ea typeface="+mn-ea"/>
                        <a:cs typeface="+mn-cs"/>
                      </a:endParaRPr>
                    </a:p>
                  </a:txBody>
                  <a:tcPr/>
                </a:tc>
                <a:extLst>
                  <a:ext uri="{0D108BD9-81ED-4DB2-BD59-A6C34878D82A}">
                    <a16:rowId xmlns:a16="http://schemas.microsoft.com/office/drawing/2014/main" val="1542189710"/>
                  </a:ext>
                </a:extLst>
              </a:tr>
              <a:tr h="147368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The holy book of the Sikhs is called the Guru </a:t>
                      </a:r>
                      <a:r>
                        <a:rPr lang="en-GB" sz="1200" kern="1200" dirty="0" err="1" smtClean="0">
                          <a:solidFill>
                            <a:schemeClr val="dk1"/>
                          </a:solidFill>
                          <a:effectLst/>
                          <a:latin typeface="+mn-lt"/>
                          <a:ea typeface="+mn-ea"/>
                          <a:cs typeface="+mn-cs"/>
                        </a:rPr>
                        <a:t>Granth</a:t>
                      </a:r>
                      <a:r>
                        <a:rPr lang="en-GB" sz="1200" kern="1200" dirty="0" smtClean="0">
                          <a:solidFill>
                            <a:schemeClr val="dk1"/>
                          </a:solidFill>
                          <a:effectLst/>
                          <a:latin typeface="+mn-lt"/>
                          <a:ea typeface="+mn-ea"/>
                          <a:cs typeface="+mn-cs"/>
                        </a:rPr>
                        <a:t> Sahib Ji. It contains prayers, hymns, and teachings from Sikh Gurus and other spiritual leaders. Sikhs treat the book with great respect because they believe it is their guide for life.</a:t>
                      </a:r>
                      <a:endParaRPr lang="en-GB"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827186343"/>
                  </a:ext>
                </a:extLst>
              </a:tr>
            </a:tbl>
          </a:graphicData>
        </a:graphic>
      </p:graphicFrame>
      <p:pic>
        <p:nvPicPr>
          <p:cNvPr id="2050" name="Picture 2" descr="https://encrypted-tbn2.gstatic.com/licensed-image?q=tbn:ANd9GcTbUMddjyhIV4JkdfE5fbp1ZvUlOLMbJwgz-v-GwcL4Kul5uNRP0lU31Wb8FtRLTgvjctxUUfKHS6lSn0vPxcj_wWrEaDdfTufADVzne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85061" y="994103"/>
            <a:ext cx="1868639" cy="1079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490848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4412</TotalTime>
  <Words>1433</Words>
  <Application>Microsoft Office PowerPoint</Application>
  <PresentationFormat>Custom</PresentationFormat>
  <Paragraphs>68</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93</cp:revision>
  <cp:lastPrinted>2024-03-27T09:38:56Z</cp:lastPrinted>
  <dcterms:created xsi:type="dcterms:W3CDTF">2023-11-14T15:55:26Z</dcterms:created>
  <dcterms:modified xsi:type="dcterms:W3CDTF">2024-12-10T11:09:35Z</dcterms:modified>
</cp:coreProperties>
</file>