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68"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3D0"/>
    <a:srgbClr val="70AD47"/>
    <a:srgbClr val="EBF2EA"/>
    <a:srgbClr val="ADDC83"/>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77" d="100"/>
          <a:sy n="77" d="100"/>
        </p:scale>
        <p:origin x="11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04/04/2025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04/04/2025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04/04/2025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04/04/2025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04/04/2025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04/04/2025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04/04/2025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5.jp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2036090014"/>
              </p:ext>
            </p:extLst>
          </p:nvPr>
        </p:nvGraphicFramePr>
        <p:xfrm>
          <a:off x="6177006" y="637884"/>
          <a:ext cx="4454589" cy="6900835"/>
        </p:xfrm>
        <a:graphic>
          <a:graphicData uri="http://schemas.openxmlformats.org/drawingml/2006/table">
            <a:tbl>
              <a:tblPr firstRow="1" bandRow="1">
                <a:tableStyleId>{93296810-A885-4BE3-A3E7-6D5BEEA58F35}</a:tableStyleId>
              </a:tblPr>
              <a:tblGrid>
                <a:gridCol w="779898">
                  <a:extLst>
                    <a:ext uri="{9D8B030D-6E8A-4147-A177-3AD203B41FA5}">
                      <a16:colId xmlns:a16="http://schemas.microsoft.com/office/drawing/2014/main" val="1630223619"/>
                    </a:ext>
                  </a:extLst>
                </a:gridCol>
                <a:gridCol w="3674691">
                  <a:extLst>
                    <a:ext uri="{9D8B030D-6E8A-4147-A177-3AD203B41FA5}">
                      <a16:colId xmlns:a16="http://schemas.microsoft.com/office/drawing/2014/main" val="3925016957"/>
                    </a:ext>
                  </a:extLst>
                </a:gridCol>
              </a:tblGrid>
              <a:tr h="217167">
                <a:tc gridSpan="2">
                  <a:txBody>
                    <a:bodyPr/>
                    <a:lstStyle/>
                    <a:p>
                      <a:r>
                        <a:rPr lang="en-GB" sz="10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lnL w="12700" cap="flat" cmpd="sng" algn="ctr">
                      <a:solidFill>
                        <a:schemeClr val="accent6">
                          <a:lumMod val="60000"/>
                          <a:lumOff val="40000"/>
                        </a:schemeClr>
                      </a:solidFill>
                      <a:prstDash val="solid"/>
                      <a:round/>
                      <a:headEnd type="none" w="med" len="med"/>
                      <a:tailEnd type="none" w="med" len="med"/>
                    </a:lnL>
                  </a:tcPr>
                </a:tc>
                <a:extLst>
                  <a:ext uri="{0D108BD9-81ED-4DB2-BD59-A6C34878D82A}">
                    <a16:rowId xmlns:a16="http://schemas.microsoft.com/office/drawing/2014/main" val="3292632100"/>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continents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a</a:t>
                      </a:r>
                      <a:r>
                        <a:rPr lang="en-GB" sz="1000" dirty="0"/>
                        <a:t> large area of land. There are seven continents in the world.</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38493551"/>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countries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a:t>
                      </a:r>
                      <a:r>
                        <a:rPr lang="en-GB" sz="1000" i="1" kern="1200" dirty="0">
                          <a:solidFill>
                            <a:schemeClr val="dk1"/>
                          </a:solidFill>
                          <a:latin typeface="+mn-lt"/>
                          <a:ea typeface="+mn-ea"/>
                          <a:cs typeface="+mn-cs"/>
                        </a:rPr>
                        <a:t> </a:t>
                      </a:r>
                      <a:r>
                        <a:rPr lang="en-GB" sz="1000" dirty="0"/>
                        <a:t>nation with its own government. </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54986617"/>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directional language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the</a:t>
                      </a:r>
                      <a:r>
                        <a:rPr lang="en-GB" sz="1000" dirty="0"/>
                        <a:t> way something points or moves (north, south, east, west).</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78582096"/>
                  </a:ext>
                </a:extLst>
              </a:tr>
              <a:tr h="35289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equator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a:t>
                      </a:r>
                      <a:r>
                        <a:rPr lang="en-GB" sz="1000" dirty="0"/>
                        <a:t>n imaginary line around the middle of the Earth. Costa Rica is near the Equator.</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59241871"/>
                  </a:ext>
                </a:extLst>
              </a:tr>
              <a:tr h="21716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oceans: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a:t>
                      </a:r>
                      <a:r>
                        <a:rPr lang="en-GB" sz="1000" i="1" kern="1200" dirty="0">
                          <a:solidFill>
                            <a:schemeClr val="dk1"/>
                          </a:solidFill>
                          <a:latin typeface="+mn-lt"/>
                          <a:ea typeface="+mn-ea"/>
                          <a:cs typeface="+mn-cs"/>
                        </a:rPr>
                        <a:t> </a:t>
                      </a:r>
                      <a:r>
                        <a:rPr lang="en-GB" sz="1000" dirty="0"/>
                        <a:t> large body of saltwater. </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13603833"/>
                  </a:ext>
                </a:extLst>
              </a:tr>
              <a:tr h="217167">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latin typeface="+mn-lt"/>
                          <a:ea typeface="+mn-ea"/>
                          <a:cs typeface="+mn-cs"/>
                        </a:rPr>
                        <a:t>Human geography: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accent6">
                          <a:lumMod val="60000"/>
                          <a:lumOff val="40000"/>
                        </a:schemeClr>
                      </a:solidFill>
                      <a:prstDash val="solid"/>
                      <a:round/>
                      <a:headEnd type="none" w="med" len="med"/>
                      <a:tailEnd type="none" w="med" len="med"/>
                    </a:lnL>
                    <a:lnT w="12700" cap="flat" cmpd="sng" algn="ctr">
                      <a:solidFill>
                        <a:schemeClr val="accent6">
                          <a:lumMod val="60000"/>
                          <a:lumOff val="40000"/>
                        </a:schemeClr>
                      </a:solidFill>
                      <a:prstDash val="solid"/>
                      <a:round/>
                      <a:headEnd type="none" w="med" len="med"/>
                      <a:tailEnd type="none" w="med" len="med"/>
                    </a:lnT>
                  </a:tcPr>
                </a:tc>
                <a:extLst>
                  <a:ext uri="{0D108BD9-81ED-4DB2-BD59-A6C34878D82A}">
                    <a16:rowId xmlns:a16="http://schemas.microsoft.com/office/drawing/2014/main" val="1561012454"/>
                  </a:ext>
                </a:extLst>
              </a:tr>
              <a:tr h="35289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attractions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a:t>
                      </a:r>
                      <a:r>
                        <a:rPr lang="en-GB" sz="1000" i="1" kern="1200" dirty="0">
                          <a:solidFill>
                            <a:schemeClr val="dk1"/>
                          </a:solidFill>
                          <a:latin typeface="+mn-lt"/>
                          <a:ea typeface="+mn-ea"/>
                          <a:cs typeface="+mn-cs"/>
                        </a:rPr>
                        <a:t> </a:t>
                      </a:r>
                      <a:r>
                        <a:rPr lang="en-GB" sz="1000" i="0" kern="1200" dirty="0">
                          <a:solidFill>
                            <a:schemeClr val="dk1"/>
                          </a:solidFill>
                          <a:latin typeface="+mn-lt"/>
                          <a:ea typeface="+mn-ea"/>
                          <a:cs typeface="+mn-cs"/>
                        </a:rPr>
                        <a:t>piece of land used to grow crops and/or raise animals for produce thing that makes people want to come to it.</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94709213"/>
                  </a:ext>
                </a:extLst>
              </a:tr>
              <a:tr h="21716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farms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land used to grow crops or raise animals for produce.</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46208066"/>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plantations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 large farm which is specialized on farming one type of crop.</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56729416"/>
                  </a:ext>
                </a:extLst>
              </a:tr>
              <a:tr h="35289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shops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a:t>
                      </a:r>
                      <a:r>
                        <a:rPr lang="en-GB" sz="1000" i="1" kern="1200" dirty="0">
                          <a:solidFill>
                            <a:schemeClr val="dk1"/>
                          </a:solidFill>
                          <a:latin typeface="+mn-lt"/>
                          <a:ea typeface="+mn-ea"/>
                          <a:cs typeface="+mn-cs"/>
                        </a:rPr>
                        <a:t> </a:t>
                      </a:r>
                      <a:r>
                        <a:rPr lang="en-GB" sz="1000" i="0" kern="1200" dirty="0">
                          <a:solidFill>
                            <a:schemeClr val="dk1"/>
                          </a:solidFill>
                          <a:latin typeface="+mn-lt"/>
                          <a:ea typeface="+mn-ea"/>
                          <a:cs typeface="+mn-cs"/>
                        </a:rPr>
                        <a:t>building or part of a building where goods or services are sold.</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55526324"/>
                  </a:ext>
                </a:extLst>
              </a:tr>
              <a:tr h="35289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tourism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a:solidFill>
                            <a:schemeClr val="dk1"/>
                          </a:solidFill>
                          <a:latin typeface="+mn-lt"/>
                          <a:ea typeface="+mn-ea"/>
                          <a:cs typeface="+mn-cs"/>
                        </a:rPr>
                        <a:t>noun. </a:t>
                      </a:r>
                      <a:r>
                        <a:rPr lang="en-GB" sz="1000" i="0" kern="1200">
                          <a:solidFill>
                            <a:schemeClr val="dk1"/>
                          </a:solidFill>
                          <a:latin typeface="+mn-lt"/>
                          <a:ea typeface="+mn-ea"/>
                          <a:cs typeface="+mn-cs"/>
                        </a:rPr>
                        <a:t>when people travel to a particular destination to explore, relax or learn.</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97162514"/>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Settlement- types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a town is a</a:t>
                      </a:r>
                      <a:r>
                        <a:rPr lang="en-GB" sz="1000" dirty="0"/>
                        <a:t> place where people live that is bigger than a village.</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68759148"/>
                  </a:ext>
                </a:extLst>
              </a:tr>
              <a:tr h="217167">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tx1"/>
                          </a:solidFill>
                          <a:latin typeface="+mn-lt"/>
                          <a:ea typeface="+mn-ea"/>
                          <a:cs typeface="+mn-cs"/>
                        </a:rPr>
                        <a:t>Physical geography: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accent6">
                          <a:lumMod val="60000"/>
                          <a:lumOff val="40000"/>
                        </a:schemeClr>
                      </a:solidFill>
                      <a:prstDash val="solid"/>
                      <a:round/>
                      <a:headEnd type="none" w="med" len="med"/>
                      <a:tailEnd type="none" w="med" len="med"/>
                    </a:lnL>
                    <a:lnT w="12700" cap="flat" cmpd="sng" algn="ctr">
                      <a:solidFill>
                        <a:schemeClr val="accent6">
                          <a:lumMod val="60000"/>
                          <a:lumOff val="40000"/>
                        </a:schemeClr>
                      </a:solidFill>
                      <a:prstDash val="solid"/>
                      <a:round/>
                      <a:headEnd type="none" w="med" len="med"/>
                      <a:tailEnd type="none" w="med" len="med"/>
                    </a:lnT>
                  </a:tcPr>
                </a:tc>
                <a:extLst>
                  <a:ext uri="{0D108BD9-81ED-4DB2-BD59-A6C34878D82A}">
                    <a16:rowId xmlns:a16="http://schemas.microsoft.com/office/drawing/2014/main" val="2204835665"/>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climate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th</a:t>
                      </a:r>
                      <a:r>
                        <a:rPr lang="en-GB" sz="1000" dirty="0"/>
                        <a:t>e usual weather of a place. </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46759598"/>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forests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a:t>
                      </a:r>
                      <a:r>
                        <a:rPr lang="en-GB" sz="1000" i="1" kern="1200" dirty="0">
                          <a:solidFill>
                            <a:schemeClr val="dk1"/>
                          </a:solidFill>
                          <a:latin typeface="+mn-lt"/>
                          <a:ea typeface="+mn-ea"/>
                          <a:cs typeface="+mn-cs"/>
                        </a:rPr>
                        <a:t> </a:t>
                      </a:r>
                      <a:r>
                        <a:rPr lang="en-GB" sz="1000" dirty="0"/>
                        <a:t>large area with many trees. Monteverde has a famous cloud forest (woods are small forest).</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10156194"/>
                  </a:ext>
                </a:extLst>
              </a:tr>
              <a:tr h="21716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hill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a:solidFill>
                            <a:schemeClr val="dk1"/>
                          </a:solidFill>
                          <a:latin typeface="+mn-lt"/>
                          <a:ea typeface="+mn-ea"/>
                          <a:cs typeface="+mn-cs"/>
                        </a:rPr>
                        <a:t>noun. </a:t>
                      </a:r>
                      <a:r>
                        <a:rPr lang="en-GB" sz="1000" i="0" kern="1200">
                          <a:solidFill>
                            <a:schemeClr val="dk1"/>
                          </a:solidFill>
                          <a:latin typeface="+mn-lt"/>
                          <a:ea typeface="+mn-ea"/>
                          <a:cs typeface="+mn-cs"/>
                        </a:rPr>
                        <a:t>a</a:t>
                      </a:r>
                      <a:r>
                        <a:rPr lang="en-GB" sz="1000" i="1" kern="1200">
                          <a:solidFill>
                            <a:schemeClr val="dk1"/>
                          </a:solidFill>
                          <a:latin typeface="+mn-lt"/>
                          <a:ea typeface="+mn-ea"/>
                          <a:cs typeface="+mn-cs"/>
                        </a:rPr>
                        <a:t> </a:t>
                      </a:r>
                      <a:r>
                        <a:rPr lang="en-GB" sz="1000"/>
                        <a:t>raised area of land that is smaller than a mountain. </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29635079"/>
                  </a:ext>
                </a:extLst>
              </a:tr>
              <a:tr h="35289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mountain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areas of land that are much higher than the land surrounding them (over 600 metres high).</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55039418"/>
                  </a:ext>
                </a:extLst>
              </a:tr>
              <a:tr h="21716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river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a:solidFill>
                            <a:schemeClr val="dk1"/>
                          </a:solidFill>
                          <a:latin typeface="+mn-lt"/>
                          <a:ea typeface="+mn-ea"/>
                          <a:cs typeface="+mn-cs"/>
                        </a:rPr>
                        <a:t>noun. </a:t>
                      </a:r>
                      <a:r>
                        <a:rPr lang="en-GB" sz="1000" i="0" kern="1200">
                          <a:solidFill>
                            <a:schemeClr val="dk1"/>
                          </a:solidFill>
                          <a:latin typeface="+mn-lt"/>
                          <a:ea typeface="+mn-ea"/>
                          <a:cs typeface="+mn-cs"/>
                        </a:rPr>
                        <a:t>a</a:t>
                      </a:r>
                      <a:r>
                        <a:rPr lang="en-GB" sz="1000"/>
                        <a:t> large stream of water that flows through land.</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25187804"/>
                  </a:ext>
                </a:extLst>
              </a:tr>
              <a:tr h="21716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soil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a mixture of tiny rocks, dead plants and animals, air, water.</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25822750"/>
                  </a:ext>
                </a:extLst>
              </a:tr>
              <a:tr h="21716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vegetation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a:solidFill>
                            <a:schemeClr val="dk1"/>
                          </a:solidFill>
                          <a:latin typeface="+mn-lt"/>
                          <a:ea typeface="+mn-ea"/>
                          <a:cs typeface="+mn-cs"/>
                        </a:rPr>
                        <a:t>noun. </a:t>
                      </a:r>
                      <a:r>
                        <a:rPr lang="en-GB" sz="1000" i="0" kern="1200">
                          <a:solidFill>
                            <a:schemeClr val="dk1"/>
                          </a:solidFill>
                          <a:latin typeface="+mn-lt"/>
                          <a:ea typeface="+mn-ea"/>
                          <a:cs typeface="+mn-cs"/>
                        </a:rPr>
                        <a:t>the</a:t>
                      </a:r>
                      <a:r>
                        <a:rPr lang="en-GB" sz="1000"/>
                        <a:t> plants in an area.</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2108990"/>
                  </a:ext>
                </a:extLst>
              </a:tr>
              <a:tr h="21716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wildlife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a:solidFill>
                            <a:schemeClr val="dk1"/>
                          </a:solidFill>
                          <a:latin typeface="+mn-lt"/>
                          <a:ea typeface="+mn-ea"/>
                          <a:cs typeface="+mn-cs"/>
                        </a:rPr>
                        <a:t>noun. </a:t>
                      </a:r>
                      <a:r>
                        <a:rPr lang="en-GB" sz="1000" i="0" kern="1200">
                          <a:solidFill>
                            <a:schemeClr val="dk1"/>
                          </a:solidFill>
                          <a:latin typeface="+mn-lt"/>
                          <a:ea typeface="+mn-ea"/>
                          <a:cs typeface="+mn-cs"/>
                        </a:rPr>
                        <a:t>a</a:t>
                      </a:r>
                      <a:r>
                        <a:rPr lang="en-GB" sz="1000"/>
                        <a:t>nimals and plants that live in the wild.</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4723578"/>
                  </a:ext>
                </a:extLst>
              </a:tr>
              <a:tr h="31715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tx1"/>
                          </a:solidFill>
                          <a:latin typeface="+mn-lt"/>
                          <a:ea typeface="+mn-ea"/>
                          <a:cs typeface="+mn-cs"/>
                        </a:rPr>
                        <a:t>weather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a:solidFill>
                            <a:schemeClr val="dk1"/>
                          </a:solidFill>
                          <a:latin typeface="+mn-lt"/>
                          <a:ea typeface="+mn-ea"/>
                          <a:cs typeface="+mn-cs"/>
                        </a:rPr>
                        <a:t>noun. </a:t>
                      </a:r>
                      <a:r>
                        <a:rPr lang="en-GB" sz="1000" i="0" kern="1200" dirty="0">
                          <a:solidFill>
                            <a:schemeClr val="dk1"/>
                          </a:solidFill>
                          <a:latin typeface="+mn-lt"/>
                          <a:ea typeface="+mn-ea"/>
                          <a:cs typeface="+mn-cs"/>
                        </a:rPr>
                        <a:t>what</a:t>
                      </a:r>
                      <a:r>
                        <a:rPr lang="en-GB" sz="1000" dirty="0"/>
                        <a:t> the air and sky are like on a day (rainy, sunny, windy).</a:t>
                      </a:r>
                      <a:endParaRPr lang="en-GB" sz="100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15985919"/>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972945585"/>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2 – Costa Rica</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File:Costa Rica United Kingdom Locator ...">
            <a:extLst>
              <a:ext uri="{FF2B5EF4-FFF2-40B4-BE49-F238E27FC236}">
                <a16:creationId xmlns:a16="http://schemas.microsoft.com/office/drawing/2014/main" id="{2BD46228-711B-40F8-B66D-879A1ABEA84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161"/>
          <a:stretch/>
        </p:blipFill>
        <p:spPr bwMode="auto">
          <a:xfrm>
            <a:off x="3136220" y="622174"/>
            <a:ext cx="2774131" cy="183279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5" name="Table 5">
            <a:extLst>
              <a:ext uri="{FF2B5EF4-FFF2-40B4-BE49-F238E27FC236}">
                <a16:creationId xmlns:a16="http://schemas.microsoft.com/office/drawing/2014/main" id="{798D796C-FC2F-4772-9FA2-9D166ED79AE6}"/>
              </a:ext>
            </a:extLst>
          </p:cNvPr>
          <p:cNvGraphicFramePr>
            <a:graphicFrameLocks noGrp="1"/>
          </p:cNvGraphicFramePr>
          <p:nvPr>
            <p:extLst>
              <p:ext uri="{D42A27DB-BD31-4B8C-83A1-F6EECF244321}">
                <p14:modId xmlns:p14="http://schemas.microsoft.com/office/powerpoint/2010/main" val="707733102"/>
              </p:ext>
            </p:extLst>
          </p:nvPr>
        </p:nvGraphicFramePr>
        <p:xfrm>
          <a:off x="26820" y="2530475"/>
          <a:ext cx="6150186" cy="5029200"/>
        </p:xfrm>
        <a:graphic>
          <a:graphicData uri="http://schemas.openxmlformats.org/drawingml/2006/table">
            <a:tbl>
              <a:tblPr firstRow="1" bandRow="1">
                <a:tableStyleId>{E8B1032C-EA38-4F05-BA0D-38AFFFC7BED3}</a:tableStyleId>
              </a:tblPr>
              <a:tblGrid>
                <a:gridCol w="2949785">
                  <a:extLst>
                    <a:ext uri="{9D8B030D-6E8A-4147-A177-3AD203B41FA5}">
                      <a16:colId xmlns:a16="http://schemas.microsoft.com/office/drawing/2014/main" val="3910646265"/>
                    </a:ext>
                  </a:extLst>
                </a:gridCol>
                <a:gridCol w="894523">
                  <a:extLst>
                    <a:ext uri="{9D8B030D-6E8A-4147-A177-3AD203B41FA5}">
                      <a16:colId xmlns:a16="http://schemas.microsoft.com/office/drawing/2014/main" val="1127507957"/>
                    </a:ext>
                  </a:extLst>
                </a:gridCol>
                <a:gridCol w="2305878">
                  <a:extLst>
                    <a:ext uri="{9D8B030D-6E8A-4147-A177-3AD203B41FA5}">
                      <a16:colId xmlns:a16="http://schemas.microsoft.com/office/drawing/2014/main" val="2834769406"/>
                    </a:ext>
                  </a:extLst>
                </a:gridCol>
              </a:tblGrid>
              <a:tr h="257310">
                <a:tc gridSpan="3">
                  <a:txBody>
                    <a:bodyPr/>
                    <a:lstStyle/>
                    <a:p>
                      <a:pPr lvl="0"/>
                      <a:r>
                        <a:rPr lang="en-GB" sz="1200" b="0" dirty="0"/>
                        <a:t>Weather and climate</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182444508"/>
                  </a:ext>
                </a:extLst>
              </a:tr>
              <a:tr h="2144254">
                <a:tc>
                  <a:txBody>
                    <a:bodyPr/>
                    <a:lstStyle/>
                    <a:p>
                      <a:pPr marL="171450" lvl="0" indent="-171450">
                        <a:buFont typeface="Arial" panose="020B0604020202020204" pitchFamily="34" charset="0"/>
                        <a:buChar char="•"/>
                      </a:pPr>
                      <a:r>
                        <a:rPr lang="en-GB" sz="1200" b="0" dirty="0"/>
                        <a:t>The weather is the day to day changes that we see happen. So, it can be sunny one day and rainy the next.</a:t>
                      </a:r>
                    </a:p>
                    <a:p>
                      <a:pPr marL="171450" lvl="0" indent="-171450">
                        <a:buFont typeface="Arial" panose="020B0604020202020204" pitchFamily="34" charset="0"/>
                        <a:buChar char="•"/>
                      </a:pPr>
                      <a:r>
                        <a:rPr lang="en-GB" sz="1200" b="0" dirty="0"/>
                        <a:t>The climate is the average weather usually taken over 30 years of a particular place. </a:t>
                      </a:r>
                    </a:p>
                    <a:p>
                      <a:pPr marL="171450" lvl="0" indent="-171450">
                        <a:buFont typeface="Arial" panose="020B0604020202020204" pitchFamily="34" charset="0"/>
                        <a:buChar char="•"/>
                      </a:pPr>
                      <a:r>
                        <a:rPr lang="en-GB" sz="1200" b="0" dirty="0"/>
                        <a:t>The world map can be split into climate zones. </a:t>
                      </a:r>
                    </a:p>
                    <a:p>
                      <a:pPr marL="171450" lvl="0" indent="-171450">
                        <a:buFont typeface="Arial" panose="020B0604020202020204" pitchFamily="34" charset="0"/>
                        <a:buChar char="•"/>
                      </a:pPr>
                      <a:r>
                        <a:rPr lang="en-GB" sz="1200" b="0" dirty="0"/>
                        <a:t>The closer a country is to the equator, the hotter it is. </a:t>
                      </a:r>
                    </a:p>
                    <a:p>
                      <a:pPr marL="171450" lvl="0" indent="-171450">
                        <a:buFont typeface="Arial" panose="020B0604020202020204" pitchFamily="34" charset="0"/>
                        <a:buChar char="•"/>
                      </a:pPr>
                      <a:r>
                        <a:rPr lang="en-GB" sz="1200" b="0" dirty="0"/>
                        <a:t>The further away it is from the equator, the colder it is.</a:t>
                      </a:r>
                    </a:p>
                  </a:txBody>
                  <a:tcPr/>
                </a:tc>
                <a:tc gridSpan="2">
                  <a:txBody>
                    <a:bodyPr/>
                    <a:lstStyle/>
                    <a:p>
                      <a:pPr marL="171450" lvl="0" indent="-171450">
                        <a:buFont typeface="Arial" panose="020B0604020202020204" pitchFamily="34" charset="0"/>
                        <a:buChar char="•"/>
                      </a:pPr>
                      <a:endParaRPr lang="en-GB" sz="1200" b="0" dirty="0"/>
                    </a:p>
                  </a:txBody>
                  <a:tcPr/>
                </a:tc>
                <a:tc hMerge="1">
                  <a:txBody>
                    <a:bodyPr/>
                    <a:lstStyle/>
                    <a:p>
                      <a:endParaRPr lang="en-GB" dirty="0"/>
                    </a:p>
                  </a:txBody>
                  <a:tcPr/>
                </a:tc>
                <a:extLst>
                  <a:ext uri="{0D108BD9-81ED-4DB2-BD59-A6C34878D82A}">
                    <a16:rowId xmlns:a16="http://schemas.microsoft.com/office/drawing/2014/main" val="3200262287"/>
                  </a:ext>
                </a:extLst>
              </a:tr>
              <a:tr h="2315794">
                <a:tc gridSpan="2">
                  <a:txBody>
                    <a:bodyPr/>
                    <a:lstStyle/>
                    <a:p>
                      <a:r>
                        <a:rPr lang="en-GB" sz="1200" b="1" kern="1200" dirty="0">
                          <a:solidFill>
                            <a:schemeClr val="tx1"/>
                          </a:solidFill>
                          <a:latin typeface="+mn-lt"/>
                          <a:ea typeface="+mn-ea"/>
                          <a:cs typeface="+mn-cs"/>
                        </a:rPr>
                        <a:t>The seasonal and daily weather patterns in the United Kingdom:</a:t>
                      </a:r>
                    </a:p>
                    <a:p>
                      <a:r>
                        <a:rPr lang="en-GB" sz="1200" b="0" kern="1200" dirty="0">
                          <a:solidFill>
                            <a:schemeClr val="tx1"/>
                          </a:solidFill>
                          <a:latin typeface="+mn-lt"/>
                          <a:ea typeface="+mn-ea"/>
                          <a:cs typeface="+mn-cs"/>
                        </a:rPr>
                        <a:t>There are four seasons in the UK:</a:t>
                      </a:r>
                    </a:p>
                    <a:p>
                      <a:pPr marL="171450" indent="-171450">
                        <a:buFont typeface="Arial" panose="020B0604020202020204" pitchFamily="34" charset="0"/>
                        <a:buChar char="•"/>
                      </a:pPr>
                      <a:r>
                        <a:rPr lang="en-GB" sz="1200" b="0" kern="1200" dirty="0">
                          <a:solidFill>
                            <a:schemeClr val="tx1"/>
                          </a:solidFill>
                          <a:latin typeface="+mn-lt"/>
                          <a:ea typeface="+mn-ea"/>
                          <a:cs typeface="+mn-cs"/>
                        </a:rPr>
                        <a:t>Spring (March, April and May) is a time for sudden rain showers, blossoming trees and flowering plants. </a:t>
                      </a:r>
                    </a:p>
                    <a:p>
                      <a:pPr marL="171450" indent="-171450">
                        <a:buFont typeface="Arial" panose="020B0604020202020204" pitchFamily="34" charset="0"/>
                        <a:buChar char="•"/>
                      </a:pPr>
                      <a:r>
                        <a:rPr lang="en-GB" sz="1200" b="0" kern="1200" dirty="0">
                          <a:solidFill>
                            <a:schemeClr val="tx1"/>
                          </a:solidFill>
                          <a:latin typeface="+mn-lt"/>
                          <a:ea typeface="+mn-ea"/>
                          <a:cs typeface="+mn-cs"/>
                        </a:rPr>
                        <a:t>Summer (June, July and August) is the UK's warmest season, with long sunny days, occasional thunderstorms and, in some years, heatwaves. </a:t>
                      </a:r>
                    </a:p>
                    <a:p>
                      <a:pPr marL="171450" indent="-171450">
                        <a:buFont typeface="Arial" panose="020B0604020202020204" pitchFamily="34" charset="0"/>
                        <a:buChar char="•"/>
                      </a:pPr>
                      <a:r>
                        <a:rPr lang="en-GB" sz="1200" b="0" kern="1200" dirty="0">
                          <a:solidFill>
                            <a:schemeClr val="tx1"/>
                          </a:solidFill>
                          <a:latin typeface="+mn-lt"/>
                          <a:ea typeface="+mn-ea"/>
                          <a:cs typeface="+mn-cs"/>
                        </a:rPr>
                        <a:t>Autumn (September, October and November) can be mild and dry or wet and windy.</a:t>
                      </a:r>
                    </a:p>
                    <a:p>
                      <a:pPr marL="171450" indent="-171450">
                        <a:buFont typeface="Arial" panose="020B0604020202020204" pitchFamily="34" charset="0"/>
                        <a:buChar char="•"/>
                      </a:pPr>
                      <a:r>
                        <a:rPr lang="en-GB" sz="1200" b="0" kern="1200" dirty="0">
                          <a:solidFill>
                            <a:schemeClr val="tx1"/>
                          </a:solidFill>
                          <a:latin typeface="+mn-lt"/>
                          <a:ea typeface="+mn-ea"/>
                          <a:cs typeface="+mn-cs"/>
                        </a:rPr>
                        <a:t>Winter (December, January and February) can be quite stormy, wet and windy. Other winters are much colder and calmer with lots of fog, frost and even snow.</a:t>
                      </a:r>
                    </a:p>
                  </a:txBody>
                  <a:tcPr/>
                </a:tc>
                <a:tc hMerge="1">
                  <a:txBody>
                    <a:bodyPr/>
                    <a:lstStyle/>
                    <a:p>
                      <a:endParaRPr lang="en-GB"/>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latin typeface="+mn-lt"/>
                          <a:ea typeface="+mn-ea"/>
                          <a:cs typeface="+mn-cs"/>
                        </a:rPr>
                        <a:t>The seasonal and daily weather patterns in Costa Rica:</a:t>
                      </a:r>
                      <a:endParaRPr lang="en-GB" sz="1200" b="0" kern="1200" dirty="0">
                        <a:solidFill>
                          <a:schemeClr val="tx1"/>
                        </a:solidFill>
                        <a:latin typeface="+mn-lt"/>
                        <a:ea typeface="+mn-ea"/>
                        <a:cs typeface="+mn-cs"/>
                      </a:endParaRPr>
                    </a:p>
                    <a:p>
                      <a:r>
                        <a:rPr lang="en-GB" sz="1200" b="0" kern="1200" dirty="0">
                          <a:solidFill>
                            <a:schemeClr val="tx1"/>
                          </a:solidFill>
                          <a:latin typeface="+mn-lt"/>
                          <a:ea typeface="+mn-ea"/>
                          <a:cs typeface="+mn-cs"/>
                        </a:rPr>
                        <a:t>Costa Rica weather consists of two seasons: dry and rainy. The dry season lasts from December to April, and the rainy season lasts from May to November.</a:t>
                      </a:r>
                    </a:p>
                    <a:p>
                      <a:r>
                        <a:rPr lang="en-GB" sz="1200" b="0" kern="1200" dirty="0">
                          <a:solidFill>
                            <a:schemeClr val="tx1"/>
                          </a:solidFill>
                          <a:latin typeface="+mn-lt"/>
                          <a:ea typeface="+mn-ea"/>
                          <a:cs typeface="+mn-cs"/>
                        </a:rPr>
                        <a:t>Monteverde is cooler compared to the low lands of Costa Rica. </a:t>
                      </a:r>
                    </a:p>
                    <a:p>
                      <a:r>
                        <a:rPr lang="en-GB" sz="1200" b="0" kern="1200" dirty="0">
                          <a:solidFill>
                            <a:schemeClr val="tx1"/>
                          </a:solidFill>
                          <a:latin typeface="+mn-lt"/>
                          <a:ea typeface="+mn-ea"/>
                          <a:cs typeface="+mn-cs"/>
                        </a:rPr>
                        <a:t>Monteverde tropical climate can be describes as: misty, wet, breezy, cool.</a:t>
                      </a:r>
                    </a:p>
                  </a:txBody>
                  <a:tcPr/>
                </a:tc>
                <a:extLst>
                  <a:ext uri="{0D108BD9-81ED-4DB2-BD59-A6C34878D82A}">
                    <a16:rowId xmlns:a16="http://schemas.microsoft.com/office/drawing/2014/main" val="3606598325"/>
                  </a:ext>
                </a:extLst>
              </a:tr>
            </a:tbl>
          </a:graphicData>
        </a:graphic>
      </p:graphicFrame>
      <p:pic>
        <p:nvPicPr>
          <p:cNvPr id="37" name="Picture 36">
            <a:extLst>
              <a:ext uri="{FF2B5EF4-FFF2-40B4-BE49-F238E27FC236}">
                <a16:creationId xmlns:a16="http://schemas.microsoft.com/office/drawing/2014/main" id="{0637B66A-EB36-4B87-8779-C0A1C55435DB}"/>
              </a:ext>
            </a:extLst>
          </p:cNvPr>
          <p:cNvPicPr>
            <a:picLocks noChangeAspect="1"/>
          </p:cNvPicPr>
          <p:nvPr/>
        </p:nvPicPr>
        <p:blipFill>
          <a:blip r:embed="rId5"/>
          <a:stretch>
            <a:fillRect/>
          </a:stretch>
        </p:blipFill>
        <p:spPr>
          <a:xfrm>
            <a:off x="3023824" y="2847513"/>
            <a:ext cx="3106799" cy="2197562"/>
          </a:xfrm>
          <a:prstGeom prst="rect">
            <a:avLst/>
          </a:prstGeom>
        </p:spPr>
      </p:pic>
      <p:pic>
        <p:nvPicPr>
          <p:cNvPr id="23" name="Picture 22">
            <a:extLst>
              <a:ext uri="{FF2B5EF4-FFF2-40B4-BE49-F238E27FC236}">
                <a16:creationId xmlns:a16="http://schemas.microsoft.com/office/drawing/2014/main" id="{34BDF319-49E2-42AA-8024-643C2A532CD1}"/>
              </a:ext>
            </a:extLst>
          </p:cNvPr>
          <p:cNvPicPr>
            <a:picLocks noChangeAspect="1"/>
          </p:cNvPicPr>
          <p:nvPr/>
        </p:nvPicPr>
        <p:blipFill>
          <a:blip r:embed="rId6"/>
          <a:stretch>
            <a:fillRect/>
          </a:stretch>
        </p:blipFill>
        <p:spPr>
          <a:xfrm>
            <a:off x="362089" y="622174"/>
            <a:ext cx="2774131" cy="1899763"/>
          </a:xfrm>
          <a:prstGeom prst="rect">
            <a:avLst/>
          </a:prstGeom>
        </p:spPr>
      </p:pic>
    </p:spTree>
    <p:extLst>
      <p:ext uri="{BB962C8B-B14F-4D97-AF65-F5344CB8AC3E}">
        <p14:creationId xmlns:p14="http://schemas.microsoft.com/office/powerpoint/2010/main" val="2178810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05805548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2 – Costa Rica</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6" name="Table 6">
            <a:extLst>
              <a:ext uri="{FF2B5EF4-FFF2-40B4-BE49-F238E27FC236}">
                <a16:creationId xmlns:a16="http://schemas.microsoft.com/office/drawing/2014/main" id="{4203C5CB-D897-4F27-9517-AE5F9185BE91}"/>
              </a:ext>
            </a:extLst>
          </p:cNvPr>
          <p:cNvGraphicFramePr>
            <a:graphicFrameLocks noGrp="1"/>
          </p:cNvGraphicFramePr>
          <p:nvPr>
            <p:extLst>
              <p:ext uri="{D42A27DB-BD31-4B8C-83A1-F6EECF244321}">
                <p14:modId xmlns:p14="http://schemas.microsoft.com/office/powerpoint/2010/main" val="2076939378"/>
              </p:ext>
            </p:extLst>
          </p:nvPr>
        </p:nvGraphicFramePr>
        <p:xfrm>
          <a:off x="1956" y="627811"/>
          <a:ext cx="5281689" cy="6879669"/>
        </p:xfrm>
        <a:graphic>
          <a:graphicData uri="http://schemas.openxmlformats.org/drawingml/2006/table">
            <a:tbl>
              <a:tblPr firstRow="1" bandRow="1">
                <a:tableStyleId>{10A1B5D5-9B99-4C35-A422-299274C87663}</a:tableStyleId>
              </a:tblPr>
              <a:tblGrid>
                <a:gridCol w="302200">
                  <a:extLst>
                    <a:ext uri="{9D8B030D-6E8A-4147-A177-3AD203B41FA5}">
                      <a16:colId xmlns:a16="http://schemas.microsoft.com/office/drawing/2014/main" val="1256452066"/>
                    </a:ext>
                  </a:extLst>
                </a:gridCol>
                <a:gridCol w="2149238">
                  <a:extLst>
                    <a:ext uri="{9D8B030D-6E8A-4147-A177-3AD203B41FA5}">
                      <a16:colId xmlns:a16="http://schemas.microsoft.com/office/drawing/2014/main" val="3935319523"/>
                    </a:ext>
                  </a:extLst>
                </a:gridCol>
                <a:gridCol w="2830251">
                  <a:extLst>
                    <a:ext uri="{9D8B030D-6E8A-4147-A177-3AD203B41FA5}">
                      <a16:colId xmlns:a16="http://schemas.microsoft.com/office/drawing/2014/main" val="3706290669"/>
                    </a:ext>
                  </a:extLst>
                </a:gridCol>
              </a:tblGrid>
              <a:tr h="170430">
                <a:tc gridSpan="3">
                  <a:txBody>
                    <a:bodyPr/>
                    <a:lstStyle/>
                    <a:p>
                      <a:pPr marL="503972" lvl="1" indent="0">
                        <a:buFont typeface="Symbol" panose="05050102010706020507" pitchFamily="18" charset="2"/>
                        <a:buNone/>
                      </a:pPr>
                      <a:r>
                        <a:rPr lang="en-GB" sz="1100" b="0" kern="1200" dirty="0">
                          <a:solidFill>
                            <a:schemeClr val="bg1"/>
                          </a:solidFill>
                          <a:latin typeface="+mn-lt"/>
                          <a:ea typeface="+mn-ea"/>
                          <a:cs typeface="+mn-cs"/>
                        </a:rPr>
                        <a:t>Key physical features</a:t>
                      </a:r>
                    </a:p>
                  </a:txBody>
                  <a:tcPr marL="68580" marR="68580" marT="0" marB="0"/>
                </a:tc>
                <a:tc hMerge="1">
                  <a:txBody>
                    <a:bodyPr/>
                    <a:lstStyle/>
                    <a:p>
                      <a:pPr marL="0" lvl="0" indent="0">
                        <a:buFont typeface="Symbol" panose="05050102010706020507" pitchFamily="18" charset="2"/>
                        <a:buNone/>
                      </a:pPr>
                      <a:r>
                        <a:rPr lang="en-GB" sz="1200" b="0" kern="1200" dirty="0">
                          <a:solidFill>
                            <a:schemeClr val="bg1"/>
                          </a:solidFill>
                          <a:latin typeface="+mn-lt"/>
                          <a:ea typeface="+mn-ea"/>
                          <a:cs typeface="+mn-cs"/>
                        </a:rPr>
                        <a:t>Key physical features</a:t>
                      </a:r>
                    </a:p>
                  </a:txBody>
                  <a:tcPr marL="68580" marR="68580" marT="0" marB="0"/>
                </a:tc>
                <a:tc hMerge="1">
                  <a:txBody>
                    <a:bodyPr/>
                    <a:lstStyle/>
                    <a:p>
                      <a:endParaRPr lang="en-GB" sz="1200" b="0" kern="1200" dirty="0">
                        <a:solidFill>
                          <a:schemeClr val="tx1"/>
                        </a:solidFill>
                        <a:latin typeface="+mn-lt"/>
                        <a:ea typeface="+mn-ea"/>
                        <a:cs typeface="+mn-cs"/>
                      </a:endParaRPr>
                    </a:p>
                  </a:txBody>
                  <a:tcPr/>
                </a:tc>
                <a:extLst>
                  <a:ext uri="{0D108BD9-81ED-4DB2-BD59-A6C34878D82A}">
                    <a16:rowId xmlns:a16="http://schemas.microsoft.com/office/drawing/2014/main" val="862374705"/>
                  </a:ext>
                </a:extLst>
              </a:tr>
              <a:tr h="255644">
                <a:tc>
                  <a:txBody>
                    <a:bodyPr/>
                    <a:lstStyle/>
                    <a:p>
                      <a:endParaRPr lang="en-GB" sz="1100" b="0" kern="1200" dirty="0">
                        <a:solidFill>
                          <a:schemeClr val="tx1"/>
                        </a:solidFill>
                        <a:latin typeface="+mn-lt"/>
                        <a:ea typeface="+mn-ea"/>
                        <a:cs typeface="+mn-cs"/>
                      </a:endParaRPr>
                    </a:p>
                  </a:txBody>
                  <a:tcPr>
                    <a:lnR w="12700" cap="flat" cmpd="sng" algn="ctr">
                      <a:solidFill>
                        <a:schemeClr val="accent6"/>
                      </a:solidFill>
                      <a:prstDash val="solid"/>
                      <a:round/>
                      <a:headEnd type="none" w="med" len="med"/>
                      <a:tailEnd type="none" w="med" len="med"/>
                    </a:lnR>
                  </a:tcPr>
                </a:tc>
                <a:tc>
                  <a:txBody>
                    <a:bodyPr/>
                    <a:lstStyle/>
                    <a:p>
                      <a:r>
                        <a:rPr lang="en-GB" sz="1100" b="1" kern="1200" dirty="0">
                          <a:solidFill>
                            <a:schemeClr val="tx1"/>
                          </a:solidFill>
                          <a:latin typeface="+mn-lt"/>
                          <a:ea typeface="+mn-ea"/>
                          <a:cs typeface="+mn-cs"/>
                        </a:rPr>
                        <a:t>Horley, UK:</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r>
                        <a:rPr lang="en-GB" sz="1100" b="1" kern="1200" dirty="0">
                          <a:solidFill>
                            <a:schemeClr val="tx1"/>
                          </a:solidFill>
                          <a:latin typeface="+mn-lt"/>
                          <a:ea typeface="+mn-ea"/>
                          <a:cs typeface="+mn-cs"/>
                        </a:rPr>
                        <a:t>Monteverde, Costa Rica:</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422218097"/>
                  </a:ext>
                </a:extLst>
              </a:tr>
              <a:tr h="253957">
                <a:tc gridSpan="3">
                  <a:txBody>
                    <a:bodyPr/>
                    <a:lstStyle/>
                    <a:p>
                      <a:r>
                        <a:rPr lang="en-GB" sz="1100" b="1" kern="1200" dirty="0">
                          <a:solidFill>
                            <a:schemeClr val="tx1"/>
                          </a:solidFill>
                          <a:latin typeface="+mn-lt"/>
                          <a:ea typeface="+mn-ea"/>
                          <a:cs typeface="+mn-cs"/>
                        </a:rPr>
                        <a:t>Landscape</a:t>
                      </a:r>
                    </a:p>
                  </a:txBody>
                  <a:tcPr/>
                </a:tc>
                <a:tc hMerge="1">
                  <a:txBody>
                    <a:bodyPr/>
                    <a:lstStyle/>
                    <a:p>
                      <a:pPr marL="171450" indent="-171450">
                        <a:buFont typeface="Arial" panose="020B0604020202020204" pitchFamily="34" charset="0"/>
                        <a:buChar char="•"/>
                      </a:pPr>
                      <a:endParaRPr lang="en-GB" sz="12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hMerge="1">
                  <a:txBody>
                    <a:bodyPr/>
                    <a:lstStyle/>
                    <a:p>
                      <a:pPr marL="171450" indent="-171450">
                        <a:buFont typeface="Arial" panose="020B0604020202020204" pitchFamily="34" charset="0"/>
                        <a:buChar char="•"/>
                      </a:pPr>
                      <a:endParaRPr lang="en-GB" sz="1200" b="0" dirty="0"/>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2908724093"/>
                  </a:ext>
                </a:extLst>
              </a:tr>
              <a:tr h="1404234">
                <a:tc gridSpan="2">
                  <a:txBody>
                    <a:bodyPr/>
                    <a:lstStyle/>
                    <a:p>
                      <a:pPr marL="171450" indent="-171450">
                        <a:buFont typeface="Arial" panose="020B0604020202020204" pitchFamily="34" charset="0"/>
                        <a:buChar char="•"/>
                      </a:pPr>
                      <a:r>
                        <a:rPr lang="en-GB" sz="1100" b="0" dirty="0"/>
                        <a:t>Hill: Horley is surrounded by gentle hills and countryside. </a:t>
                      </a:r>
                    </a:p>
                    <a:p>
                      <a:pPr marL="171450" indent="-171450">
                        <a:buFont typeface="Arial" panose="020B0604020202020204" pitchFamily="34" charset="0"/>
                        <a:buChar char="•"/>
                      </a:pPr>
                      <a:r>
                        <a:rPr lang="en-GB" sz="1100" b="0" dirty="0"/>
                        <a:t>River: The River Mole flows near Horley.</a:t>
                      </a:r>
                    </a:p>
                    <a:p>
                      <a:pPr marL="171450" indent="-171450">
                        <a:buFont typeface="Arial" panose="020B0604020202020204" pitchFamily="34" charset="0"/>
                        <a:buChar char="•"/>
                      </a:pPr>
                      <a:r>
                        <a:rPr lang="en-GB" sz="1100" b="0" kern="1200" dirty="0">
                          <a:solidFill>
                            <a:schemeClr val="tx1"/>
                          </a:solidFill>
                          <a:latin typeface="+mn-lt"/>
                          <a:ea typeface="+mn-ea"/>
                          <a:cs typeface="+mn-cs"/>
                        </a:rPr>
                        <a:t>Woods: </a:t>
                      </a:r>
                      <a:r>
                        <a:rPr lang="en-GB" sz="1100" dirty="0" err="1"/>
                        <a:t>Langshott</a:t>
                      </a:r>
                      <a:r>
                        <a:rPr lang="en-GB" sz="1100" dirty="0"/>
                        <a:t> Woods is a </a:t>
                      </a:r>
                      <a:r>
                        <a:rPr lang="en-GB" sz="1100" b="0" dirty="0"/>
                        <a:t>small woodland in Horley. </a:t>
                      </a:r>
                      <a:endParaRPr lang="en-GB" sz="1100" b="0" kern="1200" dirty="0">
                        <a:solidFill>
                          <a:schemeClr val="tx1"/>
                        </a:solidFill>
                        <a:latin typeface="+mn-lt"/>
                        <a:ea typeface="+mn-ea"/>
                        <a:cs typeface="+mn-cs"/>
                      </a:endParaRPr>
                    </a:p>
                  </a:txBody>
                  <a:tcPr>
                    <a:lnR w="12700" cap="flat" cmpd="sng" algn="ctr">
                      <a:solidFill>
                        <a:schemeClr val="accent6"/>
                      </a:solidFill>
                      <a:prstDash val="solid"/>
                      <a:round/>
                      <a:headEnd type="none" w="med" len="med"/>
                      <a:tailEnd type="none" w="med" len="med"/>
                    </a:lnR>
                  </a:tcPr>
                </a:tc>
                <a:tc hMerge="1">
                  <a:txBody>
                    <a:bodyPr/>
                    <a:lstStyle/>
                    <a:p>
                      <a:pPr marL="171450" indent="-171450">
                        <a:buFont typeface="Arial" panose="020B0604020202020204" pitchFamily="34" charset="0"/>
                        <a:buChar char="•"/>
                      </a:pPr>
                      <a:r>
                        <a:rPr lang="en-GB" sz="1200" b="0" dirty="0"/>
                        <a:t>Hill: Horley is surrounded by gentle hills and countryside. </a:t>
                      </a:r>
                    </a:p>
                    <a:p>
                      <a:pPr marL="171450" indent="-171450">
                        <a:buFont typeface="Arial" panose="020B0604020202020204" pitchFamily="34" charset="0"/>
                        <a:buChar char="•"/>
                      </a:pPr>
                      <a:r>
                        <a:rPr lang="en-GB" sz="1200" b="1" dirty="0"/>
                        <a:t>River</a:t>
                      </a:r>
                      <a:r>
                        <a:rPr lang="en-GB" sz="1200" b="0" dirty="0"/>
                        <a:t>: The River Mole flows near Horley.</a:t>
                      </a:r>
                    </a:p>
                    <a:p>
                      <a:pPr marL="171450" indent="-171450">
                        <a:buFont typeface="Arial" panose="020B0604020202020204" pitchFamily="34" charset="0"/>
                        <a:buChar char="•"/>
                      </a:pPr>
                      <a:r>
                        <a:rPr lang="en-GB" sz="1200" b="0" kern="1200" dirty="0">
                          <a:solidFill>
                            <a:schemeClr val="tx1"/>
                          </a:solidFill>
                          <a:latin typeface="+mn-lt"/>
                          <a:ea typeface="+mn-ea"/>
                          <a:cs typeface="+mn-cs"/>
                        </a:rPr>
                        <a:t>Woods: </a:t>
                      </a:r>
                      <a:r>
                        <a:rPr lang="en-GB" sz="1200" dirty="0" err="1"/>
                        <a:t>Langshott</a:t>
                      </a:r>
                      <a:r>
                        <a:rPr lang="en-GB" sz="1200" dirty="0"/>
                        <a:t> Woods is a </a:t>
                      </a:r>
                      <a:r>
                        <a:rPr lang="en-GB" sz="1200" b="0" dirty="0"/>
                        <a:t>small woodland in Horley. </a:t>
                      </a:r>
                      <a:endParaRPr lang="en-GB" sz="12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t>Mountains: Monteverde is high up in the mountains of Costa Rica. Monteverde translates to “green mountain”</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t>River: Small rivers flow through the forests and valleys of Monteverde.</a:t>
                      </a:r>
                      <a:endParaRPr lang="en-GB" sz="1100" b="0" kern="1200" dirty="0">
                        <a:solidFill>
                          <a:schemeClr val="tx1"/>
                        </a:solidFill>
                        <a:latin typeface="+mn-lt"/>
                        <a:ea typeface="+mn-ea"/>
                        <a:cs typeface="+mn-cs"/>
                      </a:endParaRPr>
                    </a:p>
                    <a:p>
                      <a:pPr marL="171450" indent="-171450">
                        <a:buFont typeface="Arial" panose="020B0604020202020204" pitchFamily="34" charset="0"/>
                        <a:buChar char="•"/>
                      </a:pPr>
                      <a:r>
                        <a:rPr lang="en-GB" sz="1100" b="0" dirty="0"/>
                        <a:t>Forest: Monteverde has a famous cloud forest, which is a type of rainforest filled with tall trees, vines, and mist. </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3827243393"/>
                  </a:ext>
                </a:extLst>
              </a:tr>
              <a:tr h="253957">
                <a:tc gridSpan="3">
                  <a:txBody>
                    <a:bodyPr/>
                    <a:lstStyle/>
                    <a:p>
                      <a:r>
                        <a:rPr lang="en-GB" sz="1100" b="1" kern="1200" dirty="0">
                          <a:solidFill>
                            <a:schemeClr val="tx1"/>
                          </a:solidFill>
                          <a:latin typeface="+mn-lt"/>
                          <a:ea typeface="+mn-ea"/>
                          <a:cs typeface="+mn-cs"/>
                        </a:rPr>
                        <a:t>Vegetation</a:t>
                      </a:r>
                    </a:p>
                  </a:txBody>
                  <a:tcPr/>
                </a:tc>
                <a:tc hMerge="1">
                  <a:txBody>
                    <a:bodyPr/>
                    <a:lstStyle/>
                    <a:p>
                      <a:pPr marL="171450" indent="-171450">
                        <a:buFont typeface="Arial" panose="020B0604020202020204" pitchFamily="34" charset="0"/>
                        <a:buChar char="•"/>
                      </a:pPr>
                      <a:endParaRPr lang="en-GB" sz="1200" b="0" dirty="0"/>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hMerge="1">
                  <a:txBody>
                    <a:bodyPr/>
                    <a:lstStyle/>
                    <a:p>
                      <a:pPr marL="171450" indent="-171450">
                        <a:buFont typeface="Arial" panose="020B0604020202020204" pitchFamily="34" charset="0"/>
                        <a:buChar char="•"/>
                      </a:pPr>
                      <a:endParaRPr lang="en-GB" sz="1200" b="0" kern="1200" dirty="0">
                        <a:solidFill>
                          <a:schemeClr val="dk1"/>
                        </a:solidFill>
                        <a:latin typeface="+mn-lt"/>
                        <a:ea typeface="+mn-ea"/>
                        <a:cs typeface="+mn-cs"/>
                      </a:endParaRP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3406347135"/>
                  </a:ext>
                </a:extLst>
              </a:tr>
              <a:tr h="746933">
                <a:tc gridSpan="2">
                  <a:txBody>
                    <a:bodyPr/>
                    <a:lstStyle/>
                    <a:p>
                      <a:pPr marL="171450" indent="-171450">
                        <a:buFont typeface="Arial" panose="020B0604020202020204" pitchFamily="34" charset="0"/>
                        <a:buChar char="•"/>
                      </a:pPr>
                      <a:r>
                        <a:rPr lang="en-GB" sz="1100" b="0" dirty="0"/>
                        <a:t>Trees: oak, ash, silver birch and willows.</a:t>
                      </a:r>
                    </a:p>
                    <a:p>
                      <a:pPr marL="171450" indent="-171450">
                        <a:buFont typeface="Arial" panose="020B0604020202020204" pitchFamily="34" charset="0"/>
                        <a:buChar char="•"/>
                      </a:pPr>
                      <a:r>
                        <a:rPr lang="en-GB" sz="1100" b="0" dirty="0"/>
                        <a:t>Flowers: roses, daisies, and bluebells and daffodils.</a:t>
                      </a:r>
                    </a:p>
                  </a:txBody>
                  <a:tcPr>
                    <a:lnR w="12700" cap="flat" cmpd="sng" algn="ctr">
                      <a:solidFill>
                        <a:schemeClr val="accent6"/>
                      </a:solidFill>
                      <a:prstDash val="solid"/>
                      <a:round/>
                      <a:headEnd type="none" w="med" len="med"/>
                      <a:tailEnd type="none" w="med" len="med"/>
                    </a:lnR>
                  </a:tcPr>
                </a:tc>
                <a:tc hMerge="1">
                  <a:txBody>
                    <a:bodyPr/>
                    <a:lstStyle/>
                    <a:p>
                      <a:pPr marL="171450" indent="-171450">
                        <a:buFont typeface="Arial" panose="020B0604020202020204" pitchFamily="34" charset="0"/>
                        <a:buChar char="•"/>
                      </a:pPr>
                      <a:r>
                        <a:rPr lang="en-GB" sz="1200" b="1" dirty="0"/>
                        <a:t>Trees</a:t>
                      </a:r>
                      <a:r>
                        <a:rPr lang="en-GB" sz="1200" b="0" dirty="0"/>
                        <a:t>: oak, ash, silver birch and willows.</a:t>
                      </a:r>
                    </a:p>
                    <a:p>
                      <a:pPr marL="171450" indent="-171450">
                        <a:buFont typeface="Arial" panose="020B0604020202020204" pitchFamily="34" charset="0"/>
                        <a:buChar char="•"/>
                      </a:pPr>
                      <a:r>
                        <a:rPr lang="en-GB" sz="1200" b="1" dirty="0"/>
                        <a:t>Flowers</a:t>
                      </a:r>
                      <a:r>
                        <a:rPr lang="en-GB" sz="1200" b="0" dirty="0"/>
                        <a:t>: roses, daisies, and bluebells and daffodils.</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marL="171450" indent="-171450">
                        <a:buFont typeface="Arial" panose="020B0604020202020204" pitchFamily="34" charset="0"/>
                        <a:buChar char="•"/>
                      </a:pPr>
                      <a:r>
                        <a:rPr lang="en-GB" sz="1100" b="0" dirty="0"/>
                        <a:t>Plants: mosses, </a:t>
                      </a:r>
                      <a:r>
                        <a:rPr lang="en-GB" sz="1100" b="0" kern="1200" dirty="0">
                          <a:solidFill>
                            <a:schemeClr val="dk1"/>
                          </a:solidFill>
                          <a:latin typeface="+mn-lt"/>
                          <a:ea typeface="+mn-ea"/>
                          <a:cs typeface="+mn-cs"/>
                        </a:rPr>
                        <a:t>lichens, orchids, and bromeliads, ferns, Passiflora.</a:t>
                      </a:r>
                    </a:p>
                    <a:p>
                      <a:pPr marL="171450" indent="-171450">
                        <a:buFont typeface="Arial" panose="020B0604020202020204" pitchFamily="34" charset="0"/>
                        <a:buChar char="•"/>
                      </a:pPr>
                      <a:r>
                        <a:rPr lang="en-GB" sz="1100" b="0" kern="1200" dirty="0">
                          <a:solidFill>
                            <a:schemeClr val="dk1"/>
                          </a:solidFill>
                          <a:latin typeface="+mn-lt"/>
                          <a:ea typeface="+mn-ea"/>
                          <a:cs typeface="+mn-cs"/>
                        </a:rPr>
                        <a:t>Trees: </a:t>
                      </a:r>
                      <a:r>
                        <a:rPr lang="en-GB" sz="1100" b="0" kern="1200" dirty="0" err="1">
                          <a:solidFill>
                            <a:schemeClr val="dk1"/>
                          </a:solidFill>
                          <a:latin typeface="+mn-lt"/>
                          <a:ea typeface="+mn-ea"/>
                          <a:cs typeface="+mn-cs"/>
                        </a:rPr>
                        <a:t>aguacate</a:t>
                      </a:r>
                      <a:r>
                        <a:rPr lang="en-GB" sz="1100" b="0" kern="1200" dirty="0">
                          <a:solidFill>
                            <a:schemeClr val="dk1"/>
                          </a:solidFill>
                          <a:latin typeface="+mn-lt"/>
                          <a:ea typeface="+mn-ea"/>
                          <a:cs typeface="+mn-cs"/>
                        </a:rPr>
                        <a:t> </a:t>
                      </a:r>
                      <a:r>
                        <a:rPr lang="en-GB" sz="1100" b="0" kern="1200" dirty="0" err="1">
                          <a:solidFill>
                            <a:schemeClr val="dk1"/>
                          </a:solidFill>
                          <a:latin typeface="+mn-lt"/>
                          <a:ea typeface="+mn-ea"/>
                          <a:cs typeface="+mn-cs"/>
                        </a:rPr>
                        <a:t>lauraceae</a:t>
                      </a:r>
                      <a:r>
                        <a:rPr lang="en-GB" sz="1100" b="0" kern="1200" dirty="0">
                          <a:solidFill>
                            <a:schemeClr val="dk1"/>
                          </a:solidFill>
                          <a:latin typeface="+mn-lt"/>
                          <a:ea typeface="+mn-ea"/>
                          <a:cs typeface="+mn-cs"/>
                        </a:rPr>
                        <a:t>, </a:t>
                      </a:r>
                      <a:r>
                        <a:rPr lang="en-GB" sz="1100" b="0" kern="1200" dirty="0" err="1">
                          <a:solidFill>
                            <a:schemeClr val="dk1"/>
                          </a:solidFill>
                          <a:latin typeface="+mn-lt"/>
                          <a:ea typeface="+mn-ea"/>
                          <a:cs typeface="+mn-cs"/>
                        </a:rPr>
                        <a:t>hymenaea</a:t>
                      </a:r>
                      <a:r>
                        <a:rPr lang="en-GB" sz="1100" b="0" kern="1200" dirty="0">
                          <a:solidFill>
                            <a:schemeClr val="dk1"/>
                          </a:solidFill>
                          <a:latin typeface="+mn-lt"/>
                          <a:ea typeface="+mn-ea"/>
                          <a:cs typeface="+mn-cs"/>
                        </a:rPr>
                        <a:t>, </a:t>
                      </a:r>
                      <a:r>
                        <a:rPr lang="en-GB" sz="1100" b="0" kern="1200" dirty="0" err="1">
                          <a:solidFill>
                            <a:schemeClr val="dk1"/>
                          </a:solidFill>
                          <a:latin typeface="+mn-lt"/>
                          <a:ea typeface="+mn-ea"/>
                          <a:cs typeface="+mn-cs"/>
                        </a:rPr>
                        <a:t>ficus</a:t>
                      </a:r>
                      <a:r>
                        <a:rPr lang="en-GB" sz="1100" b="0" kern="1200" dirty="0">
                          <a:solidFill>
                            <a:schemeClr val="dk1"/>
                          </a:solidFill>
                          <a:latin typeface="+mn-lt"/>
                          <a:ea typeface="+mn-ea"/>
                          <a:cs typeface="+mn-cs"/>
                        </a:rPr>
                        <a:t> (fig).</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1270694824"/>
                  </a:ext>
                </a:extLst>
              </a:tr>
              <a:tr h="253957">
                <a:tc gridSpan="3">
                  <a:txBody>
                    <a:bodyPr/>
                    <a:lstStyle/>
                    <a:p>
                      <a:r>
                        <a:rPr lang="en-GB" sz="1100" b="1" kern="1200" dirty="0">
                          <a:solidFill>
                            <a:schemeClr val="tx1"/>
                          </a:solidFill>
                          <a:latin typeface="+mn-lt"/>
                          <a:ea typeface="+mn-ea"/>
                          <a:cs typeface="+mn-cs"/>
                        </a:rPr>
                        <a:t>Soil</a:t>
                      </a:r>
                    </a:p>
                  </a:txBody>
                  <a:tcPr/>
                </a:tc>
                <a:tc hMerge="1">
                  <a:txBody>
                    <a:bodyPr/>
                    <a:lstStyle/>
                    <a:p>
                      <a:pPr marL="171450" indent="-171450">
                        <a:buFont typeface="Arial" panose="020B0604020202020204" pitchFamily="34" charset="0"/>
                        <a:buChar char="•"/>
                      </a:pPr>
                      <a:endParaRPr lang="en-GB" sz="1200" b="0" dirty="0"/>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hMerge="1">
                  <a:txBody>
                    <a:bodyPr/>
                    <a:lstStyle/>
                    <a:p>
                      <a:pPr marL="171450" indent="-171450">
                        <a:buFont typeface="Arial" panose="020B0604020202020204" pitchFamily="34" charset="0"/>
                        <a:buChar char="•"/>
                      </a:pPr>
                      <a:endParaRPr lang="en-GB" sz="1200" b="0" kern="1200" dirty="0">
                        <a:solidFill>
                          <a:schemeClr val="dk1"/>
                        </a:solidFill>
                        <a:latin typeface="+mn-lt"/>
                        <a:ea typeface="+mn-ea"/>
                        <a:cs typeface="+mn-cs"/>
                      </a:endParaRP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3761234106"/>
                  </a:ext>
                </a:extLst>
              </a:tr>
              <a:tr h="1568559">
                <a:tc gridSpan="2">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t>The soil in Horley is a mix of clay and loam.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t>Clay soil is heavy and can hold a lot of water, making it sticky when it rains.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t>Loam soil is a mix of sand, silt, and clay, and it is good for growing plants because it holds both water and nutrients well. </a:t>
                      </a:r>
                    </a:p>
                  </a:txBody>
                  <a:tcPr>
                    <a:lnR w="12700" cap="flat" cmpd="sng" algn="ctr">
                      <a:solidFill>
                        <a:schemeClr val="accent6"/>
                      </a:solidFill>
                      <a:prstDash val="solid"/>
                      <a:round/>
                      <a:headEnd type="none" w="med" len="med"/>
                      <a:tailEnd type="none" w="med" len="med"/>
                    </a:lnR>
                  </a:tcPr>
                </a:tc>
                <a:tc hMerge="1">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The soil in Horley is a mix of clay and loam.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Clay soil is heavy and can hold a lot of water, making it sticky when it rains.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Loam soil is a mix of sand, silt, and clay, and it is good for growing plants because it holds both water and nutrients well. </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t>The soil in Monteverde is rich and dark because the cloud forest has a lot of rain and fallen leaves that make the soil healthy for plants.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t>This type of soil is called volcanic soil because the area was once shaped by volcanoes a long time ago, making it very good for growing plants and trees.</a:t>
                      </a:r>
                      <a:endParaRPr lang="en-GB" sz="11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1043363760"/>
                  </a:ext>
                </a:extLst>
              </a:tr>
              <a:tr h="253957">
                <a:tc gridSpan="3">
                  <a:txBody>
                    <a:bodyPr/>
                    <a:lstStyle/>
                    <a:p>
                      <a:r>
                        <a:rPr lang="en-GB" sz="1100" b="1" kern="1200" dirty="0">
                          <a:solidFill>
                            <a:schemeClr val="tx1"/>
                          </a:solidFill>
                          <a:latin typeface="+mn-lt"/>
                          <a:ea typeface="+mn-ea"/>
                          <a:cs typeface="+mn-cs"/>
                        </a:rPr>
                        <a:t>Wildlife</a:t>
                      </a:r>
                    </a:p>
                  </a:txBody>
                  <a:tcPr/>
                </a:tc>
                <a:tc hMerge="1">
                  <a:txBody>
                    <a:bodyPr/>
                    <a:lstStyle/>
                    <a:p>
                      <a:pPr marL="171450" indent="-171450">
                        <a:buFont typeface="Arial" panose="020B0604020202020204" pitchFamily="34" charset="0"/>
                        <a:buChar char="•"/>
                      </a:pPr>
                      <a:endParaRPr lang="en-GB" sz="12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hMerge="1">
                  <a:txBody>
                    <a:bodyPr/>
                    <a:lstStyle/>
                    <a:p>
                      <a:pPr marL="0" indent="0">
                        <a:buFont typeface="Arial" panose="020B0604020202020204" pitchFamily="34" charset="0"/>
                        <a:buNone/>
                      </a:pPr>
                      <a:endParaRPr lang="en-GB" sz="12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316460020"/>
                  </a:ext>
                </a:extLst>
              </a:tr>
              <a:tr h="1619079">
                <a:tc gridSpan="2">
                  <a:txBody>
                    <a:bodyPr/>
                    <a:lstStyle/>
                    <a:p>
                      <a:pPr marL="171450" indent="-171450">
                        <a:buFont typeface="Arial" panose="020B0604020202020204" pitchFamily="34" charset="0"/>
                        <a:buChar char="•"/>
                      </a:pPr>
                      <a:r>
                        <a:rPr lang="en-GB" sz="1100" b="0" dirty="0"/>
                        <a:t>Birds: British woodland birds include: robins, blackbirds, and woodpeckers and owls.</a:t>
                      </a:r>
                    </a:p>
                    <a:p>
                      <a:pPr marL="171450" indent="-171450">
                        <a:buFont typeface="Arial" panose="020B0604020202020204" pitchFamily="34" charset="0"/>
                        <a:buChar char="•"/>
                      </a:pPr>
                      <a:r>
                        <a:rPr lang="en-GB" sz="1100" b="0" dirty="0"/>
                        <a:t>Mammals: squirrels, hedgehogs, rabbits, foxes and badges.</a:t>
                      </a:r>
                    </a:p>
                    <a:p>
                      <a:pPr marL="171450" indent="-171450">
                        <a:buFont typeface="Arial" panose="020B0604020202020204" pitchFamily="34" charset="0"/>
                        <a:buChar char="•"/>
                      </a:pPr>
                      <a:r>
                        <a:rPr lang="en-GB" sz="1100" b="0" dirty="0"/>
                        <a:t>Insects: bees, butterflies, dragonflies, ladybirds, and ants.</a:t>
                      </a:r>
                      <a:endParaRPr lang="en-GB" sz="1100" b="0" kern="1200" dirty="0">
                        <a:solidFill>
                          <a:schemeClr val="tx1"/>
                        </a:solidFill>
                        <a:latin typeface="+mn-lt"/>
                        <a:ea typeface="+mn-ea"/>
                        <a:cs typeface="+mn-cs"/>
                      </a:endParaRPr>
                    </a:p>
                  </a:txBody>
                  <a:tcPr>
                    <a:lnR w="12700" cap="flat" cmpd="sng" algn="ctr">
                      <a:solidFill>
                        <a:schemeClr val="accent6"/>
                      </a:solidFill>
                      <a:prstDash val="solid"/>
                      <a:round/>
                      <a:headEnd type="none" w="med" len="med"/>
                      <a:tailEnd type="none" w="med" len="med"/>
                    </a:lnR>
                  </a:tcPr>
                </a:tc>
                <a:tc hMerge="1">
                  <a:txBody>
                    <a:bodyPr/>
                    <a:lstStyle/>
                    <a:p>
                      <a:pPr marL="171450" indent="-171450">
                        <a:buFont typeface="Arial" panose="020B0604020202020204" pitchFamily="34" charset="0"/>
                        <a:buChar char="•"/>
                      </a:pPr>
                      <a:r>
                        <a:rPr lang="en-GB" sz="1200" b="1" dirty="0"/>
                        <a:t>Birds</a:t>
                      </a:r>
                      <a:r>
                        <a:rPr lang="en-GB" sz="1200" b="0" dirty="0"/>
                        <a:t>: British woodland birds include: robins, blackbirds, and woodpeckers and owls </a:t>
                      </a:r>
                    </a:p>
                    <a:p>
                      <a:pPr marL="171450" indent="-171450">
                        <a:buFont typeface="Arial" panose="020B0604020202020204" pitchFamily="34" charset="0"/>
                        <a:buChar char="•"/>
                      </a:pPr>
                      <a:r>
                        <a:rPr lang="en-GB" sz="1200" b="1" dirty="0"/>
                        <a:t>Mammals</a:t>
                      </a:r>
                      <a:r>
                        <a:rPr lang="en-GB" sz="1200" b="0" dirty="0"/>
                        <a:t>: squirrels, hedgehogs, rabbits, foxes and badges </a:t>
                      </a:r>
                    </a:p>
                    <a:p>
                      <a:pPr marL="171450" indent="-171450">
                        <a:buFont typeface="Arial" panose="020B0604020202020204" pitchFamily="34" charset="0"/>
                        <a:buChar char="•"/>
                      </a:pPr>
                      <a:r>
                        <a:rPr lang="en-GB" sz="1200" b="1" dirty="0"/>
                        <a:t>Insects</a:t>
                      </a:r>
                      <a:r>
                        <a:rPr lang="en-GB" sz="1200" b="0" dirty="0"/>
                        <a:t>: bees, butterflies, dragonflies, ladybirds, and ants</a:t>
                      </a:r>
                      <a:endParaRPr lang="en-GB" sz="12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marL="171450" indent="-171450">
                        <a:buFont typeface="Arial" panose="020B0604020202020204" pitchFamily="34" charset="0"/>
                        <a:buChar char="•"/>
                      </a:pPr>
                      <a:r>
                        <a:rPr lang="en-GB" sz="1100" b="0" dirty="0"/>
                        <a:t>Birds: resplendent quetzal, Emerald toucanet, purple-throated mountain-gem.  </a:t>
                      </a:r>
                    </a:p>
                    <a:p>
                      <a:pPr marL="171450" indent="-171450">
                        <a:buFont typeface="Arial" panose="020B0604020202020204" pitchFamily="34" charset="0"/>
                        <a:buChar char="•"/>
                      </a:pPr>
                      <a:r>
                        <a:rPr lang="en-GB" sz="1100" b="0" dirty="0"/>
                        <a:t>Mammals: monkeys, bats, sloths, </a:t>
                      </a:r>
                      <a:r>
                        <a:rPr lang="en-GB" sz="1100" b="0" dirty="0" err="1"/>
                        <a:t>soricomorpha</a:t>
                      </a:r>
                      <a:r>
                        <a:rPr lang="en-GB" sz="1100" b="0" dirty="0"/>
                        <a:t>.</a:t>
                      </a:r>
                    </a:p>
                    <a:p>
                      <a:pPr marL="171450" indent="-171450">
                        <a:buFont typeface="Arial" panose="020B0604020202020204" pitchFamily="34" charset="0"/>
                        <a:buChar char="•"/>
                      </a:pPr>
                      <a:r>
                        <a:rPr lang="en-GB" sz="1100" b="0" dirty="0"/>
                        <a:t>Insects: spittlebugs, treehoppers, rove beetles, scarab beetles, longhorn beetles, butterflies.</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1844625895"/>
                  </a:ext>
                </a:extLst>
              </a:tr>
            </a:tbl>
          </a:graphicData>
        </a:graphic>
      </p:graphicFrame>
      <p:graphicFrame>
        <p:nvGraphicFramePr>
          <p:cNvPr id="49" name="Table 6">
            <a:extLst>
              <a:ext uri="{FF2B5EF4-FFF2-40B4-BE49-F238E27FC236}">
                <a16:creationId xmlns:a16="http://schemas.microsoft.com/office/drawing/2014/main" id="{CB3DA358-D858-4528-BC48-D72F7E91D8CD}"/>
              </a:ext>
            </a:extLst>
          </p:cNvPr>
          <p:cNvGraphicFramePr>
            <a:graphicFrameLocks noGrp="1"/>
          </p:cNvGraphicFramePr>
          <p:nvPr>
            <p:extLst>
              <p:ext uri="{D42A27DB-BD31-4B8C-83A1-F6EECF244321}">
                <p14:modId xmlns:p14="http://schemas.microsoft.com/office/powerpoint/2010/main" val="1270358621"/>
              </p:ext>
            </p:extLst>
          </p:nvPr>
        </p:nvGraphicFramePr>
        <p:xfrm>
          <a:off x="5345906" y="643822"/>
          <a:ext cx="5281689" cy="6896733"/>
        </p:xfrm>
        <a:graphic>
          <a:graphicData uri="http://schemas.openxmlformats.org/drawingml/2006/table">
            <a:tbl>
              <a:tblPr firstRow="1" bandRow="1">
                <a:tableStyleId>{10A1B5D5-9B99-4C35-A422-299274C87663}</a:tableStyleId>
              </a:tblPr>
              <a:tblGrid>
                <a:gridCol w="925685">
                  <a:extLst>
                    <a:ext uri="{9D8B030D-6E8A-4147-A177-3AD203B41FA5}">
                      <a16:colId xmlns:a16="http://schemas.microsoft.com/office/drawing/2014/main" val="49660450"/>
                    </a:ext>
                  </a:extLst>
                </a:gridCol>
                <a:gridCol w="2057400">
                  <a:extLst>
                    <a:ext uri="{9D8B030D-6E8A-4147-A177-3AD203B41FA5}">
                      <a16:colId xmlns:a16="http://schemas.microsoft.com/office/drawing/2014/main" val="3935319523"/>
                    </a:ext>
                  </a:extLst>
                </a:gridCol>
                <a:gridCol w="2298604">
                  <a:extLst>
                    <a:ext uri="{9D8B030D-6E8A-4147-A177-3AD203B41FA5}">
                      <a16:colId xmlns:a16="http://schemas.microsoft.com/office/drawing/2014/main" val="3706290669"/>
                    </a:ext>
                  </a:extLst>
                </a:gridCol>
              </a:tblGrid>
              <a:tr h="252764">
                <a:tc gridSpan="3">
                  <a:txBody>
                    <a:bodyPr/>
                    <a:lstStyle/>
                    <a:p>
                      <a:pPr marL="503972" marR="0" lvl="1" indent="0" algn="l" defTabSz="1007943" rtl="0" eaLnBrk="1" fontAlgn="auto" latinLnBrk="0" hangingPunct="1">
                        <a:lnSpc>
                          <a:spcPct val="100000"/>
                        </a:lnSpc>
                        <a:spcBef>
                          <a:spcPts val="0"/>
                        </a:spcBef>
                        <a:spcAft>
                          <a:spcPts val="0"/>
                        </a:spcAft>
                        <a:buClrTx/>
                        <a:buSzTx/>
                        <a:buFont typeface="Symbol" panose="05050102010706020507" pitchFamily="18" charset="2"/>
                        <a:buNone/>
                        <a:tabLst/>
                        <a:defRPr/>
                      </a:pPr>
                      <a:r>
                        <a:rPr lang="en-GB" sz="1100" b="0" kern="1200" dirty="0">
                          <a:solidFill>
                            <a:schemeClr val="bg1"/>
                          </a:solidFill>
                          <a:latin typeface="+mn-lt"/>
                          <a:ea typeface="+mn-ea"/>
                          <a:cs typeface="+mn-cs"/>
                        </a:rPr>
                        <a:t>Key human features</a:t>
                      </a:r>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Symbol" panose="05050102010706020507" pitchFamily="18" charset="2"/>
                        <a:buNone/>
                        <a:tabLst/>
                        <a:defRPr/>
                      </a:pPr>
                      <a:r>
                        <a:rPr lang="en-GB" sz="1200" b="0" kern="1200" dirty="0">
                          <a:solidFill>
                            <a:schemeClr val="bg1"/>
                          </a:solidFill>
                          <a:latin typeface="+mn-lt"/>
                          <a:ea typeface="+mn-ea"/>
                          <a:cs typeface="+mn-cs"/>
                        </a:rPr>
                        <a:t>Key human features</a:t>
                      </a:r>
                    </a:p>
                  </a:txBody>
                  <a:tcPr/>
                </a:tc>
                <a:tc hMerge="1">
                  <a:txBody>
                    <a:bodyPr/>
                    <a:lstStyle/>
                    <a:p>
                      <a:pPr marL="342900" lvl="0" indent="-342900" algn="l" defTabSz="1007943" rtl="0" eaLnBrk="1" latinLnBrk="0" hangingPunct="1">
                        <a:buFont typeface="Symbol" panose="05050102010706020507" pitchFamily="18" charset="2"/>
                        <a:buBlip>
                          <a:blip r:embed="rId2"/>
                        </a:buBlip>
                      </a:pPr>
                      <a:endParaRPr lang="en-GB" sz="1200" b="0" kern="1200" dirty="0">
                        <a:solidFill>
                          <a:schemeClr val="tx1"/>
                        </a:solidFill>
                        <a:latin typeface="+mn-lt"/>
                        <a:ea typeface="+mn-ea"/>
                        <a:cs typeface="+mn-cs"/>
                      </a:endParaRPr>
                    </a:p>
                  </a:txBody>
                  <a:tcPr/>
                </a:tc>
                <a:extLst>
                  <a:ext uri="{0D108BD9-81ED-4DB2-BD59-A6C34878D82A}">
                    <a16:rowId xmlns:a16="http://schemas.microsoft.com/office/drawing/2014/main" val="862374705"/>
                  </a:ext>
                </a:extLst>
              </a:tr>
              <a:tr h="252764">
                <a:tc>
                  <a:txBody>
                    <a:bodyPr/>
                    <a:lstStyle/>
                    <a:p>
                      <a:endParaRPr lang="en-GB" sz="1100" b="0" kern="1200" dirty="0">
                        <a:solidFill>
                          <a:schemeClr val="tx1"/>
                        </a:solidFill>
                        <a:latin typeface="+mn-lt"/>
                        <a:ea typeface="+mn-ea"/>
                        <a:cs typeface="+mn-cs"/>
                      </a:endParaRPr>
                    </a:p>
                  </a:txBody>
                  <a:tcPr>
                    <a:lnR w="12700" cap="flat" cmpd="sng" algn="ctr">
                      <a:solidFill>
                        <a:schemeClr val="accent6"/>
                      </a:solidFill>
                      <a:prstDash val="solid"/>
                      <a:round/>
                      <a:headEnd type="none" w="med" len="med"/>
                      <a:tailEnd type="none" w="med" len="med"/>
                    </a:lnR>
                  </a:tcPr>
                </a:tc>
                <a:tc>
                  <a:txBody>
                    <a:bodyPr/>
                    <a:lstStyle/>
                    <a:p>
                      <a:r>
                        <a:rPr lang="en-GB" sz="1100" b="1" kern="1200" dirty="0">
                          <a:solidFill>
                            <a:schemeClr val="tx1"/>
                          </a:solidFill>
                          <a:latin typeface="+mn-lt"/>
                          <a:ea typeface="+mn-ea"/>
                          <a:cs typeface="+mn-cs"/>
                        </a:rPr>
                        <a:t>Horley, UK:</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r>
                        <a:rPr lang="en-GB" sz="1100" b="1" kern="1200" dirty="0">
                          <a:solidFill>
                            <a:schemeClr val="tx1"/>
                          </a:solidFill>
                          <a:latin typeface="+mn-lt"/>
                          <a:ea typeface="+mn-ea"/>
                          <a:cs typeface="+mn-cs"/>
                        </a:rPr>
                        <a:t>Monteverde, Costa Rica:</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422218097"/>
                  </a:ext>
                </a:extLst>
              </a:tr>
              <a:tr h="579871">
                <a:tc>
                  <a:txBody>
                    <a:bodyPr/>
                    <a:lstStyle/>
                    <a:p>
                      <a:r>
                        <a:rPr lang="en-GB" sz="1100" b="1" kern="1200" dirty="0">
                          <a:solidFill>
                            <a:schemeClr val="tx1"/>
                          </a:solidFill>
                          <a:latin typeface="+mn-lt"/>
                          <a:ea typeface="+mn-ea"/>
                          <a:cs typeface="+mn-cs"/>
                        </a:rPr>
                        <a:t>Settlement type</a:t>
                      </a:r>
                    </a:p>
                  </a:txBody>
                  <a:tcPr>
                    <a:lnR w="12700" cap="flat" cmpd="sng" algn="ctr">
                      <a:solidFill>
                        <a:schemeClr val="accent6"/>
                      </a:solidFill>
                      <a:prstDash val="solid"/>
                      <a:round/>
                      <a:headEnd type="none" w="med" len="med"/>
                      <a:tailEnd type="none" w="med" len="med"/>
                    </a:lnR>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dirty="0"/>
                        <a:t>Horley is a town with houses, schools, and parks. People live and work in the town.</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dirty="0"/>
                        <a:t>Monteverde is a small village with houses and shops. It is also a tourist destination.</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874765441"/>
                  </a:ext>
                </a:extLst>
              </a:tr>
              <a:tr h="743424">
                <a:tc>
                  <a:txBody>
                    <a:bodyPr/>
                    <a:lstStyle/>
                    <a:p>
                      <a:r>
                        <a:rPr lang="en-GB" sz="1100" b="1" kern="1200" dirty="0">
                          <a:solidFill>
                            <a:schemeClr val="tx1"/>
                          </a:solidFill>
                          <a:latin typeface="+mn-lt"/>
                          <a:ea typeface="+mn-ea"/>
                          <a:cs typeface="+mn-cs"/>
                        </a:rPr>
                        <a:t>Farms</a:t>
                      </a:r>
                    </a:p>
                  </a:txBody>
                  <a:tcPr>
                    <a:lnR w="12700" cap="flat" cmpd="sng" algn="ctr">
                      <a:solidFill>
                        <a:schemeClr val="accent6"/>
                      </a:solidFill>
                      <a:prstDash val="solid"/>
                      <a:round/>
                      <a:headEnd type="none" w="med" len="med"/>
                      <a:tailEnd type="none" w="med" len="med"/>
                    </a:lnR>
                  </a:tcPr>
                </a:tc>
                <a:tc>
                  <a:txBody>
                    <a:bodyPr/>
                    <a:lstStyle/>
                    <a:p>
                      <a:r>
                        <a:rPr lang="en-GB" sz="1100" b="0" dirty="0"/>
                        <a:t>The countryside around Horley has farms that grow crops or raise animals.</a:t>
                      </a:r>
                      <a:endParaRPr lang="en-GB" sz="11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dirty="0"/>
                        <a:t>There are many farms in the countryside around Monteverde. Some farms grow coffee and others raise animals.</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121083553"/>
                  </a:ext>
                </a:extLst>
              </a:tr>
              <a:tr h="579871">
                <a:tc>
                  <a:txBody>
                    <a:bodyPr/>
                    <a:lstStyle/>
                    <a:p>
                      <a:r>
                        <a:rPr lang="en-GB" sz="1100" b="1" kern="1200" dirty="0">
                          <a:solidFill>
                            <a:schemeClr val="tx1"/>
                          </a:solidFill>
                          <a:latin typeface="+mn-lt"/>
                          <a:ea typeface="+mn-ea"/>
                          <a:cs typeface="+mn-cs"/>
                        </a:rPr>
                        <a:t>Shops</a:t>
                      </a:r>
                    </a:p>
                  </a:txBody>
                  <a:tcPr>
                    <a:lnR w="12700" cap="flat" cmpd="sng" algn="ctr">
                      <a:solidFill>
                        <a:schemeClr val="accent6"/>
                      </a:solidFill>
                      <a:prstDash val="solid"/>
                      <a:round/>
                      <a:headEnd type="none" w="med" len="med"/>
                      <a:tailEnd type="none" w="med" len="med"/>
                    </a:lnR>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dirty="0"/>
                        <a:t>There are lots of shops in Horley where people can buy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00" b="0" dirty="0"/>
                        <a:t>food and clothes.</a:t>
                      </a: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r>
                        <a:rPr lang="en-GB" sz="1100" b="0" dirty="0"/>
                        <a:t>Monteverde is near the town of Santa Elena, where people go for bigger shops and services.</a:t>
                      </a:r>
                      <a:endParaRPr lang="en-GB" sz="11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2683507122"/>
                  </a:ext>
                </a:extLst>
              </a:tr>
              <a:tr h="3687385">
                <a:tc>
                  <a:txBody>
                    <a:bodyPr/>
                    <a:lstStyle/>
                    <a:p>
                      <a:r>
                        <a:rPr lang="en-GB" sz="1100" b="1" kern="1200" dirty="0">
                          <a:solidFill>
                            <a:schemeClr val="tx1"/>
                          </a:solidFill>
                          <a:latin typeface="+mn-lt"/>
                          <a:ea typeface="+mn-ea"/>
                          <a:cs typeface="+mn-cs"/>
                        </a:rPr>
                        <a:t>Attractions</a:t>
                      </a:r>
                    </a:p>
                  </a:txBody>
                  <a:tcPr>
                    <a:lnR w="12700" cap="flat" cmpd="sng" algn="ctr">
                      <a:solidFill>
                        <a:schemeClr val="accent6"/>
                      </a:solidFill>
                      <a:prstDash val="solid"/>
                      <a:round/>
                      <a:headEnd type="none" w="med" len="med"/>
                      <a:tailEnd type="none" w="med" len="med"/>
                    </a:lnR>
                  </a:tcPr>
                </a:tc>
                <a:tc>
                  <a:txBody>
                    <a:bodyPr/>
                    <a:lstStyle/>
                    <a:p>
                      <a:pPr marL="0" indent="0">
                        <a:buFont typeface="Arial" panose="020B0604020202020204" pitchFamily="34" charset="0"/>
                        <a:buNone/>
                      </a:pPr>
                      <a:r>
                        <a:rPr lang="en-GB" sz="1100" b="0" kern="1200" dirty="0">
                          <a:solidFill>
                            <a:schemeClr val="tx1"/>
                          </a:solidFill>
                          <a:latin typeface="+mn-lt"/>
                          <a:ea typeface="+mn-ea"/>
                          <a:cs typeface="+mn-cs"/>
                        </a:rPr>
                        <a:t>Horley is not as famous for tourism, but people do visit the area, especially because it's near Gatwick Airport. There are lots of hotels for visitors to stay at. </a:t>
                      </a:r>
                    </a:p>
                    <a:p>
                      <a:pPr marL="0" indent="0">
                        <a:buFont typeface="Arial" panose="020B0604020202020204" pitchFamily="34" charset="0"/>
                        <a:buNone/>
                      </a:pPr>
                      <a:r>
                        <a:rPr lang="en-GB" sz="1100" b="0" kern="1200" dirty="0">
                          <a:solidFill>
                            <a:schemeClr val="tx1"/>
                          </a:solidFill>
                          <a:latin typeface="+mn-lt"/>
                          <a:ea typeface="+mn-ea"/>
                          <a:cs typeface="+mn-cs"/>
                        </a:rPr>
                        <a:t>Some attractions include: </a:t>
                      </a:r>
                    </a:p>
                    <a:p>
                      <a:pPr marL="171450" indent="-171450">
                        <a:buFont typeface="Arial" panose="020B0604020202020204" pitchFamily="34" charset="0"/>
                        <a:buChar char="•"/>
                      </a:pPr>
                      <a:r>
                        <a:rPr lang="en-GB" sz="1100" b="0" kern="1200" dirty="0">
                          <a:solidFill>
                            <a:schemeClr val="tx1"/>
                          </a:solidFill>
                          <a:latin typeface="+mn-lt"/>
                          <a:ea typeface="+mn-ea"/>
                          <a:cs typeface="+mn-cs"/>
                        </a:rPr>
                        <a:t>Gatwick Aviation Museum.</a:t>
                      </a:r>
                    </a:p>
                    <a:p>
                      <a:pPr marL="171450" indent="-171450">
                        <a:buFont typeface="Arial" panose="020B0604020202020204" pitchFamily="34" charset="0"/>
                        <a:buChar char="•"/>
                      </a:pPr>
                      <a:r>
                        <a:rPr lang="en-GB" sz="1100" b="0" kern="1200" dirty="0">
                          <a:solidFill>
                            <a:schemeClr val="tx1"/>
                          </a:solidFill>
                          <a:latin typeface="+mn-lt"/>
                          <a:ea typeface="+mn-ea"/>
                          <a:cs typeface="+mn-cs"/>
                        </a:rPr>
                        <a:t>Horley Recreation Ground.</a:t>
                      </a:r>
                    </a:p>
                    <a:p>
                      <a:pPr marL="171450" indent="-171450">
                        <a:buFont typeface="Arial" panose="020B0604020202020204" pitchFamily="34" charset="0"/>
                        <a:buChar char="•"/>
                      </a:pPr>
                      <a:r>
                        <a:rPr lang="en-GB" sz="1100" b="0" kern="1200" dirty="0">
                          <a:solidFill>
                            <a:schemeClr val="tx1"/>
                          </a:solidFill>
                          <a:latin typeface="+mn-lt"/>
                          <a:ea typeface="+mn-ea"/>
                          <a:cs typeface="+mn-cs"/>
                        </a:rPr>
                        <a:t>Local Shops and Markets: Horley has small shops and markets where visitors can buy local goods and crafts.</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tx1"/>
                          </a:solidFill>
                          <a:latin typeface="+mn-lt"/>
                          <a:ea typeface="+mn-ea"/>
                          <a:cs typeface="+mn-cs"/>
                        </a:rPr>
                        <a:t>Places nearby: Visitors can easily travel to London or the countryside of Surrey to visit famous attractions, like castles or gardens. Horley has lots of Hotels as it is so close to Gatwick Airport.</a:t>
                      </a:r>
                    </a:p>
                    <a:p>
                      <a:pPr marL="171450" indent="-171450">
                        <a:buFont typeface="Arial" panose="020B0604020202020204" pitchFamily="34" charset="0"/>
                        <a:buChar char="•"/>
                      </a:pPr>
                      <a:endParaRPr lang="en-GB" sz="1100" b="0" kern="1200" dirty="0">
                        <a:solidFill>
                          <a:schemeClr val="tx1"/>
                        </a:solidFill>
                        <a:latin typeface="+mn-lt"/>
                        <a:ea typeface="+mn-ea"/>
                        <a:cs typeface="+mn-cs"/>
                      </a:endParaRPr>
                    </a:p>
                    <a:p>
                      <a:endParaRPr lang="en-GB" sz="11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dirty="0"/>
                        <a:t>People visit Monteverde to see the </a:t>
                      </a:r>
                      <a:r>
                        <a:rPr lang="en-GB" sz="1100" b="0" dirty="0"/>
                        <a:t>forest</a:t>
                      </a:r>
                      <a:r>
                        <a:rPr lang="en-GB" sz="1100" dirty="0"/>
                        <a:t> and nature. There are lots of small hotels and eco-lodges for visitors.</a:t>
                      </a:r>
                    </a:p>
                    <a:p>
                      <a:pPr marL="171450" indent="-171450">
                        <a:buFont typeface="Arial" panose="020B0604020202020204" pitchFamily="34" charset="0"/>
                        <a:buChar char="•"/>
                      </a:pPr>
                      <a:r>
                        <a:rPr lang="en-GB" sz="1100" b="0" kern="1200" dirty="0">
                          <a:solidFill>
                            <a:schemeClr val="tx1"/>
                          </a:solidFill>
                          <a:latin typeface="+mn-lt"/>
                          <a:ea typeface="+mn-ea"/>
                          <a:cs typeface="+mn-cs"/>
                        </a:rPr>
                        <a:t>Cloud Forest Reserve: A protected area where tourists can walk through the misty forest on trails and hanging bridges to see exotic birds, monkeys, and butterflies.</a:t>
                      </a:r>
                    </a:p>
                    <a:p>
                      <a:pPr marL="171450" indent="-171450">
                        <a:buFont typeface="Arial" panose="020B0604020202020204" pitchFamily="34" charset="0"/>
                        <a:buChar char="•"/>
                      </a:pPr>
                      <a:r>
                        <a:rPr lang="en-GB" sz="1100" b="0" kern="1200" dirty="0">
                          <a:solidFill>
                            <a:schemeClr val="tx1"/>
                          </a:solidFill>
                          <a:latin typeface="+mn-lt"/>
                          <a:ea typeface="+mn-ea"/>
                          <a:cs typeface="+mn-cs"/>
                        </a:rPr>
                        <a:t>Canopy Tours: Tourists can go zip-lining above the trees or walk on hanging bridges high in the forest to feel like they’re part of the jungle.</a:t>
                      </a:r>
                    </a:p>
                    <a:p>
                      <a:pPr marL="171450" indent="-171450">
                        <a:buFont typeface="Arial" panose="020B0604020202020204" pitchFamily="34" charset="0"/>
                        <a:buChar char="•"/>
                      </a:pPr>
                      <a:r>
                        <a:rPr lang="en-GB" sz="1100" b="0" kern="1200" dirty="0">
                          <a:solidFill>
                            <a:schemeClr val="tx1"/>
                          </a:solidFill>
                          <a:latin typeface="+mn-lt"/>
                          <a:ea typeface="+mn-ea"/>
                          <a:cs typeface="+mn-cs"/>
                        </a:rPr>
                        <a:t>Hummingbird Garden: A special place where people can watch hummingbirds fly around and drink nectar.</a:t>
                      </a:r>
                    </a:p>
                    <a:p>
                      <a:pPr marL="171450" indent="-171450">
                        <a:buFont typeface="Arial" panose="020B0604020202020204" pitchFamily="34" charset="0"/>
                        <a:buChar char="•"/>
                      </a:pPr>
                      <a:r>
                        <a:rPr lang="en-GB" sz="1100" b="0" kern="1200" dirty="0">
                          <a:solidFill>
                            <a:schemeClr val="tx1"/>
                          </a:solidFill>
                          <a:latin typeface="+mn-lt"/>
                          <a:ea typeface="+mn-ea"/>
                          <a:cs typeface="+mn-cs"/>
                        </a:rPr>
                        <a:t>Coffee Plantations: Visitors can tour coffee farms to learn how coffee is grown and harvested in Monteverde.</a:t>
                      </a: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4029212254"/>
                  </a:ext>
                </a:extLst>
              </a:tr>
              <a:tr h="648333">
                <a:tc gridSpan="3">
                  <a:txBody>
                    <a:bodyPr/>
                    <a:lstStyle/>
                    <a:p>
                      <a:pPr lvl="1"/>
                      <a:r>
                        <a:rPr lang="en-GB" sz="1100" b="0" kern="1200" dirty="0">
                          <a:solidFill>
                            <a:schemeClr val="tx1"/>
                          </a:solidFill>
                          <a:latin typeface="+mn-lt"/>
                          <a:ea typeface="+mn-ea"/>
                          <a:cs typeface="+mn-cs"/>
                        </a:rPr>
                        <a:t>Use directional language to describe where things are in Monteverde.</a:t>
                      </a:r>
                    </a:p>
                    <a:p>
                      <a:pPr lvl="1"/>
                      <a:r>
                        <a:rPr lang="en-GB" sz="1100" b="0" kern="1200" dirty="0">
                          <a:solidFill>
                            <a:schemeClr val="tx1"/>
                          </a:solidFill>
                          <a:latin typeface="+mn-lt"/>
                          <a:ea typeface="+mn-ea"/>
                          <a:cs typeface="+mn-cs"/>
                        </a:rPr>
                        <a:t>The Monteverde Canopy Tour is to the north of Monteverde.</a:t>
                      </a:r>
                    </a:p>
                  </a:txBody>
                  <a:tcPr/>
                </a:tc>
                <a:tc hMerge="1">
                  <a:txBody>
                    <a:bodyPr/>
                    <a:lstStyle/>
                    <a:p>
                      <a:endParaRPr lang="en-GB" sz="11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tcPr>
                </a:tc>
                <a:tc hMerge="1">
                  <a:txBody>
                    <a:bodyPr/>
                    <a:lstStyle/>
                    <a:p>
                      <a:pPr marL="171450" indent="-171450">
                        <a:buFont typeface="Arial" panose="020B0604020202020204" pitchFamily="34" charset="0"/>
                        <a:buChar char="•"/>
                      </a:pPr>
                      <a:endParaRPr lang="en-GB" sz="1100" b="0" kern="1200" dirty="0">
                        <a:solidFill>
                          <a:schemeClr val="tx1"/>
                        </a:solidFill>
                        <a:latin typeface="+mn-lt"/>
                        <a:ea typeface="+mn-ea"/>
                        <a:cs typeface="+mn-cs"/>
                      </a:endParaRPr>
                    </a:p>
                  </a:txBody>
                  <a:tcPr>
                    <a:lnL w="12700" cap="flat" cmpd="sng" algn="ctr">
                      <a:solidFill>
                        <a:schemeClr val="accent6"/>
                      </a:solidFill>
                      <a:prstDash val="solid"/>
                      <a:round/>
                      <a:headEnd type="none" w="med" len="med"/>
                      <a:tailEnd type="none" w="med" len="med"/>
                    </a:lnL>
                  </a:tcPr>
                </a:tc>
                <a:extLst>
                  <a:ext uri="{0D108BD9-81ED-4DB2-BD59-A6C34878D82A}">
                    <a16:rowId xmlns:a16="http://schemas.microsoft.com/office/drawing/2014/main" val="3928202654"/>
                  </a:ext>
                </a:extLst>
              </a:tr>
            </a:tbl>
          </a:graphicData>
        </a:graphic>
      </p:graphicFrame>
      <p:pic>
        <p:nvPicPr>
          <p:cNvPr id="50" name="Picture 49" descr="body Icon 334821">
            <a:extLst>
              <a:ext uri="{FF2B5EF4-FFF2-40B4-BE49-F238E27FC236}">
                <a16:creationId xmlns:a16="http://schemas.microsoft.com/office/drawing/2014/main" id="{C55F53F1-CD9E-4E4F-B2DA-0C8BEF045E1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08168" y="602003"/>
            <a:ext cx="444064" cy="565261"/>
          </a:xfrm>
          <a:prstGeom prst="rect">
            <a:avLst/>
          </a:prstGeom>
          <a:noFill/>
          <a:ln>
            <a:noFill/>
          </a:ln>
        </p:spPr>
      </p:pic>
      <p:pic>
        <p:nvPicPr>
          <p:cNvPr id="51" name="Picture 50" descr="mountain ranges Icon 2327677">
            <a:extLst>
              <a:ext uri="{FF2B5EF4-FFF2-40B4-BE49-F238E27FC236}">
                <a16:creationId xmlns:a16="http://schemas.microsoft.com/office/drawing/2014/main" id="{5C1C74AD-B2D9-4CFA-9601-D8291319364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776" y="602003"/>
            <a:ext cx="396157" cy="469103"/>
          </a:xfrm>
          <a:prstGeom prst="rect">
            <a:avLst/>
          </a:prstGeom>
          <a:noFill/>
          <a:ln>
            <a:noFill/>
          </a:ln>
        </p:spPr>
      </p:pic>
      <p:pic>
        <p:nvPicPr>
          <p:cNvPr id="20" name="Picture 19">
            <a:extLst>
              <a:ext uri="{FF2B5EF4-FFF2-40B4-BE49-F238E27FC236}">
                <a16:creationId xmlns:a16="http://schemas.microsoft.com/office/drawing/2014/main" id="{DB855478-94E8-B24A-5C7C-E678E34A369D}"/>
              </a:ext>
            </a:extLst>
          </p:cNvPr>
          <p:cNvPicPr/>
          <p:nvPr/>
        </p:nvPicPr>
        <p:blipFill>
          <a:blip r:embed="rId5" cstate="print">
            <a:extLst>
              <a:ext uri="{BEBA8EAE-BF5A-486C-A8C5-ECC9F3942E4B}">
                <a14:imgProps xmlns:a14="http://schemas.microsoft.com/office/drawing/2010/main">
                  <a14:imgLayer r:embed="rId6">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3" name="Picture 2">
            <a:extLst>
              <a:ext uri="{FF2B5EF4-FFF2-40B4-BE49-F238E27FC236}">
                <a16:creationId xmlns:a16="http://schemas.microsoft.com/office/drawing/2014/main" id="{F2A3B304-8BEE-467B-9A8B-F2F0B33CE498}"/>
              </a:ext>
            </a:extLst>
          </p:cNvPr>
          <p:cNvPicPr>
            <a:picLocks noChangeAspect="1"/>
          </p:cNvPicPr>
          <p:nvPr/>
        </p:nvPicPr>
        <p:blipFill>
          <a:blip r:embed="rId7"/>
          <a:stretch>
            <a:fillRect/>
          </a:stretch>
        </p:blipFill>
        <p:spPr>
          <a:xfrm>
            <a:off x="1480154" y="2263064"/>
            <a:ext cx="885359" cy="453304"/>
          </a:xfrm>
          <a:prstGeom prst="rect">
            <a:avLst/>
          </a:prstGeom>
        </p:spPr>
      </p:pic>
      <p:pic>
        <p:nvPicPr>
          <p:cNvPr id="1026" name="Picture 2" descr="Compass Rose Wall Art - Nautical Compass - 3 Beautiful Colors - Made in the  USA - Etsy UK">
            <a:extLst>
              <a:ext uri="{FF2B5EF4-FFF2-40B4-BE49-F238E27FC236}">
                <a16:creationId xmlns:a16="http://schemas.microsoft.com/office/drawing/2014/main" id="{85AB8B8D-9E0D-4C77-B60A-C632B5DBA3C3}"/>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36379" y="6915853"/>
            <a:ext cx="444064" cy="431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3587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4855</TotalTime>
  <Words>1334</Words>
  <Application>Microsoft Office PowerPoint</Application>
  <PresentationFormat>Custom</PresentationFormat>
  <Paragraphs>116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Symbol</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159</cp:revision>
  <cp:lastPrinted>2024-03-27T09:38:56Z</cp:lastPrinted>
  <dcterms:created xsi:type="dcterms:W3CDTF">2023-11-14T15:55:26Z</dcterms:created>
  <dcterms:modified xsi:type="dcterms:W3CDTF">2025-04-04T14:24:22Z</dcterms:modified>
</cp:coreProperties>
</file>