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DC83"/>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73" autoAdjust="0"/>
    <p:restoredTop sz="95314" autoAdjust="0"/>
  </p:normalViewPr>
  <p:slideViewPr>
    <p:cSldViewPr snapToGrid="0">
      <p:cViewPr>
        <p:scale>
          <a:sx n="75" d="100"/>
          <a:sy n="75" d="100"/>
        </p:scale>
        <p:origin x="119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12/11/2024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12/11/2024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12/11/2024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12/11/2024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12/11/2024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png"/><Relationship Id="rId5" Type="http://schemas.microsoft.com/office/2007/relationships/hdphoto" Target="../media/hdphoto1.wdp"/><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2790384"/>
              </p:ext>
            </p:extLst>
          </p:nvPr>
        </p:nvGraphicFramePr>
        <p:xfrm>
          <a:off x="0" y="142935"/>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Year 5 – Christmas – What do Christians believe about the Messiah</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and why is it good news</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5830818" y="133646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stretch>
            <a:fillRect/>
          </a:stretch>
        </p:blipFill>
        <p:spPr>
          <a:xfrm>
            <a:off x="-1080461" y="-4252225"/>
            <a:ext cx="819150" cy="1038225"/>
          </a:xfrm>
          <a:prstGeom prst="rect">
            <a:avLst/>
          </a:prstGeom>
        </p:spPr>
      </p:pic>
      <p:graphicFrame>
        <p:nvGraphicFramePr>
          <p:cNvPr id="30" name="Table 29">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3232212001"/>
              </p:ext>
            </p:extLst>
          </p:nvPr>
        </p:nvGraphicFramePr>
        <p:xfrm>
          <a:off x="6260764" y="576196"/>
          <a:ext cx="4355650" cy="3718560"/>
        </p:xfrm>
        <a:graphic>
          <a:graphicData uri="http://schemas.openxmlformats.org/drawingml/2006/table">
            <a:tbl>
              <a:tblPr firstRow="1" bandRow="1">
                <a:tableStyleId>{93296810-A885-4BE3-A3E7-6D5BEEA58F35}</a:tableStyleId>
              </a:tblPr>
              <a:tblGrid>
                <a:gridCol w="791216">
                  <a:extLst>
                    <a:ext uri="{9D8B030D-6E8A-4147-A177-3AD203B41FA5}">
                      <a16:colId xmlns:a16="http://schemas.microsoft.com/office/drawing/2014/main" val="1630223619"/>
                    </a:ext>
                  </a:extLst>
                </a:gridCol>
                <a:gridCol w="3564434">
                  <a:extLst>
                    <a:ext uri="{9D8B030D-6E8A-4147-A177-3AD203B41FA5}">
                      <a16:colId xmlns:a16="http://schemas.microsoft.com/office/drawing/2014/main" val="1922709769"/>
                    </a:ext>
                  </a:extLst>
                </a:gridCol>
              </a:tblGrid>
              <a:tr h="24942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0">
                <a:tc>
                  <a:txBody>
                    <a:bodyPr/>
                    <a:lstStyle/>
                    <a:p>
                      <a:r>
                        <a:rPr lang="en-GB" sz="1150" kern="1200" dirty="0" smtClean="0">
                          <a:solidFill>
                            <a:schemeClr val="dk1"/>
                          </a:solidFill>
                          <a:effectLst/>
                          <a:latin typeface="+mj-lt"/>
                          <a:ea typeface="+mn-ea"/>
                          <a:cs typeface="+mn-cs"/>
                        </a:rPr>
                        <a:t>fulfilment</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b="0" i="1" dirty="0" smtClean="0"/>
                        <a:t>noun</a:t>
                      </a:r>
                      <a:r>
                        <a:rPr lang="en-GB" sz="1100" b="0" i="0" dirty="0" smtClean="0"/>
                        <a:t>.</a:t>
                      </a:r>
                      <a:r>
                        <a:rPr lang="en-GB" sz="1100" dirty="0" smtClean="0"/>
                        <a:t> when something that was promised or predicted comes true, like when Jesus was born just as the Bible said.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kern="1200" dirty="0" smtClean="0">
                          <a:solidFill>
                            <a:schemeClr val="dk1"/>
                          </a:solidFill>
                          <a:effectLst/>
                          <a:latin typeface="+mj-lt"/>
                          <a:ea typeface="+mn-ea"/>
                          <a:cs typeface="+mn-cs"/>
                        </a:rPr>
                        <a:t>Gospel</a:t>
                      </a:r>
                      <a:r>
                        <a:rPr lang="en-GB" sz="1100" kern="1200" baseline="0" dirty="0" smtClean="0">
                          <a:solidFill>
                            <a:schemeClr val="dk1"/>
                          </a:solidFill>
                          <a:effectLst/>
                          <a:latin typeface="+mj-lt"/>
                          <a:ea typeface="+mn-ea"/>
                          <a:cs typeface="+mn-cs"/>
                        </a:rPr>
                        <a:t> – good news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b="0" i="1" dirty="0" smtClean="0"/>
                        <a:t>noun</a:t>
                      </a:r>
                      <a:r>
                        <a:rPr lang="en-GB" sz="1100" b="0" i="0" dirty="0" smtClean="0"/>
                        <a:t>.</a:t>
                      </a:r>
                      <a:r>
                        <a:rPr lang="en-GB" sz="1100" dirty="0" smtClean="0"/>
                        <a:t> a story in the Bible that tells the good news about Jesus' life.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457200">
                <a:tc>
                  <a:txBody>
                    <a:bodyPr/>
                    <a:lstStyle/>
                    <a:p>
                      <a:r>
                        <a:rPr lang="en-GB" sz="1150" kern="1200" dirty="0" smtClean="0">
                          <a:solidFill>
                            <a:schemeClr val="dk1"/>
                          </a:solidFill>
                          <a:effectLst/>
                          <a:latin typeface="+mj-lt"/>
                          <a:ea typeface="+mn-ea"/>
                          <a:cs typeface="+mn-cs"/>
                        </a:rPr>
                        <a:t>Incarnation</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b="0" i="1" dirty="0" smtClean="0"/>
                        <a:t>noun</a:t>
                      </a:r>
                      <a:r>
                        <a:rPr lang="en-GB" sz="1100" b="0" i="0" dirty="0" smtClean="0"/>
                        <a:t>.</a:t>
                      </a:r>
                      <a:r>
                        <a:rPr lang="en-GB" sz="1100" dirty="0" smtClean="0"/>
                        <a:t> the idea that Jesus is God who came to live on earth as a person.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332703">
                <a:tc>
                  <a:txBody>
                    <a:bodyPr/>
                    <a:lstStyle/>
                    <a:p>
                      <a:r>
                        <a:rPr lang="en-GB" sz="1150" kern="1200" dirty="0" smtClean="0">
                          <a:solidFill>
                            <a:schemeClr val="dk1"/>
                          </a:solidFill>
                          <a:effectLst/>
                          <a:latin typeface="+mj-lt"/>
                          <a:ea typeface="+mn-ea"/>
                          <a:cs typeface="+mn-cs"/>
                        </a:rPr>
                        <a:t>Luke</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b="0" i="1" dirty="0" smtClean="0"/>
                        <a:t>noun</a:t>
                      </a:r>
                      <a:r>
                        <a:rPr lang="en-GB" sz="1100" b="0" i="0" dirty="0" smtClean="0"/>
                        <a:t>.</a:t>
                      </a:r>
                      <a:r>
                        <a:rPr lang="en-GB" sz="1100" dirty="0" smtClean="0"/>
                        <a:t> one of the writers of the Bible who tells the story of Jesus' birth.</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0">
                <a:tc>
                  <a:txBody>
                    <a:bodyPr/>
                    <a:lstStyle/>
                    <a:p>
                      <a:r>
                        <a:rPr lang="en-GB" sz="1150" kern="1200" dirty="0" smtClean="0">
                          <a:solidFill>
                            <a:schemeClr val="dk1"/>
                          </a:solidFill>
                          <a:effectLst/>
                          <a:latin typeface="+mj-lt"/>
                          <a:ea typeface="+mn-ea"/>
                          <a:cs typeface="+mn-cs"/>
                        </a:rPr>
                        <a:t>Messiah</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b="0" i="1" dirty="0" smtClean="0"/>
                        <a:t>noun</a:t>
                      </a:r>
                      <a:r>
                        <a:rPr lang="en-GB" sz="1100" b="0" i="0" dirty="0" smtClean="0"/>
                        <a:t>.</a:t>
                      </a:r>
                      <a:r>
                        <a:rPr lang="en-GB" sz="1100" dirty="0" smtClean="0"/>
                        <a:t> a special person that God promised to send to help and save people. Christians believe Jesus is the Messiah.</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r h="341286">
                <a:tc>
                  <a:txBody>
                    <a:bodyPr/>
                    <a:lstStyle/>
                    <a:p>
                      <a:r>
                        <a:rPr lang="en-GB" sz="1150" kern="1200" dirty="0" smtClean="0">
                          <a:solidFill>
                            <a:schemeClr val="dk1"/>
                          </a:solidFill>
                          <a:effectLst/>
                          <a:latin typeface="+mj-lt"/>
                          <a:ea typeface="+mn-ea"/>
                          <a:cs typeface="+mn-cs"/>
                        </a:rPr>
                        <a:t>prophecy</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b="0" i="1" dirty="0" smtClean="0"/>
                        <a:t>noun</a:t>
                      </a:r>
                      <a:r>
                        <a:rPr lang="en-GB" sz="1100" b="0" i="0" dirty="0" smtClean="0"/>
                        <a:t>.</a:t>
                      </a:r>
                      <a:r>
                        <a:rPr lang="en-GB" sz="1100" dirty="0" smtClean="0"/>
                        <a:t> a message from God about something that will happen in the future</a:t>
                      </a:r>
                      <a:r>
                        <a:rPr lang="en-GB" sz="1100" baseline="0" dirty="0" smtClean="0"/>
                        <a:t> or giving them some guidance.</a:t>
                      </a:r>
                      <a:endParaRPr lang="en-GB" sz="1100"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39670696"/>
                  </a:ext>
                </a:extLst>
              </a:tr>
              <a:tr h="341286">
                <a:tc>
                  <a:txBody>
                    <a:bodyPr/>
                    <a:lstStyle/>
                    <a:p>
                      <a:r>
                        <a:rPr lang="en-GB" sz="1150" dirty="0" smtClean="0">
                          <a:latin typeface="+mj-lt"/>
                        </a:rPr>
                        <a:t>prophet</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b="0" i="1" dirty="0" smtClean="0"/>
                        <a:t>noun.</a:t>
                      </a:r>
                      <a:r>
                        <a:rPr lang="en-GB" sz="1100" b="0" i="0" dirty="0" smtClean="0"/>
                        <a:t> a</a:t>
                      </a:r>
                      <a:r>
                        <a:rPr lang="en-GB" sz="1100" dirty="0" smtClean="0"/>
                        <a:t> prophet is someone chosen by God to deliver messages or prophecies.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44464269"/>
                  </a:ext>
                </a:extLst>
              </a:tr>
              <a:tr h="0">
                <a:tc>
                  <a:txBody>
                    <a:bodyPr/>
                    <a:lstStyle/>
                    <a:p>
                      <a:r>
                        <a:rPr lang="en-GB" sz="1150" kern="1200" dirty="0" smtClean="0">
                          <a:solidFill>
                            <a:schemeClr val="dk1"/>
                          </a:solidFill>
                          <a:effectLst/>
                          <a:latin typeface="+mj-lt"/>
                          <a:ea typeface="+mn-ea"/>
                          <a:cs typeface="+mn-cs"/>
                        </a:rPr>
                        <a:t>salvation</a:t>
                      </a:r>
                      <a:endParaRPr lang="en-GB" sz="1150" dirty="0">
                        <a:latin typeface="+mj-lt"/>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b="0" i="1" dirty="0" smtClean="0"/>
                        <a:t>noun</a:t>
                      </a:r>
                      <a:r>
                        <a:rPr lang="en-GB" sz="1100" b="0" i="0" dirty="0" smtClean="0"/>
                        <a:t>.</a:t>
                      </a:r>
                      <a:r>
                        <a:rPr lang="en-GB" sz="1100" dirty="0" smtClean="0"/>
                        <a:t> being saved from something bad, like how Christians believe Jesus saves people.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21946835"/>
                  </a:ext>
                </a:extLst>
              </a:tr>
            </a:tbl>
          </a:graphicData>
        </a:graphic>
      </p:graphicFrame>
      <p:sp>
        <p:nvSpPr>
          <p:cNvPr id="54" name="Round Same-side Corner of Rectangle 81">
            <a:extLst>
              <a:ext uri="{FF2B5EF4-FFF2-40B4-BE49-F238E27FC236}">
                <a16:creationId xmlns:a16="http://schemas.microsoft.com/office/drawing/2014/main" id="{C101135A-BB9F-BD2D-001E-5BBB8EC37CE4}"/>
              </a:ext>
            </a:extLst>
          </p:cNvPr>
          <p:cNvSpPr/>
          <p:nvPr/>
        </p:nvSpPr>
        <p:spPr>
          <a:xfrm>
            <a:off x="5232378" y="-3350517"/>
            <a:ext cx="1594544" cy="1081165"/>
          </a:xfrm>
          <a:prstGeom prst="round2SameRect">
            <a:avLst>
              <a:gd name="adj1" fmla="val 8000"/>
              <a:gd name="adj2" fmla="val 1369"/>
            </a:avLst>
          </a:prstGeom>
          <a:blipFill rotWithShape="0">
            <a:blip r:embed="rId3" cstate="print">
              <a:extLst>
                <a:ext uri="{28A0092B-C50C-407E-A947-70E740481C1C}">
                  <a14:useLocalDpi xmlns:a14="http://schemas.microsoft.com/office/drawing/2010/main" val="0"/>
                </a:ext>
              </a:extLst>
            </a:blip>
            <a:srcRect/>
            <a:stretch>
              <a:fillRect t="-44000" b="-44000"/>
            </a:stretch>
          </a:blipFill>
          <a:ln>
            <a:solidFill>
              <a:schemeClr val="accent6">
                <a:lumMod val="50000"/>
              </a:schemeClr>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defPPr>
              <a:defRPr lang="en-US"/>
            </a:defPPr>
            <a:lvl1pPr marL="0" algn="l" defTabSz="914400" rtl="0" eaLnBrk="1" latinLnBrk="0" hangingPunct="1">
              <a:defRPr sz="1800" kern="1200">
                <a:solidFill>
                  <a:schemeClr val="dk1">
                    <a:hueOff val="0"/>
                    <a:satOff val="0"/>
                    <a:lumOff val="0"/>
                    <a:alphaOff val="0"/>
                  </a:schemeClr>
                </a:solidFill>
                <a:latin typeface="+mn-lt"/>
                <a:ea typeface="+mn-ea"/>
                <a:cs typeface="+mn-cs"/>
              </a:defRPr>
            </a:lvl1pPr>
            <a:lvl2pPr marL="457200" algn="l" defTabSz="914400" rtl="0" eaLnBrk="1" latinLnBrk="0" hangingPunct="1">
              <a:defRPr sz="1800" kern="1200">
                <a:solidFill>
                  <a:schemeClr val="dk1">
                    <a:hueOff val="0"/>
                    <a:satOff val="0"/>
                    <a:lumOff val="0"/>
                    <a:alphaOff val="0"/>
                  </a:schemeClr>
                </a:solidFill>
                <a:latin typeface="+mn-lt"/>
                <a:ea typeface="+mn-ea"/>
                <a:cs typeface="+mn-cs"/>
              </a:defRPr>
            </a:lvl2pPr>
            <a:lvl3pPr marL="914400" algn="l" defTabSz="914400" rtl="0" eaLnBrk="1" latinLnBrk="0" hangingPunct="1">
              <a:defRPr sz="1800" kern="1200">
                <a:solidFill>
                  <a:schemeClr val="dk1">
                    <a:hueOff val="0"/>
                    <a:satOff val="0"/>
                    <a:lumOff val="0"/>
                    <a:alphaOff val="0"/>
                  </a:schemeClr>
                </a:solidFill>
                <a:latin typeface="+mn-lt"/>
                <a:ea typeface="+mn-ea"/>
                <a:cs typeface="+mn-cs"/>
              </a:defRPr>
            </a:lvl3pPr>
            <a:lvl4pPr marL="1371600" algn="l" defTabSz="914400" rtl="0" eaLnBrk="1" latinLnBrk="0" hangingPunct="1">
              <a:defRPr sz="1800" kern="1200">
                <a:solidFill>
                  <a:schemeClr val="dk1">
                    <a:hueOff val="0"/>
                    <a:satOff val="0"/>
                    <a:lumOff val="0"/>
                    <a:alphaOff val="0"/>
                  </a:schemeClr>
                </a:solidFill>
                <a:latin typeface="+mn-lt"/>
                <a:ea typeface="+mn-ea"/>
                <a:cs typeface="+mn-cs"/>
              </a:defRPr>
            </a:lvl4pPr>
            <a:lvl5pPr marL="1828800" algn="l" defTabSz="914400" rtl="0" eaLnBrk="1" latinLnBrk="0" hangingPunct="1">
              <a:defRPr sz="1800" kern="1200">
                <a:solidFill>
                  <a:schemeClr val="dk1">
                    <a:hueOff val="0"/>
                    <a:satOff val="0"/>
                    <a:lumOff val="0"/>
                    <a:alphaOff val="0"/>
                  </a:schemeClr>
                </a:solidFill>
                <a:latin typeface="+mn-lt"/>
                <a:ea typeface="+mn-ea"/>
                <a:cs typeface="+mn-cs"/>
              </a:defRPr>
            </a:lvl5pPr>
            <a:lvl6pPr marL="2286000" algn="l" defTabSz="914400" rtl="0" eaLnBrk="1" latinLnBrk="0" hangingPunct="1">
              <a:defRPr sz="1800" kern="1200">
                <a:solidFill>
                  <a:schemeClr val="dk1">
                    <a:hueOff val="0"/>
                    <a:satOff val="0"/>
                    <a:lumOff val="0"/>
                    <a:alphaOff val="0"/>
                  </a:schemeClr>
                </a:solidFill>
                <a:latin typeface="+mn-lt"/>
                <a:ea typeface="+mn-ea"/>
                <a:cs typeface="+mn-cs"/>
              </a:defRPr>
            </a:lvl6pPr>
            <a:lvl7pPr marL="2743200" algn="l" defTabSz="914400" rtl="0" eaLnBrk="1" latinLnBrk="0" hangingPunct="1">
              <a:defRPr sz="1800" kern="1200">
                <a:solidFill>
                  <a:schemeClr val="dk1">
                    <a:hueOff val="0"/>
                    <a:satOff val="0"/>
                    <a:lumOff val="0"/>
                    <a:alphaOff val="0"/>
                  </a:schemeClr>
                </a:solidFill>
                <a:latin typeface="+mn-lt"/>
                <a:ea typeface="+mn-ea"/>
                <a:cs typeface="+mn-cs"/>
              </a:defRPr>
            </a:lvl7pPr>
            <a:lvl8pPr marL="3200400" algn="l" defTabSz="914400" rtl="0" eaLnBrk="1" latinLnBrk="0" hangingPunct="1">
              <a:defRPr sz="1800" kern="1200">
                <a:solidFill>
                  <a:schemeClr val="dk1">
                    <a:hueOff val="0"/>
                    <a:satOff val="0"/>
                    <a:lumOff val="0"/>
                    <a:alphaOff val="0"/>
                  </a:schemeClr>
                </a:solidFill>
                <a:latin typeface="+mn-lt"/>
                <a:ea typeface="+mn-ea"/>
                <a:cs typeface="+mn-cs"/>
              </a:defRPr>
            </a:lvl8pPr>
            <a:lvl9pPr marL="3657600" algn="l" defTabSz="914400" rtl="0" eaLnBrk="1" latinLnBrk="0" hangingPunct="1">
              <a:defRPr sz="1800" kern="1200">
                <a:solidFill>
                  <a:schemeClr val="dk1">
                    <a:hueOff val="0"/>
                    <a:satOff val="0"/>
                    <a:lumOff val="0"/>
                    <a:alphaOff val="0"/>
                  </a:schemeClr>
                </a:solidFill>
                <a:latin typeface="+mn-lt"/>
                <a:ea typeface="+mn-ea"/>
                <a:cs typeface="+mn-cs"/>
              </a:defRPr>
            </a:lvl9pPr>
          </a:lstStyle>
          <a:p>
            <a:endParaRPr lang="en-GB"/>
          </a:p>
        </p:txBody>
      </p:sp>
      <p:grpSp>
        <p:nvGrpSpPr>
          <p:cNvPr id="55" name="Group 54">
            <a:extLst>
              <a:ext uri="{FF2B5EF4-FFF2-40B4-BE49-F238E27FC236}">
                <a16:creationId xmlns:a16="http://schemas.microsoft.com/office/drawing/2014/main" id="{26766D9F-DB9F-F388-7C85-FE847F95629F}"/>
              </a:ext>
            </a:extLst>
          </p:cNvPr>
          <p:cNvGrpSpPr/>
          <p:nvPr/>
        </p:nvGrpSpPr>
        <p:grpSpPr>
          <a:xfrm>
            <a:off x="5234741" y="-2269961"/>
            <a:ext cx="1589818" cy="583931"/>
            <a:chOff x="2437704" y="2735404"/>
            <a:chExt cx="2080772" cy="667898"/>
          </a:xfrm>
        </p:grpSpPr>
        <p:sp>
          <p:nvSpPr>
            <p:cNvPr id="56" name="Rectangle 55">
              <a:extLst>
                <a:ext uri="{FF2B5EF4-FFF2-40B4-BE49-F238E27FC236}">
                  <a16:creationId xmlns:a16="http://schemas.microsoft.com/office/drawing/2014/main" id="{A6A3271E-F9A6-D294-C12D-31AA98CA96A2}"/>
                </a:ext>
              </a:extLst>
            </p:cNvPr>
            <p:cNvSpPr/>
            <p:nvPr/>
          </p:nvSpPr>
          <p:spPr>
            <a:xfrm>
              <a:off x="2437705" y="2735404"/>
              <a:ext cx="2080771" cy="667898"/>
            </a:xfrm>
            <a:prstGeom prst="rect">
              <a:avLst/>
            </a:prstGeom>
            <a:solidFill>
              <a:schemeClr val="accent6">
                <a:lumMod val="20000"/>
                <a:lumOff val="80000"/>
              </a:schemeClr>
            </a:solidFill>
            <a:ln>
              <a:solidFill>
                <a:srgbClr val="71AD47"/>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GB"/>
            </a:p>
          </p:txBody>
        </p:sp>
        <p:sp>
          <p:nvSpPr>
            <p:cNvPr id="57" name="TextBox 84">
              <a:extLst>
                <a:ext uri="{FF2B5EF4-FFF2-40B4-BE49-F238E27FC236}">
                  <a16:creationId xmlns:a16="http://schemas.microsoft.com/office/drawing/2014/main" id="{10B7F1B4-3942-4B3B-00D5-1C7A0FAF2B67}"/>
                </a:ext>
              </a:extLst>
            </p:cNvPr>
            <p:cNvSpPr txBox="1"/>
            <p:nvPr/>
          </p:nvSpPr>
          <p:spPr>
            <a:xfrm>
              <a:off x="2437704" y="2735404"/>
              <a:ext cx="1971795" cy="66789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0" rIns="15240" bIns="0"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l" defTabSz="533400">
                <a:lnSpc>
                  <a:spcPct val="90000"/>
                </a:lnSpc>
                <a:spcBef>
                  <a:spcPct val="0"/>
                </a:spcBef>
                <a:spcAft>
                  <a:spcPct val="35000"/>
                </a:spcAft>
                <a:buFont typeface="Arial" panose="020B0604020202020204" pitchFamily="34" charset="0"/>
                <a:buNone/>
              </a:pPr>
              <a:r>
                <a:rPr lang="en-GB" sz="1200" kern="1200" dirty="0">
                  <a:solidFill>
                    <a:schemeClr val="dk1"/>
                  </a:solidFill>
                </a:rPr>
                <a:t>Christ in Gethsemane, </a:t>
              </a:r>
              <a:r>
                <a:rPr lang="en-GB" sz="1200" kern="1200" dirty="0" err="1">
                  <a:solidFill>
                    <a:schemeClr val="dk1"/>
                  </a:solidFill>
                </a:rPr>
                <a:t>Timoteo</a:t>
              </a:r>
              <a:r>
                <a:rPr lang="en-GB" sz="1200" kern="1200" dirty="0">
                  <a:solidFill>
                    <a:schemeClr val="dk1"/>
                  </a:solidFill>
                </a:rPr>
                <a:t> Viti (1469–1523)</a:t>
              </a:r>
              <a:endParaRPr lang="en-GB" sz="1200" kern="1200" dirty="0"/>
            </a:p>
          </p:txBody>
        </p:sp>
      </p:grpSp>
      <p:pic>
        <p:nvPicPr>
          <p:cNvPr id="20" name="Picture 19">
            <a:extLst>
              <a:ext uri="{FF2B5EF4-FFF2-40B4-BE49-F238E27FC236}">
                <a16:creationId xmlns:a16="http://schemas.microsoft.com/office/drawing/2014/main" id="{DB855478-94E8-B24A-5C7C-E678E34A369D}"/>
              </a:ext>
            </a:extLst>
          </p:cNvPr>
          <p:cNvPicPr/>
          <p:nvPr/>
        </p:nvPicPr>
        <p:blipFill>
          <a:blip r:embed="rId4" cstate="print">
            <a:extLst>
              <a:ext uri="{BEBA8EAE-BF5A-486C-A8C5-ECC9F3942E4B}">
                <a14:imgProps xmlns:a14="http://schemas.microsoft.com/office/drawing/2010/main">
                  <a14:imgLayer r:embed="rId5">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909501961"/>
              </p:ext>
            </p:extLst>
          </p:nvPr>
        </p:nvGraphicFramePr>
        <p:xfrm>
          <a:off x="0" y="3063949"/>
          <a:ext cx="6198051" cy="4389120"/>
        </p:xfrm>
        <a:graphic>
          <a:graphicData uri="http://schemas.openxmlformats.org/drawingml/2006/table">
            <a:tbl>
              <a:tblPr firstRow="1" bandRow="1">
                <a:tableStyleId>{93296810-A885-4BE3-A3E7-6D5BEEA58F35}</a:tableStyleId>
              </a:tblPr>
              <a:tblGrid>
                <a:gridCol w="2848517">
                  <a:extLst>
                    <a:ext uri="{9D8B030D-6E8A-4147-A177-3AD203B41FA5}">
                      <a16:colId xmlns:a16="http://schemas.microsoft.com/office/drawing/2014/main" val="3614655394"/>
                    </a:ext>
                  </a:extLst>
                </a:gridCol>
                <a:gridCol w="3349534">
                  <a:extLst>
                    <a:ext uri="{9D8B030D-6E8A-4147-A177-3AD203B41FA5}">
                      <a16:colId xmlns:a16="http://schemas.microsoft.com/office/drawing/2014/main" val="2468981180"/>
                    </a:ext>
                  </a:extLst>
                </a:gridCol>
              </a:tblGrid>
              <a:tr h="0">
                <a:tc>
                  <a:txBody>
                    <a:bodyPr/>
                    <a:lstStyle/>
                    <a:p>
                      <a:r>
                        <a:rPr lang="en-GB" sz="1200" dirty="0" smtClean="0"/>
                        <a:t>Prophecies</a:t>
                      </a:r>
                      <a:r>
                        <a:rPr lang="en-GB" sz="1200" baseline="0" dirty="0" smtClean="0"/>
                        <a:t> (shared in the Old Testament)</a:t>
                      </a:r>
                      <a:endParaRPr lang="en-GB" sz="1200" dirty="0"/>
                    </a:p>
                  </a:txBody>
                  <a:tcPr/>
                </a:tc>
                <a:tc>
                  <a:txBody>
                    <a:bodyPr/>
                    <a:lstStyle/>
                    <a:p>
                      <a:r>
                        <a:rPr lang="en-GB" sz="1200" dirty="0" err="1" smtClean="0"/>
                        <a:t>Fulfillment</a:t>
                      </a:r>
                      <a:r>
                        <a:rPr lang="en-GB" sz="1200" dirty="0" smtClean="0"/>
                        <a:t> (as recorded in the New Testament)</a:t>
                      </a:r>
                      <a:endParaRPr lang="en-GB" sz="1200" dirty="0"/>
                    </a:p>
                  </a:txBody>
                  <a:tcPr/>
                </a:tc>
                <a:extLst>
                  <a:ext uri="{0D108BD9-81ED-4DB2-BD59-A6C34878D82A}">
                    <a16:rowId xmlns:a16="http://schemas.microsoft.com/office/drawing/2014/main" val="3162687119"/>
                  </a:ext>
                </a:extLst>
              </a:tr>
              <a:tr h="370840">
                <a:tc>
                  <a:txBody>
                    <a:bodyPr/>
                    <a:lstStyle/>
                    <a:p>
                      <a:r>
                        <a:rPr lang="en-GB" sz="1200" b="1" dirty="0" smtClean="0"/>
                        <a:t>A virgin will give birth, and he will be called Immanuel (God with us</a:t>
                      </a:r>
                      <a:r>
                        <a:rPr lang="en-GB" sz="1200" b="1" dirty="0" smtClean="0"/>
                        <a:t>)</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Isaiah 7:14</a:t>
                      </a:r>
                      <a:endParaRPr lang="en-GB" sz="1200" b="1" dirty="0" smtClean="0"/>
                    </a:p>
                    <a:p>
                      <a:r>
                        <a:rPr lang="en-GB" sz="1200" i="1" dirty="0" smtClean="0"/>
                        <a:t>Therefore </a:t>
                      </a:r>
                      <a:r>
                        <a:rPr lang="en-GB" sz="1200" i="1" dirty="0" smtClean="0"/>
                        <a:t>the Lord himself will give you a sign: The virgin will conceive and give birth to a son, and will call him </a:t>
                      </a:r>
                      <a:r>
                        <a:rPr lang="en-GB" sz="1200" i="1" dirty="0" smtClean="0"/>
                        <a:t>Immanuel</a:t>
                      </a:r>
                      <a:endParaRPr lang="en-GB" sz="1200" dirty="0"/>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Luke 1:35</a:t>
                      </a:r>
                    </a:p>
                    <a:p>
                      <a:r>
                        <a:rPr lang="en-GB" sz="1200" i="1" dirty="0" smtClean="0"/>
                        <a:t>The </a:t>
                      </a:r>
                      <a:r>
                        <a:rPr lang="en-GB" sz="1200" i="1" dirty="0" smtClean="0"/>
                        <a:t>angel answered, “The Holy Spirit will come on you, and the power of the Most High will overshadow you. So the holy one to be born will be called the Son of </a:t>
                      </a:r>
                      <a:r>
                        <a:rPr lang="en-GB" sz="1200" i="1" dirty="0" smtClean="0"/>
                        <a:t>God.”</a:t>
                      </a:r>
                      <a:endParaRPr lang="en-GB" sz="1200" dirty="0"/>
                    </a:p>
                  </a:txBody>
                  <a:tcPr/>
                </a:tc>
                <a:extLst>
                  <a:ext uri="{0D108BD9-81ED-4DB2-BD59-A6C34878D82A}">
                    <a16:rowId xmlns:a16="http://schemas.microsoft.com/office/drawing/2014/main" val="556421756"/>
                  </a:ext>
                </a:extLst>
              </a:tr>
              <a:tr h="845791">
                <a:tc>
                  <a:txBody>
                    <a:bodyPr/>
                    <a:lstStyle/>
                    <a:p>
                      <a:r>
                        <a:rPr lang="en-GB" sz="1200" b="1" dirty="0" smtClean="0"/>
                        <a:t>The Messiah will end up in </a:t>
                      </a:r>
                      <a:r>
                        <a:rPr lang="en-GB" sz="1200" b="1" dirty="0" smtClean="0"/>
                        <a:t>Egypt</a:t>
                      </a:r>
                    </a:p>
                    <a:p>
                      <a:r>
                        <a:rPr lang="en-GB" sz="1200" b="0" dirty="0" smtClean="0"/>
                        <a:t>Hosea 11:1</a:t>
                      </a:r>
                      <a:endParaRPr lang="en-GB" sz="1200" b="0" dirty="0" smtClean="0"/>
                    </a:p>
                    <a:p>
                      <a:r>
                        <a:rPr lang="en-GB" sz="1200" i="1" dirty="0" smtClean="0"/>
                        <a:t>When </a:t>
                      </a:r>
                      <a:r>
                        <a:rPr lang="en-GB" sz="1200" i="1" dirty="0" smtClean="0"/>
                        <a:t>Israel was a child, I loved him,</a:t>
                      </a:r>
                      <a:r>
                        <a:rPr lang="en-GB" sz="1200" i="1" baseline="0" dirty="0" smtClean="0"/>
                        <a:t> </a:t>
                      </a:r>
                      <a:r>
                        <a:rPr lang="en-GB" sz="1200" i="1" dirty="0" smtClean="0"/>
                        <a:t>and out of Egypt I called my </a:t>
                      </a:r>
                      <a:r>
                        <a:rPr lang="en-GB" sz="1200" i="1" dirty="0" smtClean="0"/>
                        <a:t>son </a:t>
                      </a:r>
                      <a:endParaRPr lang="en-GB" sz="1200" i="0" dirty="0"/>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Matthew 2:14–15</a:t>
                      </a:r>
                    </a:p>
                    <a:p>
                      <a:r>
                        <a:rPr lang="en-GB" sz="1200" i="1" dirty="0" smtClean="0"/>
                        <a:t>So </a:t>
                      </a:r>
                      <a:r>
                        <a:rPr lang="en-GB" sz="1200" i="1" dirty="0" smtClean="0"/>
                        <a:t>he [Joseph] got up, took the child and his mother during the night and left for Egypt, where he stayed until the death of Herod. And so was fulfilled what the Lord had said through the prophet: ‘Out of Egypt I called my son</a:t>
                      </a:r>
                      <a:r>
                        <a:rPr lang="en-GB" sz="1200" i="1" dirty="0" smtClean="0"/>
                        <a:t>’</a:t>
                      </a:r>
                      <a:endParaRPr lang="en-GB" sz="1200" dirty="0"/>
                    </a:p>
                  </a:txBody>
                  <a:tcPr/>
                </a:tc>
                <a:extLst>
                  <a:ext uri="{0D108BD9-81ED-4DB2-BD59-A6C34878D82A}">
                    <a16:rowId xmlns:a16="http://schemas.microsoft.com/office/drawing/2014/main" val="3376597588"/>
                  </a:ext>
                </a:extLst>
              </a:tr>
              <a:tr h="741680">
                <a:tc>
                  <a:txBody>
                    <a:bodyPr/>
                    <a:lstStyle/>
                    <a:p>
                      <a:r>
                        <a:rPr lang="en-GB" sz="1200" b="1" dirty="0" smtClean="0"/>
                        <a:t>The Christ will be born in </a:t>
                      </a:r>
                      <a:r>
                        <a:rPr lang="en-GB" sz="1200" b="1" dirty="0" smtClean="0"/>
                        <a:t>Bethlehem</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Micah 5:2</a:t>
                      </a:r>
                      <a:endParaRPr lang="en-GB" sz="1200" b="1" dirty="0" smtClean="0"/>
                    </a:p>
                    <a:p>
                      <a:r>
                        <a:rPr lang="en-GB" sz="1200" i="1" dirty="0" smtClean="0"/>
                        <a:t>But </a:t>
                      </a:r>
                      <a:r>
                        <a:rPr lang="en-GB" sz="1200" i="1" dirty="0" smtClean="0"/>
                        <a:t>you, Bethlehem </a:t>
                      </a:r>
                      <a:r>
                        <a:rPr lang="en-GB" sz="1200" i="1" dirty="0" err="1" smtClean="0"/>
                        <a:t>Ephrathah</a:t>
                      </a:r>
                      <a:r>
                        <a:rPr lang="en-GB" sz="1200" i="1" dirty="0" smtClean="0"/>
                        <a:t>, though you are small among the clans of Judah,</a:t>
                      </a:r>
                      <a:r>
                        <a:rPr lang="en-GB" sz="1200" i="1" baseline="0" dirty="0" smtClean="0"/>
                        <a:t> </a:t>
                      </a:r>
                      <a:r>
                        <a:rPr lang="en-GB" sz="1200" i="1" dirty="0" smtClean="0"/>
                        <a:t>out of you will come for me one who will be ruler over Israel,</a:t>
                      </a:r>
                      <a:r>
                        <a:rPr lang="en-GB" sz="1200" i="1" baseline="0" dirty="0" smtClean="0"/>
                        <a:t> </a:t>
                      </a:r>
                      <a:r>
                        <a:rPr lang="en-GB" sz="1200" i="1" dirty="0" smtClean="0"/>
                        <a:t>whose origins are from of old,</a:t>
                      </a:r>
                      <a:r>
                        <a:rPr lang="en-GB" sz="1200" i="1" baseline="0" dirty="0" smtClean="0"/>
                        <a:t> </a:t>
                      </a:r>
                      <a:r>
                        <a:rPr lang="en-GB" sz="1200" i="1" dirty="0" smtClean="0"/>
                        <a:t>from ancient </a:t>
                      </a:r>
                      <a:r>
                        <a:rPr lang="en-GB" sz="1200" i="1" dirty="0" smtClean="0"/>
                        <a:t>times</a:t>
                      </a:r>
                      <a:endParaRPr lang="en-GB" sz="1200" dirty="0"/>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Matthew 2:4–6</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When </a:t>
                      </a:r>
                      <a:r>
                        <a:rPr lang="en-GB" sz="1200" i="1" dirty="0" smtClean="0"/>
                        <a:t>he had called together all the people’s chief priests and teachers of the law, he asked them where the Messiah was to be born. ‘In Bethlehem in Judea,’ they replied, ‘for this is what the prophet has written</a:t>
                      </a:r>
                      <a:r>
                        <a:rPr lang="en-GB" sz="1200" i="1" dirty="0" smtClean="0"/>
                        <a:t>:</a:t>
                      </a:r>
                      <a:r>
                        <a:rPr lang="en-GB" sz="1200" i="1" baseline="0" dirty="0" smtClean="0"/>
                        <a:t> </a:t>
                      </a:r>
                      <a:r>
                        <a:rPr lang="en-GB" sz="1200" i="1" dirty="0" smtClean="0"/>
                        <a:t>“‘</a:t>
                      </a:r>
                      <a:r>
                        <a:rPr lang="en-GB" sz="1200" i="1" dirty="0" smtClean="0"/>
                        <a:t>But you, Bethlehem, in the land of Judah, are by no means least among the rulers of </a:t>
                      </a:r>
                      <a:r>
                        <a:rPr lang="en-GB" sz="1200" i="1" dirty="0" smtClean="0"/>
                        <a:t>Judah;</a:t>
                      </a:r>
                      <a:r>
                        <a:rPr lang="en-GB" sz="1200" i="1" baseline="0" dirty="0" smtClean="0"/>
                        <a:t> </a:t>
                      </a:r>
                      <a:r>
                        <a:rPr lang="en-GB" sz="1200" i="1" dirty="0" smtClean="0"/>
                        <a:t>for </a:t>
                      </a:r>
                      <a:r>
                        <a:rPr lang="en-GB" sz="1200" i="1" dirty="0" smtClean="0"/>
                        <a:t>out of you will come a ruler</a:t>
                      </a:r>
                      <a:r>
                        <a:rPr lang="en-GB" sz="1200" i="1" baseline="0" dirty="0" smtClean="0"/>
                        <a:t> </a:t>
                      </a:r>
                      <a:r>
                        <a:rPr lang="en-GB" sz="1200" i="1" dirty="0" smtClean="0"/>
                        <a:t>who will shepherd my people Israel</a:t>
                      </a:r>
                      <a:r>
                        <a:rPr lang="en-GB" sz="1200" i="1" dirty="0" smtClean="0"/>
                        <a:t>.”</a:t>
                      </a:r>
                      <a:endParaRPr lang="en-GB" sz="1200" dirty="0"/>
                    </a:p>
                  </a:txBody>
                  <a:tcPr/>
                </a:tc>
                <a:extLst>
                  <a:ext uri="{0D108BD9-81ED-4DB2-BD59-A6C34878D82A}">
                    <a16:rowId xmlns:a16="http://schemas.microsoft.com/office/drawing/2014/main" val="152096977"/>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415119567"/>
              </p:ext>
            </p:extLst>
          </p:nvPr>
        </p:nvGraphicFramePr>
        <p:xfrm>
          <a:off x="0" y="554422"/>
          <a:ext cx="6198050" cy="2468880"/>
        </p:xfrm>
        <a:graphic>
          <a:graphicData uri="http://schemas.openxmlformats.org/drawingml/2006/table">
            <a:tbl>
              <a:tblPr firstRow="1" bandRow="1">
                <a:tableStyleId>{93296810-A885-4BE3-A3E7-6D5BEEA58F35}</a:tableStyleId>
              </a:tblPr>
              <a:tblGrid>
                <a:gridCol w="6198050">
                  <a:extLst>
                    <a:ext uri="{9D8B030D-6E8A-4147-A177-3AD203B41FA5}">
                      <a16:colId xmlns:a16="http://schemas.microsoft.com/office/drawing/2014/main" val="3429083064"/>
                    </a:ext>
                  </a:extLst>
                </a:gridCol>
              </a:tblGrid>
              <a:tr h="0">
                <a:tc>
                  <a:txBody>
                    <a:bodyPr/>
                    <a:lstStyle/>
                    <a:p>
                      <a:r>
                        <a:rPr lang="en-GB" sz="1200" dirty="0" smtClean="0"/>
                        <a:t>Prophecies</a:t>
                      </a:r>
                      <a:endParaRPr lang="en-GB" sz="1200" dirty="0"/>
                    </a:p>
                  </a:txBody>
                  <a:tcPr/>
                </a:tc>
                <a:extLst>
                  <a:ext uri="{0D108BD9-81ED-4DB2-BD59-A6C34878D82A}">
                    <a16:rowId xmlns:a16="http://schemas.microsoft.com/office/drawing/2014/main" val="4223849257"/>
                  </a:ext>
                </a:extLst>
              </a:tr>
              <a:tr h="2029126">
                <a:tc>
                  <a:txBody>
                    <a:bodyPr/>
                    <a:lstStyle/>
                    <a:p>
                      <a:pPr marL="1511915" marR="0" lvl="3" indent="0" algn="l" defTabSz="1007943" rtl="0" eaLnBrk="1" fontAlgn="auto" latinLnBrk="0" hangingPunct="1">
                        <a:lnSpc>
                          <a:spcPct val="100000"/>
                        </a:lnSpc>
                        <a:spcBef>
                          <a:spcPts val="0"/>
                        </a:spcBef>
                        <a:spcAft>
                          <a:spcPts val="0"/>
                        </a:spcAft>
                        <a:buClrTx/>
                        <a:buSzTx/>
                        <a:buFontTx/>
                        <a:buNone/>
                        <a:tabLst/>
                        <a:defRPr/>
                      </a:pPr>
                      <a:r>
                        <a:rPr lang="en-GB" sz="1200" dirty="0" smtClean="0"/>
                        <a:t>Many Christians think that long ago, before Jesus was born, people called prophets were given messages by God that told them about things that would happen in the future, including the birth, life, and even the death of Jesus.</a:t>
                      </a:r>
                    </a:p>
                    <a:p>
                      <a:pPr lvl="3"/>
                      <a:r>
                        <a:rPr lang="en-GB" sz="1200" b="0" dirty="0" smtClean="0"/>
                        <a:t>Jesus fulfilled many Old Testament prophecies</a:t>
                      </a:r>
                      <a:r>
                        <a:rPr lang="en-GB" sz="1200" b="0" baseline="0" dirty="0" smtClean="0"/>
                        <a:t> as he did </a:t>
                      </a:r>
                      <a:r>
                        <a:rPr lang="en-GB" sz="1200" b="0" dirty="0" smtClean="0"/>
                        <a:t>things that matched the predictions made in these old prophecies. Because of this, Christians believe he is the ‘Messiah,’ which means the special </a:t>
                      </a:r>
                      <a:r>
                        <a:rPr lang="en-GB" sz="1200" b="0" dirty="0" smtClean="0"/>
                        <a:t>saviour </a:t>
                      </a:r>
                      <a:r>
                        <a:rPr lang="en-GB" sz="1200" b="0" dirty="0" smtClean="0"/>
                        <a:t>God promised to send</a:t>
                      </a:r>
                      <a:r>
                        <a:rPr lang="en-GB" sz="1200" b="0" dirty="0" smtClean="0"/>
                        <a:t>.</a:t>
                      </a:r>
                    </a:p>
                    <a:p>
                      <a:pPr lvl="3"/>
                      <a:endParaRPr lang="en-GB" sz="1200" b="0" dirty="0" smtClean="0"/>
                    </a:p>
                    <a:p>
                      <a:pPr lvl="0"/>
                      <a:r>
                        <a:rPr lang="en-GB" sz="1200" dirty="0" smtClean="0"/>
                        <a:t>For Christians, Jesus fulfilling the prophecies shows that he is the </a:t>
                      </a:r>
                      <a:r>
                        <a:rPr lang="en-GB" sz="1200" dirty="0" smtClean="0"/>
                        <a:t>saviour </a:t>
                      </a:r>
                      <a:r>
                        <a:rPr lang="en-GB" sz="1200" dirty="0" smtClean="0"/>
                        <a:t>that God promised. This is important because it means that Jesus came to help them and bring them closer to God. This is considered </a:t>
                      </a:r>
                      <a:r>
                        <a:rPr lang="en-GB" sz="1200" b="1" dirty="0" smtClean="0"/>
                        <a:t>good</a:t>
                      </a:r>
                      <a:r>
                        <a:rPr lang="en-GB" sz="1200" b="1" baseline="0" dirty="0" smtClean="0"/>
                        <a:t> news</a:t>
                      </a:r>
                      <a:r>
                        <a:rPr lang="en-GB" sz="1200" b="0" baseline="0" dirty="0" smtClean="0"/>
                        <a:t> by Christians.</a:t>
                      </a:r>
                      <a:endParaRPr lang="en-GB" sz="1200" dirty="0" smtClean="0"/>
                    </a:p>
                  </a:txBody>
                  <a:tcPr marL="68580" marR="68580" marT="0" marB="0"/>
                </a:tc>
                <a:extLst>
                  <a:ext uri="{0D108BD9-81ED-4DB2-BD59-A6C34878D82A}">
                    <a16:rowId xmlns:a16="http://schemas.microsoft.com/office/drawing/2014/main" val="2687867020"/>
                  </a:ext>
                </a:extLst>
              </a:tr>
            </a:tbl>
          </a:graphicData>
        </a:graphic>
      </p:graphicFrame>
      <p:graphicFrame>
        <p:nvGraphicFramePr>
          <p:cNvPr id="17" name="Table 16"/>
          <p:cNvGraphicFramePr>
            <a:graphicFrameLocks noGrp="1"/>
          </p:cNvGraphicFramePr>
          <p:nvPr>
            <p:extLst>
              <p:ext uri="{D42A27DB-BD31-4B8C-83A1-F6EECF244321}">
                <p14:modId xmlns:p14="http://schemas.microsoft.com/office/powerpoint/2010/main" val="4146442379"/>
              </p:ext>
            </p:extLst>
          </p:nvPr>
        </p:nvGraphicFramePr>
        <p:xfrm>
          <a:off x="6254281" y="4357177"/>
          <a:ext cx="4362133" cy="3095892"/>
        </p:xfrm>
        <a:graphic>
          <a:graphicData uri="http://schemas.openxmlformats.org/drawingml/2006/table">
            <a:tbl>
              <a:tblPr firstRow="1" bandRow="1">
                <a:tableStyleId>{93296810-A885-4BE3-A3E7-6D5BEEA58F35}</a:tableStyleId>
              </a:tblPr>
              <a:tblGrid>
                <a:gridCol w="4362133">
                  <a:extLst>
                    <a:ext uri="{9D8B030D-6E8A-4147-A177-3AD203B41FA5}">
                      <a16:colId xmlns:a16="http://schemas.microsoft.com/office/drawing/2014/main" val="1342115942"/>
                    </a:ext>
                  </a:extLst>
                </a:gridCol>
              </a:tblGrid>
              <a:tr h="299602">
                <a:tc>
                  <a:txBody>
                    <a:bodyPr/>
                    <a:lstStyle/>
                    <a:p>
                      <a:r>
                        <a:rPr lang="en-GB" sz="1200" dirty="0" smtClean="0"/>
                        <a:t>Jesus</a:t>
                      </a:r>
                      <a:r>
                        <a:rPr lang="en-GB" sz="1200" baseline="0" dirty="0" smtClean="0"/>
                        <a:t>: the centre of Christian worship:</a:t>
                      </a:r>
                      <a:endParaRPr lang="en-GB" sz="1200" dirty="0"/>
                    </a:p>
                  </a:txBody>
                  <a:tcPr/>
                </a:tc>
                <a:extLst>
                  <a:ext uri="{0D108BD9-81ED-4DB2-BD59-A6C34878D82A}">
                    <a16:rowId xmlns:a16="http://schemas.microsoft.com/office/drawing/2014/main" val="3479912658"/>
                  </a:ext>
                </a:extLst>
              </a:tr>
              <a:tr h="2796290">
                <a:tc>
                  <a:txBody>
                    <a:bodyPr/>
                    <a:lstStyle/>
                    <a:p>
                      <a:pPr algn="l" eaLnBrk="1" fontAlgn="auto" hangingPunct="1">
                        <a:spcBef>
                          <a:spcPts val="0"/>
                        </a:spcBef>
                        <a:spcAft>
                          <a:spcPts val="0"/>
                        </a:spcAft>
                        <a:defRPr/>
                      </a:pPr>
                      <a:r>
                        <a:rPr lang="en-GB" sz="1200" b="0" dirty="0" smtClean="0">
                          <a:solidFill>
                            <a:schemeClr val="tx1"/>
                          </a:solidFill>
                        </a:rPr>
                        <a:t>Christians believe in one God. They also believe that Jesus is the Son of God and that God exists as the Holy Spirit.</a:t>
                      </a:r>
                      <a:r>
                        <a:rPr lang="en-GB" sz="1200" b="0" baseline="0" dirty="0" smtClean="0">
                          <a:solidFill>
                            <a:schemeClr val="tx1"/>
                          </a:solidFill>
                        </a:rPr>
                        <a:t> </a:t>
                      </a:r>
                      <a:r>
                        <a:rPr lang="en-GB" sz="1200" b="0" dirty="0" smtClean="0">
                          <a:solidFill>
                            <a:schemeClr val="tx1"/>
                          </a:solidFill>
                        </a:rPr>
                        <a:t>Christians believe that each part makes up the whole God they believe in. Christians call this the Holy Trinity.</a:t>
                      </a:r>
                      <a:endParaRPr lang="en-GB" sz="1200" dirty="0" smtClean="0"/>
                    </a:p>
                    <a:p>
                      <a:r>
                        <a:rPr lang="en-GB" sz="1200" dirty="0" smtClean="0"/>
                        <a:t>Jesus </a:t>
                      </a:r>
                      <a:r>
                        <a:rPr lang="en-GB" sz="1200" dirty="0" smtClean="0"/>
                        <a:t>is at the heart of Christian worship because Christians believe he is God’s son and that he fulfilled the important promises made in the Bible</a:t>
                      </a:r>
                      <a:r>
                        <a:rPr lang="en-GB" sz="1200" baseline="0" dirty="0" smtClean="0"/>
                        <a:t> - </a:t>
                      </a:r>
                      <a:r>
                        <a:rPr lang="en-GB" sz="1200" dirty="0" smtClean="0"/>
                        <a:t>Jesus’s life matched what was said in the old prophecies. </a:t>
                      </a: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Jesus said many things about himself, like that he was the Son of God or that he would save people. When you look closely, you can see that some of the things he said were already mentioned in those old prophecies.</a:t>
                      </a:r>
                      <a:endParaRPr lang="en-GB" sz="1200" dirty="0" smtClean="0"/>
                    </a:p>
                    <a:p>
                      <a:r>
                        <a:rPr lang="en-GB" sz="1200" dirty="0" smtClean="0"/>
                        <a:t>To Christians, this shows that he really was sent by God to save people.</a:t>
                      </a:r>
                    </a:p>
                    <a:p>
                      <a:r>
                        <a:rPr lang="en-GB" sz="1200" dirty="0" smtClean="0"/>
                        <a:t>Through Jesus, Christians</a:t>
                      </a:r>
                      <a:r>
                        <a:rPr lang="en-GB" sz="1200" baseline="0" dirty="0" smtClean="0"/>
                        <a:t> are able to build their relations with God</a:t>
                      </a:r>
                      <a:r>
                        <a:rPr lang="en-GB" sz="1200" baseline="0" dirty="0" smtClean="0"/>
                        <a:t>.</a:t>
                      </a:r>
                    </a:p>
                  </a:txBody>
                  <a:tcPr marL="68580" marR="68580" marT="0" marB="0"/>
                </a:tc>
                <a:extLst>
                  <a:ext uri="{0D108BD9-81ED-4DB2-BD59-A6C34878D82A}">
                    <a16:rowId xmlns:a16="http://schemas.microsoft.com/office/drawing/2014/main" val="1289136155"/>
                  </a:ext>
                </a:extLst>
              </a:tr>
            </a:tbl>
          </a:graphicData>
        </a:graphic>
      </p:graphicFrame>
      <p:pic>
        <p:nvPicPr>
          <p:cNvPr id="3" name="Picture 2" descr="Jesus Christ Free PNG Image - PNG All | PNG All"/>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8071" y="853440"/>
            <a:ext cx="1162607" cy="1597961"/>
          </a:xfrm>
          <a:prstGeom prst="rect">
            <a:avLst/>
          </a:prstGeom>
        </p:spPr>
      </p:pic>
    </p:spTree>
    <p:extLst>
      <p:ext uri="{BB962C8B-B14F-4D97-AF65-F5344CB8AC3E}">
        <p14:creationId xmlns:p14="http://schemas.microsoft.com/office/powerpoint/2010/main" val="52827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2790384"/>
              </p:ext>
            </p:extLst>
          </p:nvPr>
        </p:nvGraphicFramePr>
        <p:xfrm>
          <a:off x="0" y="142935"/>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Year 5 – Christmas – What do Christians believe about the Messiah</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and why is it good news</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5830818" y="133646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46" name="Table 45"/>
          <p:cNvGraphicFramePr>
            <a:graphicFrameLocks noGrp="1"/>
          </p:cNvGraphicFramePr>
          <p:nvPr>
            <p:extLst>
              <p:ext uri="{D42A27DB-BD31-4B8C-83A1-F6EECF244321}">
                <p14:modId xmlns:p14="http://schemas.microsoft.com/office/powerpoint/2010/main" val="706184178"/>
              </p:ext>
            </p:extLst>
          </p:nvPr>
        </p:nvGraphicFramePr>
        <p:xfrm>
          <a:off x="1" y="568151"/>
          <a:ext cx="5273040" cy="6996720"/>
        </p:xfrm>
        <a:graphic>
          <a:graphicData uri="http://schemas.openxmlformats.org/drawingml/2006/table">
            <a:tbl>
              <a:tblPr firstRow="1" bandRow="1">
                <a:tableStyleId>{93296810-A885-4BE3-A3E7-6D5BEEA58F35}</a:tableStyleId>
              </a:tblPr>
              <a:tblGrid>
                <a:gridCol w="5273040">
                  <a:extLst>
                    <a:ext uri="{9D8B030D-6E8A-4147-A177-3AD203B41FA5}">
                      <a16:colId xmlns:a16="http://schemas.microsoft.com/office/drawing/2014/main" val="3429083064"/>
                    </a:ext>
                  </a:extLst>
                </a:gridCol>
              </a:tblGrid>
              <a:tr h="270424">
                <a:tc>
                  <a:txBody>
                    <a:bodyPr/>
                    <a:lstStyle/>
                    <a:p>
                      <a:pPr lvl="0"/>
                      <a:r>
                        <a:rPr lang="en-GB" sz="1200" dirty="0" smtClean="0"/>
                        <a:t>The Prophecy</a:t>
                      </a:r>
                      <a:r>
                        <a:rPr lang="en-GB" sz="1200" baseline="0" dirty="0" smtClean="0"/>
                        <a:t> of </a:t>
                      </a:r>
                      <a:r>
                        <a:rPr lang="en-GB" sz="1200" baseline="0" dirty="0" smtClean="0"/>
                        <a:t>Simeon</a:t>
                      </a:r>
                      <a:endParaRPr lang="en-GB" sz="1200" dirty="0"/>
                    </a:p>
                  </a:txBody>
                  <a:tcPr/>
                </a:tc>
                <a:extLst>
                  <a:ext uri="{0D108BD9-81ED-4DB2-BD59-A6C34878D82A}">
                    <a16:rowId xmlns:a16="http://schemas.microsoft.com/office/drawing/2014/main" val="4223849257"/>
                  </a:ext>
                </a:extLst>
              </a:tr>
              <a:tr h="3503265">
                <a:tc>
                  <a:txBody>
                    <a:bodyPr/>
                    <a:lstStyle/>
                    <a:p>
                      <a:pPr marL="2015886" marR="0" lvl="4" indent="0" algn="l" defTabSz="1007943" rtl="0" eaLnBrk="1" fontAlgn="auto" latinLnBrk="0" hangingPunct="1">
                        <a:lnSpc>
                          <a:spcPct val="100000"/>
                        </a:lnSpc>
                        <a:spcBef>
                          <a:spcPts val="0"/>
                        </a:spcBef>
                        <a:spcAft>
                          <a:spcPts val="0"/>
                        </a:spcAft>
                        <a:buClrTx/>
                        <a:buSzTx/>
                        <a:buFontTx/>
                        <a:buNone/>
                        <a:tabLst/>
                        <a:defRPr/>
                      </a:pPr>
                      <a:r>
                        <a:rPr lang="en-GB" sz="1200" dirty="0" smtClean="0"/>
                        <a:t>Simeon</a:t>
                      </a:r>
                      <a:r>
                        <a:rPr lang="en-GB" sz="1200" baseline="0" dirty="0" smtClean="0"/>
                        <a:t> was a Jewish man whose name means, “God has heard.”</a:t>
                      </a:r>
                      <a:r>
                        <a:rPr lang="en-GB" sz="1200" dirty="0" smtClean="0"/>
                        <a:t> God had revealed to Simeon that he would see the promised Messiah before his death. Prior to Jesus’ birth, Christians believe that God had not spoken through</a:t>
                      </a:r>
                      <a:r>
                        <a:rPr lang="en-GB" sz="1200" baseline="0" dirty="0" smtClean="0"/>
                        <a:t> a prophet for 400 years. </a:t>
                      </a:r>
                      <a:endParaRPr lang="en-GB" sz="1200" baseline="0" dirty="0" smtClean="0"/>
                    </a:p>
                    <a:p>
                      <a:pPr marL="2519858" marR="0" lvl="5" indent="0" algn="l" defTabSz="1007943" rtl="0" eaLnBrk="1" fontAlgn="auto" latinLnBrk="0" hangingPunct="1">
                        <a:lnSpc>
                          <a:spcPct val="100000"/>
                        </a:lnSpc>
                        <a:spcBef>
                          <a:spcPts val="0"/>
                        </a:spcBef>
                        <a:spcAft>
                          <a:spcPts val="0"/>
                        </a:spcAft>
                        <a:buClrTx/>
                        <a:buSzTx/>
                        <a:buFontTx/>
                        <a:buNone/>
                        <a:tabLst/>
                        <a:defRPr/>
                      </a:pPr>
                      <a:endParaRPr lang="en-GB" sz="1200" baseline="0" dirty="0" smtClean="0"/>
                    </a:p>
                    <a:p>
                      <a:pPr marL="2015886" marR="0" lvl="4" indent="0" algn="l" defTabSz="1007943" rtl="0" eaLnBrk="1" fontAlgn="auto" latinLnBrk="0" hangingPunct="1">
                        <a:lnSpc>
                          <a:spcPct val="100000"/>
                        </a:lnSpc>
                        <a:spcBef>
                          <a:spcPts val="0"/>
                        </a:spcBef>
                        <a:spcAft>
                          <a:spcPts val="0"/>
                        </a:spcAft>
                        <a:buClrTx/>
                        <a:buSzTx/>
                        <a:buFontTx/>
                        <a:buNone/>
                        <a:tabLst/>
                        <a:defRPr/>
                      </a:pPr>
                      <a:r>
                        <a:rPr lang="en-GB" sz="1200" baseline="0" dirty="0" smtClean="0"/>
                        <a:t>For Christians, </a:t>
                      </a:r>
                      <a:r>
                        <a:rPr lang="en-GB" sz="1200" dirty="0" smtClean="0"/>
                        <a:t>Simeon’s story is one of incredible faith, as he waited and watched with great hope for God to </a:t>
                      </a:r>
                      <a:r>
                        <a:rPr lang="en-GB" sz="1200" dirty="0" err="1" smtClean="0"/>
                        <a:t>fulfill</a:t>
                      </a:r>
                      <a:r>
                        <a:rPr lang="en-GB" sz="1200" dirty="0" smtClean="0"/>
                        <a:t> His promise made long ago to His people Israel, and to him personally. </a:t>
                      </a:r>
                      <a:endParaRPr lang="en-GB" sz="1200" dirty="0" smtClean="0"/>
                    </a:p>
                    <a:p>
                      <a:pPr marL="2519858" marR="0" lvl="5" indent="0" algn="l" defTabSz="1007943" rtl="0" eaLnBrk="1" fontAlgn="auto" latinLnBrk="0" hangingPunct="1">
                        <a:lnSpc>
                          <a:spcPct val="100000"/>
                        </a:lnSpc>
                        <a:spcBef>
                          <a:spcPts val="0"/>
                        </a:spcBef>
                        <a:spcAft>
                          <a:spcPts val="0"/>
                        </a:spcAft>
                        <a:buClrTx/>
                        <a:buSzTx/>
                        <a:buFontTx/>
                        <a:buNone/>
                        <a:tabLst/>
                        <a:defRPr/>
                      </a:pPr>
                      <a:endParaRPr lang="en-GB" sz="1200" baseline="0" dirty="0" smtClean="0"/>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aseline="0" dirty="0" smtClean="0"/>
                        <a:t>After </a:t>
                      </a:r>
                      <a:r>
                        <a:rPr lang="en-GB" sz="1200" baseline="0" dirty="0" smtClean="0"/>
                        <a:t>years and years, Simeon’s faith was not deterred. Finally, one day, he was prompted to go the Temple</a:t>
                      </a:r>
                      <a:r>
                        <a:rPr lang="en-GB" sz="1200" kern="1200" baseline="0" dirty="0" smtClean="0">
                          <a:solidFill>
                            <a:schemeClr val="dk1"/>
                          </a:solidFill>
                          <a:latin typeface="+mn-lt"/>
                          <a:ea typeface="+mn-ea"/>
                          <a:cs typeface="+mn-cs"/>
                        </a:rPr>
                        <a:t>.  </a:t>
                      </a:r>
                      <a:r>
                        <a:rPr lang="en-GB" sz="1200" kern="1200" baseline="0" dirty="0" smtClean="0">
                          <a:solidFill>
                            <a:schemeClr val="dk1"/>
                          </a:solidFill>
                          <a:latin typeface="+mn-lt"/>
                          <a:ea typeface="+mn-ea"/>
                          <a:cs typeface="+mn-cs"/>
                        </a:rPr>
                        <a:t>On </a:t>
                      </a:r>
                      <a:r>
                        <a:rPr lang="en-GB" sz="1200" kern="1200" baseline="0" dirty="0" smtClean="0">
                          <a:solidFill>
                            <a:schemeClr val="dk1"/>
                          </a:solidFill>
                          <a:latin typeface="+mn-lt"/>
                          <a:ea typeface="+mn-ea"/>
                          <a:cs typeface="+mn-cs"/>
                        </a:rPr>
                        <a:t>that same day, a young, poor couple walked up the steps to </a:t>
                      </a:r>
                      <a:r>
                        <a:rPr lang="en-GB" sz="1200" kern="1200" baseline="0" dirty="0" err="1" smtClean="0">
                          <a:solidFill>
                            <a:schemeClr val="dk1"/>
                          </a:solidFill>
                          <a:latin typeface="+mn-lt"/>
                          <a:ea typeface="+mn-ea"/>
                          <a:cs typeface="+mn-cs"/>
                        </a:rPr>
                        <a:t>fulfill</a:t>
                      </a:r>
                      <a:r>
                        <a:rPr lang="en-GB" sz="1200" kern="1200" baseline="0" dirty="0" smtClean="0">
                          <a:solidFill>
                            <a:schemeClr val="dk1"/>
                          </a:solidFill>
                          <a:latin typeface="+mn-lt"/>
                          <a:ea typeface="+mn-ea"/>
                          <a:cs typeface="+mn-cs"/>
                        </a:rPr>
                        <a:t> the Jewish offering for their firstborn son. </a:t>
                      </a:r>
                      <a:endParaRPr lang="en-GB" sz="1200" kern="1200" baseline="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baseline="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baseline="0" dirty="0" smtClean="0">
                          <a:solidFill>
                            <a:schemeClr val="dk1"/>
                          </a:solidFill>
                          <a:latin typeface="+mn-lt"/>
                          <a:ea typeface="+mn-ea"/>
                          <a:cs typeface="+mn-cs"/>
                        </a:rPr>
                        <a:t>That </a:t>
                      </a:r>
                      <a:r>
                        <a:rPr lang="en-GB" sz="1200" kern="1200" baseline="0" dirty="0" smtClean="0">
                          <a:solidFill>
                            <a:schemeClr val="dk1"/>
                          </a:solidFill>
                          <a:latin typeface="+mn-lt"/>
                          <a:ea typeface="+mn-ea"/>
                          <a:cs typeface="+mn-cs"/>
                        </a:rPr>
                        <a:t>day, faith became sight for Simeon as he took the Jesus in his arms, lifted Him up, and blessed the Lord for His faithfulness. The Messiah was here; a Saviour not only for the Jews but also for the whole world</a:t>
                      </a:r>
                      <a:r>
                        <a:rPr lang="en-GB" sz="1200" kern="1200" baseline="0" dirty="0" smtClean="0">
                          <a:solidFill>
                            <a:schemeClr val="dk1"/>
                          </a:solidFill>
                          <a:latin typeface="+mn-lt"/>
                          <a:ea typeface="+mn-ea"/>
                          <a:cs typeface="+mn-cs"/>
                        </a:rPr>
                        <a:t>.</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baseline="0" dirty="0" smtClean="0">
                        <a:solidFill>
                          <a:schemeClr val="dk1"/>
                        </a:solidFill>
                        <a:latin typeface="+mn-lt"/>
                        <a:ea typeface="+mn-ea"/>
                        <a:cs typeface="+mn-cs"/>
                      </a:endParaRPr>
                    </a:p>
                  </a:txBody>
                  <a:tcPr marL="68580" marR="68580" marT="0" marB="0"/>
                </a:tc>
                <a:extLst>
                  <a:ext uri="{0D108BD9-81ED-4DB2-BD59-A6C34878D82A}">
                    <a16:rowId xmlns:a16="http://schemas.microsoft.com/office/drawing/2014/main" val="2687867020"/>
                  </a:ext>
                </a:extLst>
              </a:tr>
              <a:tr h="3064800">
                <a:tc>
                  <a:txBody>
                    <a:bodyPr/>
                    <a:lstStyle/>
                    <a:p>
                      <a:r>
                        <a:rPr lang="en-GB" sz="1200" b="1" u="none" baseline="0" dirty="0" smtClean="0"/>
                        <a:t>Luke 2:25 </a:t>
                      </a:r>
                      <a:r>
                        <a:rPr lang="en-GB" sz="1200" b="1" u="none" baseline="0" smtClean="0"/>
                        <a:t>– 2:35</a:t>
                      </a:r>
                      <a:endParaRPr lang="en-GB" sz="1200" b="1" u="sng" baseline="30000" dirty="0" smtClean="0">
                        <a:solidFill>
                          <a:srgbClr val="000000"/>
                        </a:solidFill>
                        <a:latin typeface="+mn-lt"/>
                      </a:endParaRPr>
                    </a:p>
                    <a:p>
                      <a:r>
                        <a:rPr lang="en-GB" sz="1200" b="1" i="1" baseline="30000" dirty="0" smtClean="0">
                          <a:solidFill>
                            <a:srgbClr val="000000"/>
                          </a:solidFill>
                          <a:latin typeface="+mn-lt"/>
                        </a:rPr>
                        <a:t>25</a:t>
                      </a:r>
                      <a:r>
                        <a:rPr lang="en-GB" sz="1200" b="1" i="1" baseline="30000" dirty="0" smtClean="0">
                          <a:solidFill>
                            <a:srgbClr val="000000"/>
                          </a:solidFill>
                          <a:latin typeface="+mn-lt"/>
                        </a:rPr>
                        <a:t> </a:t>
                      </a:r>
                      <a:r>
                        <a:rPr lang="en-GB" sz="1200" i="1" dirty="0" smtClean="0">
                          <a:solidFill>
                            <a:srgbClr val="000000"/>
                          </a:solidFill>
                          <a:latin typeface="+mn-lt"/>
                        </a:rPr>
                        <a:t>At that time there was a man in Jerusalem named Simeon. He was righteous and devout and was eagerly waiting for the Messiah to come and rescue Israel. The Holy Spirit was upon him </a:t>
                      </a:r>
                      <a:r>
                        <a:rPr lang="en-GB" sz="1200" b="1" i="1" baseline="30000" dirty="0" smtClean="0">
                          <a:solidFill>
                            <a:srgbClr val="000000"/>
                          </a:solidFill>
                          <a:latin typeface="+mn-lt"/>
                        </a:rPr>
                        <a:t>26 </a:t>
                      </a:r>
                      <a:r>
                        <a:rPr lang="en-GB" sz="1200" i="1" dirty="0" smtClean="0">
                          <a:solidFill>
                            <a:srgbClr val="000000"/>
                          </a:solidFill>
                          <a:latin typeface="+mn-lt"/>
                        </a:rPr>
                        <a:t>and had revealed to him that he would not die until he had seen the Lord’s Messiah. </a:t>
                      </a:r>
                      <a:r>
                        <a:rPr lang="en-GB" sz="1200" b="1" i="1" baseline="30000" dirty="0" smtClean="0">
                          <a:solidFill>
                            <a:srgbClr val="000000"/>
                          </a:solidFill>
                          <a:latin typeface="+mn-lt"/>
                        </a:rPr>
                        <a:t>27 </a:t>
                      </a:r>
                      <a:r>
                        <a:rPr lang="en-GB" sz="1200" i="1" dirty="0" smtClean="0">
                          <a:solidFill>
                            <a:srgbClr val="000000"/>
                          </a:solidFill>
                          <a:latin typeface="+mn-lt"/>
                        </a:rPr>
                        <a:t>That day the Spirit led him to the Temple. So when Mary and Joseph came to present the baby Jesus to the Lord as the law required, </a:t>
                      </a:r>
                      <a:r>
                        <a:rPr lang="en-GB" sz="1200" b="1" i="1" baseline="30000" dirty="0" smtClean="0">
                          <a:solidFill>
                            <a:srgbClr val="000000"/>
                          </a:solidFill>
                          <a:latin typeface="+mn-lt"/>
                        </a:rPr>
                        <a:t>28 </a:t>
                      </a:r>
                      <a:r>
                        <a:rPr lang="en-GB" sz="1200" i="1" dirty="0" smtClean="0">
                          <a:solidFill>
                            <a:srgbClr val="000000"/>
                          </a:solidFill>
                          <a:latin typeface="+mn-lt"/>
                        </a:rPr>
                        <a:t>Simeon was there. He took the child in his arms and praised God, </a:t>
                      </a:r>
                      <a:r>
                        <a:rPr lang="en-GB" sz="1200" i="1" dirty="0" smtClean="0">
                          <a:solidFill>
                            <a:srgbClr val="000000"/>
                          </a:solidFill>
                          <a:latin typeface="+mn-lt"/>
                        </a:rPr>
                        <a:t>saying,</a:t>
                      </a:r>
                      <a:r>
                        <a:rPr lang="en-GB" sz="1200" i="1" baseline="0" dirty="0" smtClean="0">
                          <a:solidFill>
                            <a:srgbClr val="000000"/>
                          </a:solidFill>
                          <a:latin typeface="+mn-lt"/>
                        </a:rPr>
                        <a:t> </a:t>
                      </a:r>
                      <a:r>
                        <a:rPr lang="en-GB" sz="1200" b="1" i="1" baseline="30000" dirty="0" smtClean="0">
                          <a:solidFill>
                            <a:srgbClr val="000000"/>
                          </a:solidFill>
                          <a:latin typeface="+mn-lt"/>
                        </a:rPr>
                        <a:t>29</a:t>
                      </a:r>
                      <a:r>
                        <a:rPr lang="en-GB" sz="1200" b="1" i="1" baseline="30000" dirty="0" smtClean="0">
                          <a:solidFill>
                            <a:srgbClr val="000000"/>
                          </a:solidFill>
                          <a:latin typeface="+mn-lt"/>
                        </a:rPr>
                        <a:t> </a:t>
                      </a:r>
                      <a:r>
                        <a:rPr lang="en-GB" sz="1200" i="1" dirty="0" smtClean="0">
                          <a:solidFill>
                            <a:srgbClr val="000000"/>
                          </a:solidFill>
                          <a:latin typeface="+mn-lt"/>
                        </a:rPr>
                        <a:t>“Sovereign Lord, now let your servant die in peace</a:t>
                      </a:r>
                      <a:r>
                        <a:rPr lang="en-GB" sz="1200" i="1" dirty="0" smtClean="0">
                          <a:solidFill>
                            <a:srgbClr val="000000"/>
                          </a:solidFill>
                          <a:latin typeface="+mn-lt"/>
                        </a:rPr>
                        <a:t>,</a:t>
                      </a:r>
                      <a:r>
                        <a:rPr lang="en-GB" sz="1200" i="1" dirty="0" smtClean="0">
                          <a:solidFill>
                            <a:srgbClr val="000000"/>
                          </a:solidFill>
                          <a:latin typeface="+mn-lt"/>
                        </a:rPr>
                        <a:t> as you have </a:t>
                      </a:r>
                      <a:r>
                        <a:rPr lang="en-GB" sz="1200" i="1" dirty="0" smtClean="0">
                          <a:solidFill>
                            <a:srgbClr val="000000"/>
                          </a:solidFill>
                          <a:latin typeface="+mn-lt"/>
                        </a:rPr>
                        <a:t>promised.</a:t>
                      </a:r>
                      <a:r>
                        <a:rPr lang="en-GB" sz="1200" i="1" baseline="0" dirty="0" smtClean="0">
                          <a:solidFill>
                            <a:srgbClr val="000000"/>
                          </a:solidFill>
                          <a:latin typeface="+mn-lt"/>
                        </a:rPr>
                        <a:t> </a:t>
                      </a:r>
                      <a:r>
                        <a:rPr lang="en-GB" sz="1200" b="1" i="1" baseline="30000" dirty="0" smtClean="0">
                          <a:solidFill>
                            <a:srgbClr val="000000"/>
                          </a:solidFill>
                          <a:latin typeface="+mn-lt"/>
                        </a:rPr>
                        <a:t>30</a:t>
                      </a:r>
                      <a:r>
                        <a:rPr lang="en-GB" sz="1200" b="1" i="1" baseline="30000" dirty="0" smtClean="0">
                          <a:solidFill>
                            <a:srgbClr val="000000"/>
                          </a:solidFill>
                          <a:latin typeface="+mn-lt"/>
                        </a:rPr>
                        <a:t> </a:t>
                      </a:r>
                      <a:r>
                        <a:rPr lang="en-GB" sz="1200" i="1" dirty="0" smtClean="0">
                          <a:solidFill>
                            <a:srgbClr val="000000"/>
                          </a:solidFill>
                          <a:latin typeface="+mn-lt"/>
                        </a:rPr>
                        <a:t>I have seen your </a:t>
                      </a:r>
                      <a:r>
                        <a:rPr lang="en-GB" sz="1200" i="1" dirty="0" smtClean="0">
                          <a:solidFill>
                            <a:srgbClr val="000000"/>
                          </a:solidFill>
                          <a:latin typeface="+mn-lt"/>
                        </a:rPr>
                        <a:t>salvation,</a:t>
                      </a:r>
                      <a:r>
                        <a:rPr lang="en-GB" sz="1200" i="1" baseline="0" dirty="0" smtClean="0">
                          <a:solidFill>
                            <a:srgbClr val="000000"/>
                          </a:solidFill>
                          <a:latin typeface="+mn-lt"/>
                        </a:rPr>
                        <a:t> </a:t>
                      </a:r>
                      <a:r>
                        <a:rPr lang="en-GB" sz="1200" b="1" i="1" baseline="30000" dirty="0" smtClean="0">
                          <a:solidFill>
                            <a:srgbClr val="000000"/>
                          </a:solidFill>
                          <a:latin typeface="+mn-lt"/>
                        </a:rPr>
                        <a:t>31</a:t>
                      </a:r>
                      <a:r>
                        <a:rPr lang="en-GB" sz="1200" b="1" i="1" baseline="30000" dirty="0" smtClean="0">
                          <a:solidFill>
                            <a:srgbClr val="000000"/>
                          </a:solidFill>
                          <a:latin typeface="+mn-lt"/>
                        </a:rPr>
                        <a:t> </a:t>
                      </a:r>
                      <a:r>
                        <a:rPr lang="en-GB" sz="1200" i="1" dirty="0" smtClean="0">
                          <a:solidFill>
                            <a:srgbClr val="000000"/>
                          </a:solidFill>
                          <a:latin typeface="+mn-lt"/>
                        </a:rPr>
                        <a:t>which </a:t>
                      </a:r>
                      <a:r>
                        <a:rPr lang="en-GB" sz="1200" i="1" dirty="0" smtClean="0">
                          <a:solidFill>
                            <a:srgbClr val="000000"/>
                          </a:solidFill>
                          <a:latin typeface="+mn-lt"/>
                        </a:rPr>
                        <a:t>you have prepared for all </a:t>
                      </a:r>
                      <a:r>
                        <a:rPr lang="en-GB" sz="1200" i="1" dirty="0" smtClean="0">
                          <a:solidFill>
                            <a:srgbClr val="000000"/>
                          </a:solidFill>
                          <a:latin typeface="+mn-lt"/>
                        </a:rPr>
                        <a:t>people.</a:t>
                      </a:r>
                      <a:r>
                        <a:rPr lang="en-GB" sz="1200" i="1" baseline="0" dirty="0" smtClean="0">
                          <a:solidFill>
                            <a:srgbClr val="000000"/>
                          </a:solidFill>
                          <a:latin typeface="+mn-lt"/>
                        </a:rPr>
                        <a:t> </a:t>
                      </a:r>
                      <a:r>
                        <a:rPr lang="en-GB" sz="1200" b="1" i="1" baseline="30000" dirty="0" smtClean="0">
                          <a:solidFill>
                            <a:srgbClr val="000000"/>
                          </a:solidFill>
                          <a:latin typeface="+mn-lt"/>
                        </a:rPr>
                        <a:t>32</a:t>
                      </a:r>
                      <a:r>
                        <a:rPr lang="en-GB" sz="1200" b="1" i="1" baseline="30000" dirty="0" smtClean="0">
                          <a:solidFill>
                            <a:srgbClr val="000000"/>
                          </a:solidFill>
                          <a:latin typeface="+mn-lt"/>
                        </a:rPr>
                        <a:t> </a:t>
                      </a:r>
                      <a:r>
                        <a:rPr lang="en-GB" sz="1200" i="1" dirty="0" smtClean="0">
                          <a:solidFill>
                            <a:srgbClr val="000000"/>
                          </a:solidFill>
                          <a:latin typeface="+mn-lt"/>
                        </a:rPr>
                        <a:t>He is a light to reveal God to the </a:t>
                      </a:r>
                      <a:r>
                        <a:rPr lang="en-GB" sz="1200" i="1" dirty="0" smtClean="0">
                          <a:solidFill>
                            <a:srgbClr val="000000"/>
                          </a:solidFill>
                          <a:latin typeface="+mn-lt"/>
                        </a:rPr>
                        <a:t>nations,</a:t>
                      </a:r>
                      <a:r>
                        <a:rPr lang="en-GB" sz="1200" i="1" baseline="0" dirty="0" smtClean="0">
                          <a:solidFill>
                            <a:srgbClr val="000000"/>
                          </a:solidFill>
                          <a:latin typeface="+mn-lt"/>
                        </a:rPr>
                        <a:t> </a:t>
                      </a:r>
                      <a:r>
                        <a:rPr lang="en-GB" sz="1200" i="1" dirty="0" smtClean="0">
                          <a:solidFill>
                            <a:srgbClr val="000000"/>
                          </a:solidFill>
                          <a:latin typeface="+mn-lt"/>
                        </a:rPr>
                        <a:t>and </a:t>
                      </a:r>
                      <a:r>
                        <a:rPr lang="en-GB" sz="1200" i="1" dirty="0" smtClean="0">
                          <a:solidFill>
                            <a:srgbClr val="000000"/>
                          </a:solidFill>
                          <a:latin typeface="+mn-lt"/>
                        </a:rPr>
                        <a:t>he is the glory of your people Israel!”</a:t>
                      </a:r>
                    </a:p>
                    <a:p>
                      <a:r>
                        <a:rPr lang="en-GB" sz="1200" b="1" i="1" baseline="30000" dirty="0" smtClean="0">
                          <a:solidFill>
                            <a:srgbClr val="000000"/>
                          </a:solidFill>
                          <a:latin typeface="+mn-lt"/>
                        </a:rPr>
                        <a:t>33 </a:t>
                      </a:r>
                      <a:r>
                        <a:rPr lang="en-GB" sz="1200" i="1" dirty="0" smtClean="0">
                          <a:solidFill>
                            <a:srgbClr val="000000"/>
                          </a:solidFill>
                          <a:latin typeface="+mn-lt"/>
                        </a:rPr>
                        <a:t>Jesus’ parents were amazed at what was being said about him. </a:t>
                      </a:r>
                      <a:r>
                        <a:rPr lang="en-GB" sz="1200" b="1" i="1" baseline="30000" dirty="0" smtClean="0">
                          <a:solidFill>
                            <a:srgbClr val="000000"/>
                          </a:solidFill>
                          <a:latin typeface="+mn-lt"/>
                        </a:rPr>
                        <a:t>34 </a:t>
                      </a:r>
                      <a:r>
                        <a:rPr lang="en-GB" sz="1200" i="1" dirty="0" smtClean="0">
                          <a:solidFill>
                            <a:srgbClr val="000000"/>
                          </a:solidFill>
                          <a:latin typeface="+mn-lt"/>
                        </a:rPr>
                        <a:t>Then Simeon blessed them, and he said to Mary, the baby’s mother, “This child is destined to cause many in Israel to fall, and many others to rise. He has been sent as a sign from God, but many will oppose him. </a:t>
                      </a:r>
                      <a:r>
                        <a:rPr lang="en-GB" sz="1200" b="1" i="1" baseline="30000" dirty="0" smtClean="0">
                          <a:solidFill>
                            <a:srgbClr val="000000"/>
                          </a:solidFill>
                          <a:latin typeface="+mn-lt"/>
                        </a:rPr>
                        <a:t>35 </a:t>
                      </a:r>
                      <a:r>
                        <a:rPr lang="en-GB" sz="1200" i="1" dirty="0" smtClean="0">
                          <a:solidFill>
                            <a:srgbClr val="000000"/>
                          </a:solidFill>
                          <a:latin typeface="+mn-lt"/>
                        </a:rPr>
                        <a:t>As a result, the deepest thoughts of many hearts will be revealed. And a sword will pierce your very soul</a:t>
                      </a:r>
                      <a:r>
                        <a:rPr lang="en-GB" sz="1200" i="1" dirty="0" smtClean="0">
                          <a:solidFill>
                            <a:srgbClr val="000000"/>
                          </a:solidFill>
                          <a:latin typeface="+mn-lt"/>
                        </a:rPr>
                        <a:t>.”</a:t>
                      </a:r>
                      <a:endParaRPr lang="en-GB" sz="1200" dirty="0" smtClean="0"/>
                    </a:p>
                  </a:txBody>
                  <a:tcPr marL="68580" marR="68580" marT="0" marB="0"/>
                </a:tc>
                <a:extLst>
                  <a:ext uri="{0D108BD9-81ED-4DB2-BD59-A6C34878D82A}">
                    <a16:rowId xmlns:a16="http://schemas.microsoft.com/office/drawing/2014/main" val="2070394596"/>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192302666"/>
              </p:ext>
            </p:extLst>
          </p:nvPr>
        </p:nvGraphicFramePr>
        <p:xfrm>
          <a:off x="5333356" y="4234994"/>
          <a:ext cx="5280658" cy="3169920"/>
        </p:xfrm>
        <a:graphic>
          <a:graphicData uri="http://schemas.openxmlformats.org/drawingml/2006/table">
            <a:tbl>
              <a:tblPr firstRow="1" bandRow="1">
                <a:tableStyleId>{93296810-A885-4BE3-A3E7-6D5BEEA58F35}</a:tableStyleId>
              </a:tblPr>
              <a:tblGrid>
                <a:gridCol w="5280658">
                  <a:extLst>
                    <a:ext uri="{9D8B030D-6E8A-4147-A177-3AD203B41FA5}">
                      <a16:colId xmlns:a16="http://schemas.microsoft.com/office/drawing/2014/main" val="2744921182"/>
                    </a:ext>
                  </a:extLst>
                </a:gridCol>
              </a:tblGrid>
              <a:tr h="264895">
                <a:tc>
                  <a:txBody>
                    <a:bodyPr/>
                    <a:lstStyle/>
                    <a:p>
                      <a:r>
                        <a:rPr lang="en-GB" sz="1200" dirty="0" smtClean="0"/>
                        <a:t>The Good</a:t>
                      </a:r>
                      <a:r>
                        <a:rPr lang="en-GB" sz="1200" baseline="0" dirty="0" smtClean="0"/>
                        <a:t> News</a:t>
                      </a:r>
                      <a:endParaRPr lang="en-GB" sz="1200" dirty="0"/>
                    </a:p>
                  </a:txBody>
                  <a:tcPr/>
                </a:tc>
                <a:extLst>
                  <a:ext uri="{0D108BD9-81ED-4DB2-BD59-A6C34878D82A}">
                    <a16:rowId xmlns:a16="http://schemas.microsoft.com/office/drawing/2014/main" val="4223849257"/>
                  </a:ext>
                </a:extLst>
              </a:tr>
              <a:tr h="2822071">
                <a:tc>
                  <a:txBody>
                    <a:bodyPr/>
                    <a:lstStyle/>
                    <a:p>
                      <a:pPr marL="1511915" marR="0" lvl="3" indent="0" algn="l" defTabSz="1007943" rtl="0" eaLnBrk="1" fontAlgn="auto" latinLnBrk="0" hangingPunct="1">
                        <a:lnSpc>
                          <a:spcPct val="100000"/>
                        </a:lnSpc>
                        <a:spcBef>
                          <a:spcPts val="0"/>
                        </a:spcBef>
                        <a:spcAft>
                          <a:spcPts val="0"/>
                        </a:spcAft>
                        <a:buClrTx/>
                        <a:buSzTx/>
                        <a:buFontTx/>
                        <a:buNone/>
                        <a:tabLst/>
                        <a:defRPr/>
                      </a:pPr>
                      <a:r>
                        <a:rPr lang="en-GB" sz="1000" dirty="0" smtClean="0"/>
                        <a:t>When Jesus</a:t>
                      </a:r>
                      <a:r>
                        <a:rPr lang="en-GB" sz="1000" baseline="0" dirty="0" smtClean="0"/>
                        <a:t> </a:t>
                      </a:r>
                      <a:r>
                        <a:rPr lang="en-GB" sz="1000" dirty="0" smtClean="0"/>
                        <a:t> told his followers that he would die and then come back to life (resurrection), this was a sign of his divinity.</a:t>
                      </a:r>
                      <a:r>
                        <a:rPr lang="en-GB" sz="1000" baseline="0" dirty="0" smtClean="0"/>
                        <a:t> For Christians, this is a sign that Jesus Christ is who he said he was and that he could do what he said he could do.  </a:t>
                      </a:r>
                    </a:p>
                    <a:p>
                      <a:pPr marL="1511915" marR="0" lvl="3" indent="0" algn="l" defTabSz="1007943" rtl="0" eaLnBrk="1" fontAlgn="auto" latinLnBrk="0" hangingPunct="1">
                        <a:lnSpc>
                          <a:spcPct val="100000"/>
                        </a:lnSpc>
                        <a:spcBef>
                          <a:spcPts val="0"/>
                        </a:spcBef>
                        <a:spcAft>
                          <a:spcPts val="0"/>
                        </a:spcAft>
                        <a:buClrTx/>
                        <a:buSzTx/>
                        <a:buFontTx/>
                        <a:buNone/>
                        <a:tabLst/>
                        <a:defRPr/>
                      </a:pPr>
                      <a:endParaRPr lang="en-GB" sz="1000" i="0" kern="1200" dirty="0" smtClean="0">
                        <a:solidFill>
                          <a:schemeClr val="dk1"/>
                        </a:solidFill>
                        <a:latin typeface="+mn-lt"/>
                        <a:ea typeface="+mn-ea"/>
                        <a:cs typeface="+mn-cs"/>
                      </a:endParaRPr>
                    </a:p>
                    <a:p>
                      <a:pPr lvl="3"/>
                      <a:r>
                        <a:rPr lang="en-GB" sz="1000" i="0" kern="1200" dirty="0" smtClean="0">
                          <a:solidFill>
                            <a:schemeClr val="dk1"/>
                          </a:solidFill>
                          <a:latin typeface="+mn-lt"/>
                          <a:ea typeface="+mn-ea"/>
                          <a:cs typeface="+mn-cs"/>
                        </a:rPr>
                        <a:t>It</a:t>
                      </a:r>
                      <a:r>
                        <a:rPr lang="en-GB" sz="1000" i="0" kern="1200" baseline="0" dirty="0" smtClean="0">
                          <a:solidFill>
                            <a:schemeClr val="dk1"/>
                          </a:solidFill>
                          <a:latin typeface="+mn-lt"/>
                          <a:ea typeface="+mn-ea"/>
                          <a:cs typeface="+mn-cs"/>
                        </a:rPr>
                        <a:t> is important for Christians to know that Jesus rose from the dead as without this, there would be no hope as can be seen in 1 Corinthians 15:12-14:</a:t>
                      </a:r>
                    </a:p>
                    <a:p>
                      <a:r>
                        <a:rPr lang="en-GB" sz="1000" b="1" i="1" baseline="30000" dirty="0" smtClean="0">
                          <a:solidFill>
                            <a:srgbClr val="000000"/>
                          </a:solidFill>
                          <a:latin typeface="+mn-lt"/>
                        </a:rPr>
                        <a:t>12</a:t>
                      </a:r>
                      <a:r>
                        <a:rPr lang="en-GB" sz="1000" i="1" dirty="0" smtClean="0"/>
                        <a:t>But tell me this—since we preach that Christ rose from the dead, why are some of you saying there will be no resurrection of the dead? </a:t>
                      </a:r>
                      <a:r>
                        <a:rPr lang="en-GB" sz="1000" b="1" i="1" baseline="30000" dirty="0" smtClean="0">
                          <a:solidFill>
                            <a:srgbClr val="000000"/>
                          </a:solidFill>
                          <a:latin typeface="+mn-lt"/>
                        </a:rPr>
                        <a:t>13</a:t>
                      </a:r>
                      <a:r>
                        <a:rPr lang="en-GB" sz="1000" i="1" dirty="0" smtClean="0"/>
                        <a:t>For if there is no resurrection of the dead, then Christ has not been raised either. </a:t>
                      </a:r>
                      <a:r>
                        <a:rPr lang="en-GB" sz="1000" b="1" i="1" baseline="30000" dirty="0" smtClean="0">
                          <a:solidFill>
                            <a:srgbClr val="000000"/>
                          </a:solidFill>
                          <a:latin typeface="+mn-lt"/>
                        </a:rPr>
                        <a:t>14</a:t>
                      </a:r>
                      <a:r>
                        <a:rPr lang="en-GB" sz="1000" i="1" dirty="0" smtClean="0"/>
                        <a:t>And if Christ has not been raised, then all our preaching is useless, and your faith is useless. </a:t>
                      </a:r>
                    </a:p>
                    <a:p>
                      <a:endParaRPr lang="en-GB" sz="1000" dirty="0" smtClean="0"/>
                    </a:p>
                    <a:p>
                      <a:r>
                        <a:rPr lang="en-GB" sz="1000" dirty="0" smtClean="0"/>
                        <a:t>When he came back, this was further proof</a:t>
                      </a:r>
                      <a:r>
                        <a:rPr lang="en-GB" sz="1000" baseline="0" dirty="0" smtClean="0"/>
                        <a:t> of Jesus’s role in Christianity as the Messiah and the person through whom, human’s relations with God can be developed.</a:t>
                      </a:r>
                      <a:r>
                        <a:rPr lang="en-GB" sz="1000" dirty="0" smtClean="0"/>
                        <a:t> In Mark 16:15, we see that: </a:t>
                      </a:r>
                      <a:r>
                        <a:rPr lang="en-GB" sz="1000" i="1" dirty="0" smtClean="0"/>
                        <a:t>Jesus said to the followers,</a:t>
                      </a:r>
                      <a:r>
                        <a:rPr lang="en-GB" sz="1000" i="1" baseline="0" dirty="0" smtClean="0"/>
                        <a:t> “Go everywhere in the world . Tell the Good News to everyone. </a:t>
                      </a:r>
                      <a:r>
                        <a:rPr lang="en-GB" sz="1000" b="1" i="1" baseline="30000" dirty="0" smtClean="0">
                          <a:solidFill>
                            <a:srgbClr val="000000"/>
                          </a:solidFill>
                          <a:latin typeface="+mn-lt"/>
                        </a:rPr>
                        <a:t>16</a:t>
                      </a:r>
                      <a:r>
                        <a:rPr lang="en-GB" sz="1000" i="1" baseline="0" dirty="0" smtClean="0"/>
                        <a:t>Anyone who believes and is baptised will be saved.</a:t>
                      </a:r>
                    </a:p>
                    <a:p>
                      <a:endParaRPr lang="en-GB" sz="1000" i="1" baseline="0" dirty="0" smtClean="0"/>
                    </a:p>
                    <a:p>
                      <a:endParaRPr lang="en-GB" sz="1000" i="1" dirty="0" smtClean="0"/>
                    </a:p>
                  </a:txBody>
                  <a:tcPr marL="68580" marR="68580" marT="0" marB="0"/>
                </a:tc>
                <a:extLst>
                  <a:ext uri="{0D108BD9-81ED-4DB2-BD59-A6C34878D82A}">
                    <a16:rowId xmlns:a16="http://schemas.microsoft.com/office/drawing/2014/main" val="2687867020"/>
                  </a:ext>
                </a:extLst>
              </a:tr>
            </a:tbl>
          </a:graphicData>
        </a:graphic>
      </p:graphicFrame>
      <p:pic>
        <p:nvPicPr>
          <p:cNvPr id="5" name="Picture 4"/>
          <p:cNvPicPr>
            <a:picLocks noChangeAspect="1"/>
          </p:cNvPicPr>
          <p:nvPr/>
        </p:nvPicPr>
        <p:blipFill>
          <a:blip r:embed="rId2"/>
          <a:stretch>
            <a:fillRect/>
          </a:stretch>
        </p:blipFill>
        <p:spPr>
          <a:xfrm>
            <a:off x="60317" y="844655"/>
            <a:ext cx="1900563" cy="1947841"/>
          </a:xfrm>
          <a:prstGeom prst="rect">
            <a:avLst/>
          </a:prstGeom>
        </p:spPr>
      </p:pic>
      <p:pic>
        <p:nvPicPr>
          <p:cNvPr id="15" name="Picture 14" descr="Mark 16:15 Jesus said, Go and tell the good news. | Jesus quotes, Bible  text, Names of jesu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2972" y="4591454"/>
            <a:ext cx="1421130" cy="986386"/>
          </a:xfrm>
          <a:prstGeom prst="rect">
            <a:avLst/>
          </a:prstGeom>
          <a:noFill/>
          <a:ln>
            <a:noFill/>
          </a:ln>
        </p:spPr>
      </p:pic>
      <p:graphicFrame>
        <p:nvGraphicFramePr>
          <p:cNvPr id="17" name="Table 16"/>
          <p:cNvGraphicFramePr>
            <a:graphicFrameLocks noGrp="1"/>
          </p:cNvGraphicFramePr>
          <p:nvPr>
            <p:extLst>
              <p:ext uri="{D42A27DB-BD31-4B8C-83A1-F6EECF244321}">
                <p14:modId xmlns:p14="http://schemas.microsoft.com/office/powerpoint/2010/main" val="566762143"/>
              </p:ext>
            </p:extLst>
          </p:nvPr>
        </p:nvGraphicFramePr>
        <p:xfrm>
          <a:off x="5333354" y="566113"/>
          <a:ext cx="5280660" cy="3616543"/>
        </p:xfrm>
        <a:graphic>
          <a:graphicData uri="http://schemas.openxmlformats.org/drawingml/2006/table">
            <a:tbl>
              <a:tblPr firstRow="1" bandRow="1">
                <a:tableStyleId>{93296810-A885-4BE3-A3E7-6D5BEEA58F35}</a:tableStyleId>
              </a:tblPr>
              <a:tblGrid>
                <a:gridCol w="2640330">
                  <a:extLst>
                    <a:ext uri="{9D8B030D-6E8A-4147-A177-3AD203B41FA5}">
                      <a16:colId xmlns:a16="http://schemas.microsoft.com/office/drawing/2014/main" val="2744921182"/>
                    </a:ext>
                  </a:extLst>
                </a:gridCol>
                <a:gridCol w="2640330">
                  <a:extLst>
                    <a:ext uri="{9D8B030D-6E8A-4147-A177-3AD203B41FA5}">
                      <a16:colId xmlns:a16="http://schemas.microsoft.com/office/drawing/2014/main" val="596501241"/>
                    </a:ext>
                  </a:extLst>
                </a:gridCol>
              </a:tblGrid>
              <a:tr h="260605">
                <a:tc gridSpan="2">
                  <a:txBody>
                    <a:bodyPr/>
                    <a:lstStyle/>
                    <a:p>
                      <a:r>
                        <a:rPr lang="en-GB" sz="1200" dirty="0" smtClean="0"/>
                        <a:t>The</a:t>
                      </a:r>
                      <a:r>
                        <a:rPr lang="en-GB" sz="1200" baseline="0" dirty="0" smtClean="0"/>
                        <a:t> four times Jesus predicted his death (and resurrection) in Matthew:</a:t>
                      </a:r>
                      <a:endParaRPr lang="en-GB" sz="1200" dirty="0"/>
                    </a:p>
                  </a:txBody>
                  <a:tcPr/>
                </a:tc>
                <a:tc hMerge="1">
                  <a:txBody>
                    <a:bodyPr/>
                    <a:lstStyle/>
                    <a:p>
                      <a:endParaRPr lang="en-GB"/>
                    </a:p>
                  </a:txBody>
                  <a:tcPr/>
                </a:tc>
                <a:extLst>
                  <a:ext uri="{0D108BD9-81ED-4DB2-BD59-A6C34878D82A}">
                    <a16:rowId xmlns:a16="http://schemas.microsoft.com/office/drawing/2014/main" val="4223849257"/>
                  </a:ext>
                </a:extLst>
              </a:tr>
              <a:tr h="1361023">
                <a:tc>
                  <a:txBody>
                    <a:bodyPr/>
                    <a:lstStyle/>
                    <a:p>
                      <a:r>
                        <a:rPr lang="en-GB" sz="1000" b="1" i="0" kern="1200" dirty="0" smtClean="0">
                          <a:solidFill>
                            <a:schemeClr val="dk1"/>
                          </a:solidFill>
                          <a:latin typeface="+mn-lt"/>
                          <a:ea typeface="+mn-ea"/>
                          <a:cs typeface="+mn-cs"/>
                        </a:rPr>
                        <a:t>Jesus predicts</a:t>
                      </a:r>
                      <a:r>
                        <a:rPr lang="en-GB" sz="1000" b="1" i="0" kern="1200" baseline="0" dirty="0" smtClean="0">
                          <a:solidFill>
                            <a:schemeClr val="dk1"/>
                          </a:solidFill>
                          <a:latin typeface="+mn-lt"/>
                          <a:ea typeface="+mn-ea"/>
                          <a:cs typeface="+mn-cs"/>
                        </a:rPr>
                        <a:t> his death </a:t>
                      </a:r>
                    </a:p>
                    <a:p>
                      <a:r>
                        <a:rPr lang="en-GB" sz="1000" i="0" kern="1200" dirty="0" smtClean="0">
                          <a:solidFill>
                            <a:schemeClr val="dk1"/>
                          </a:solidFill>
                          <a:latin typeface="+mn-lt"/>
                          <a:ea typeface="+mn-ea"/>
                          <a:cs typeface="+mn-cs"/>
                        </a:rPr>
                        <a:t>Matthew 16:21</a:t>
                      </a:r>
                    </a:p>
                    <a:p>
                      <a:r>
                        <a:rPr lang="en-GB" sz="1000" i="1" kern="1200" dirty="0" smtClean="0">
                          <a:solidFill>
                            <a:schemeClr val="dk1"/>
                          </a:solidFill>
                          <a:latin typeface="+mn-lt"/>
                          <a:ea typeface="+mn-ea"/>
                          <a:cs typeface="+mn-cs"/>
                        </a:rPr>
                        <a:t>21 From that time on Jesus began to explain to his disciples that he must go to Jerusalem and suffer many things at the hands of the elders, the chief priests and the teachers of the law, and that he must be killed and on the third day be raised to life.</a:t>
                      </a:r>
                      <a:endParaRPr lang="en-GB" sz="1000" i="1" kern="1200" dirty="0" smtClean="0">
                        <a:solidFill>
                          <a:schemeClr val="dk1"/>
                        </a:solidFill>
                        <a:latin typeface="+mn-lt"/>
                        <a:ea typeface="+mn-ea"/>
                        <a:cs typeface="+mn-cs"/>
                      </a:endParaRPr>
                    </a:p>
                  </a:txBody>
                  <a:tcPr marL="68580" marR="68580" marT="0" marB="0"/>
                </a:tc>
                <a:tc>
                  <a:txBody>
                    <a:bodyPr/>
                    <a:lstStyle/>
                    <a:p>
                      <a:r>
                        <a:rPr lang="en-GB" sz="1000" b="1" i="0" kern="1200" dirty="0" smtClean="0">
                          <a:solidFill>
                            <a:schemeClr val="dk1"/>
                          </a:solidFill>
                          <a:latin typeface="+mn-lt"/>
                          <a:ea typeface="+mn-ea"/>
                          <a:cs typeface="+mn-cs"/>
                        </a:rPr>
                        <a:t>Jesus Predicts His Death a Second Time</a:t>
                      </a:r>
                    </a:p>
                    <a:p>
                      <a:r>
                        <a:rPr lang="en-GB" sz="1000" b="0" i="0" kern="1200" dirty="0" smtClean="0">
                          <a:solidFill>
                            <a:schemeClr val="dk1"/>
                          </a:solidFill>
                          <a:latin typeface="+mn-lt"/>
                          <a:ea typeface="+mn-ea"/>
                          <a:cs typeface="+mn-cs"/>
                        </a:rPr>
                        <a:t>Matthew 17:22-23</a:t>
                      </a:r>
                    </a:p>
                    <a:p>
                      <a:r>
                        <a:rPr lang="en-GB" sz="1000" i="0" kern="1200" dirty="0" smtClean="0">
                          <a:solidFill>
                            <a:schemeClr val="dk1"/>
                          </a:solidFill>
                          <a:latin typeface="+mn-lt"/>
                          <a:ea typeface="+mn-ea"/>
                          <a:cs typeface="+mn-cs"/>
                        </a:rPr>
                        <a:t>22 When they came together in Galilee, he said to them, “The Son of Man is going to be delivered into the hands of men. 23 They will kill him, and on the third day he will be raised to life.” And the disciples were filled with grief.</a:t>
                      </a:r>
                    </a:p>
                    <a:p>
                      <a:endParaRPr lang="en-GB" sz="1000" i="0" kern="1200" dirty="0" smtClean="0">
                        <a:solidFill>
                          <a:schemeClr val="dk1"/>
                        </a:solidFill>
                        <a:latin typeface="+mn-lt"/>
                        <a:ea typeface="+mn-ea"/>
                        <a:cs typeface="+mn-cs"/>
                      </a:endParaRPr>
                    </a:p>
                  </a:txBody>
                  <a:tcPr marL="68580" marR="68580" marT="0" marB="0"/>
                </a:tc>
                <a:extLst>
                  <a:ext uri="{0D108BD9-81ED-4DB2-BD59-A6C34878D82A}">
                    <a16:rowId xmlns:a16="http://schemas.microsoft.com/office/drawing/2014/main" val="2687867020"/>
                  </a:ext>
                </a:extLst>
              </a:tr>
              <a:tr h="1855939">
                <a:tc>
                  <a:txBody>
                    <a:bodyPr/>
                    <a:lstStyle/>
                    <a:p>
                      <a:r>
                        <a:rPr lang="en-GB" sz="1000" b="1" i="0" kern="1200" dirty="0" smtClean="0">
                          <a:solidFill>
                            <a:schemeClr val="dk1"/>
                          </a:solidFill>
                          <a:latin typeface="+mn-lt"/>
                          <a:ea typeface="+mn-ea"/>
                          <a:cs typeface="+mn-cs"/>
                        </a:rPr>
                        <a:t>Jesus Predicts His Death a Third Time</a:t>
                      </a:r>
                    </a:p>
                    <a:p>
                      <a:r>
                        <a:rPr lang="en-GB" sz="1000" i="0" kern="1200" dirty="0" smtClean="0">
                          <a:solidFill>
                            <a:schemeClr val="dk1"/>
                          </a:solidFill>
                          <a:latin typeface="+mn-lt"/>
                          <a:ea typeface="+mn-ea"/>
                          <a:cs typeface="+mn-cs"/>
                        </a:rPr>
                        <a:t>Matthew 20:17-19</a:t>
                      </a:r>
                    </a:p>
                    <a:p>
                      <a:r>
                        <a:rPr lang="en-GB" sz="1000" i="1" kern="1200" dirty="0" smtClean="0">
                          <a:solidFill>
                            <a:schemeClr val="dk1"/>
                          </a:solidFill>
                          <a:latin typeface="+mn-lt"/>
                          <a:ea typeface="+mn-ea"/>
                          <a:cs typeface="+mn-cs"/>
                        </a:rPr>
                        <a:t>17 Now Jesus was going up to Jerusalem. On the way, he took the Twelve aside and said to them, 18 “We are going up to Jerusalem, and the Son of Man will be delivered over to the chief priests and the teachers of the law. They will condemn him to death 19 and will hand him over to the Gentiles to be mocked and flogged and crucified. On the third day he will be raised to life!”</a:t>
                      </a:r>
                      <a:endParaRPr lang="en-GB" sz="1000" i="1" kern="1200" dirty="0" smtClean="0">
                        <a:solidFill>
                          <a:schemeClr val="dk1"/>
                        </a:solidFill>
                        <a:latin typeface="+mn-lt"/>
                        <a:ea typeface="+mn-ea"/>
                        <a:cs typeface="+mn-cs"/>
                      </a:endParaRPr>
                    </a:p>
                  </a:txBody>
                  <a:tcPr marL="68580" marR="68580" marT="0" marB="0"/>
                </a:tc>
                <a:tc>
                  <a:txBody>
                    <a:bodyPr/>
                    <a:lstStyle/>
                    <a:p>
                      <a:r>
                        <a:rPr lang="en-GB" sz="1000" b="1" i="0" kern="1200" dirty="0" smtClean="0">
                          <a:solidFill>
                            <a:schemeClr val="dk1"/>
                          </a:solidFill>
                          <a:latin typeface="+mn-lt"/>
                          <a:ea typeface="+mn-ea"/>
                          <a:cs typeface="+mn-cs"/>
                        </a:rPr>
                        <a:t>Jesus Predicts Peter’s Denial</a:t>
                      </a:r>
                    </a:p>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000" i="0" kern="1200" dirty="0" smtClean="0">
                          <a:solidFill>
                            <a:schemeClr val="dk1"/>
                          </a:solidFill>
                          <a:latin typeface="+mn-lt"/>
                          <a:ea typeface="+mn-ea"/>
                          <a:cs typeface="+mn-cs"/>
                        </a:rPr>
                        <a:t>Matthew 26:31-32</a:t>
                      </a:r>
                      <a:endParaRPr lang="en-GB" sz="1000" b="1" i="0" kern="1200" dirty="0" smtClean="0">
                        <a:solidFill>
                          <a:schemeClr val="dk1"/>
                        </a:solidFill>
                        <a:latin typeface="+mn-lt"/>
                        <a:ea typeface="+mn-ea"/>
                        <a:cs typeface="+mn-cs"/>
                      </a:endParaRPr>
                    </a:p>
                    <a:p>
                      <a:pPr lvl="2" algn="l"/>
                      <a:r>
                        <a:rPr lang="en-GB" sz="1000" i="1" kern="1200" dirty="0" smtClean="0">
                          <a:solidFill>
                            <a:schemeClr val="dk1"/>
                          </a:solidFill>
                          <a:latin typeface="+mn-lt"/>
                          <a:ea typeface="+mn-ea"/>
                          <a:cs typeface="+mn-cs"/>
                        </a:rPr>
                        <a:t>31 Then Jesus told them, “This very night you will all fall away on account of me, for it is written:</a:t>
                      </a:r>
                    </a:p>
                    <a:p>
                      <a:pPr lvl="2" algn="l"/>
                      <a:endParaRPr lang="en-GB" sz="1000" i="1" kern="1200" dirty="0" smtClean="0">
                        <a:solidFill>
                          <a:schemeClr val="dk1"/>
                        </a:solidFill>
                        <a:latin typeface="+mn-lt"/>
                        <a:ea typeface="+mn-ea"/>
                        <a:cs typeface="+mn-cs"/>
                      </a:endParaRPr>
                    </a:p>
                    <a:p>
                      <a:pPr lvl="2" algn="l"/>
                      <a:r>
                        <a:rPr lang="en-GB" sz="1000" i="1" kern="1200" dirty="0" smtClean="0">
                          <a:solidFill>
                            <a:schemeClr val="dk1"/>
                          </a:solidFill>
                          <a:latin typeface="+mn-lt"/>
                          <a:ea typeface="+mn-ea"/>
                          <a:cs typeface="+mn-cs"/>
                        </a:rPr>
                        <a:t>“‘I will strike the shepherd,</a:t>
                      </a:r>
                    </a:p>
                    <a:p>
                      <a:pPr lvl="2" algn="l"/>
                      <a:r>
                        <a:rPr lang="en-GB" sz="1000" i="1" kern="1200" dirty="0" smtClean="0">
                          <a:solidFill>
                            <a:schemeClr val="dk1"/>
                          </a:solidFill>
                          <a:latin typeface="+mn-lt"/>
                          <a:ea typeface="+mn-ea"/>
                          <a:cs typeface="+mn-cs"/>
                        </a:rPr>
                        <a:t>    and the sheep of the flock will be scattered.’[a]</a:t>
                      </a:r>
                    </a:p>
                    <a:p>
                      <a:pPr lvl="2" algn="l"/>
                      <a:endParaRPr lang="en-GB" sz="1000" i="1" kern="1200" dirty="0" smtClean="0">
                        <a:solidFill>
                          <a:schemeClr val="dk1"/>
                        </a:solidFill>
                        <a:latin typeface="+mn-lt"/>
                        <a:ea typeface="+mn-ea"/>
                        <a:cs typeface="+mn-cs"/>
                      </a:endParaRPr>
                    </a:p>
                    <a:p>
                      <a:pPr lvl="0" algn="l"/>
                      <a:r>
                        <a:rPr lang="en-GB" sz="1000" i="1" kern="1200" dirty="0" smtClean="0">
                          <a:solidFill>
                            <a:schemeClr val="dk1"/>
                          </a:solidFill>
                          <a:latin typeface="+mn-lt"/>
                          <a:ea typeface="+mn-ea"/>
                          <a:cs typeface="+mn-cs"/>
                        </a:rPr>
                        <a:t>32 But after I have risen, I will go ahead of you into Galilee.”</a:t>
                      </a:r>
                      <a:endParaRPr lang="en-GB" sz="1000" i="1" kern="1200" dirty="0" smtClean="0">
                        <a:solidFill>
                          <a:schemeClr val="dk1"/>
                        </a:solidFill>
                        <a:latin typeface="+mn-lt"/>
                        <a:ea typeface="+mn-ea"/>
                        <a:cs typeface="+mn-cs"/>
                      </a:endParaRPr>
                    </a:p>
                  </a:txBody>
                  <a:tcPr marL="68580" marR="68580" marT="0" marB="0"/>
                </a:tc>
                <a:extLst>
                  <a:ext uri="{0D108BD9-81ED-4DB2-BD59-A6C34878D82A}">
                    <a16:rowId xmlns:a16="http://schemas.microsoft.com/office/drawing/2014/main" val="1864183593"/>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4" cstate="print">
            <a:extLst>
              <a:ext uri="{BEBA8EAE-BF5A-486C-A8C5-ECC9F3942E4B}">
                <a14:imgProps xmlns:a14="http://schemas.microsoft.com/office/drawing/2010/main">
                  <a14:imgLayer r:embed="rId5">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43528" y="2397758"/>
            <a:ext cx="983258" cy="1387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027861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4634</TotalTime>
  <Words>1816</Words>
  <Application>Microsoft Office PowerPoint</Application>
  <PresentationFormat>Custom</PresentationFormat>
  <Paragraphs>84</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128</cp:revision>
  <cp:lastPrinted>2024-03-27T09:38:56Z</cp:lastPrinted>
  <dcterms:created xsi:type="dcterms:W3CDTF">2023-11-14T15:55:26Z</dcterms:created>
  <dcterms:modified xsi:type="dcterms:W3CDTF">2024-11-12T14:06:56Z</dcterms:modified>
</cp:coreProperties>
</file>