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0" r:id="rId2"/>
  </p:sldIdLst>
  <p:sldSz cx="10691813" cy="7559675"/>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DDC83"/>
    <a:srgbClr val="71AD47"/>
    <a:srgbClr val="D6E3D0"/>
    <a:srgbClr val="EBF2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3" autoAdjust="0"/>
    <p:restoredTop sz="94660"/>
  </p:normalViewPr>
  <p:slideViewPr>
    <p:cSldViewPr snapToGrid="0">
      <p:cViewPr>
        <p:scale>
          <a:sx n="75" d="100"/>
          <a:sy n="75" d="100"/>
        </p:scale>
        <p:origin x="1195"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21/10/2024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21/10/2024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21/10/2024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21/10/2024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21/10/2024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21/10/2024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21/10/2024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21/10/2024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21/10/2024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21/10/2024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21/10/2024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21/10/2024</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microsoft.com/office/2007/relationships/hdphoto" Target="../media/hdphoto1.wdp"/><Relationship Id="rId7" Type="http://schemas.openxmlformats.org/officeDocument/2006/relationships/image" Target="../media/image5.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8184707E-5B95-45D0-BF96-395E11559E30}"/>
              </a:ext>
            </a:extLst>
          </p:cNvPr>
          <p:cNvGraphicFramePr>
            <a:graphicFrameLocks noGrp="1"/>
          </p:cNvGraphicFramePr>
          <p:nvPr>
            <p:extLst>
              <p:ext uri="{D42A27DB-BD31-4B8C-83A1-F6EECF244321}">
                <p14:modId xmlns:p14="http://schemas.microsoft.com/office/powerpoint/2010/main" val="575109046"/>
              </p:ext>
            </p:extLst>
          </p:nvPr>
        </p:nvGraphicFramePr>
        <p:xfrm>
          <a:off x="6448426" y="585377"/>
          <a:ext cx="4144546" cy="4554755"/>
        </p:xfrm>
        <a:graphic>
          <a:graphicData uri="http://schemas.openxmlformats.org/drawingml/2006/table">
            <a:tbl>
              <a:tblPr firstRow="1" bandRow="1">
                <a:tableStyleId>{93296810-A885-4BE3-A3E7-6D5BEEA58F35}</a:tableStyleId>
              </a:tblPr>
              <a:tblGrid>
                <a:gridCol w="1009230">
                  <a:extLst>
                    <a:ext uri="{9D8B030D-6E8A-4147-A177-3AD203B41FA5}">
                      <a16:colId xmlns:a16="http://schemas.microsoft.com/office/drawing/2014/main" val="1630223619"/>
                    </a:ext>
                  </a:extLst>
                </a:gridCol>
                <a:gridCol w="3135316">
                  <a:extLst>
                    <a:ext uri="{9D8B030D-6E8A-4147-A177-3AD203B41FA5}">
                      <a16:colId xmlns:a16="http://schemas.microsoft.com/office/drawing/2014/main" val="1922709769"/>
                    </a:ext>
                  </a:extLst>
                </a:gridCol>
              </a:tblGrid>
              <a:tr h="225263">
                <a:tc gridSpan="2">
                  <a:txBody>
                    <a:bodyPr/>
                    <a:lstStyle/>
                    <a:p>
                      <a:r>
                        <a:rPr lang="en-GB" sz="12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extLst>
                  <a:ext uri="{0D108BD9-81ED-4DB2-BD59-A6C34878D82A}">
                    <a16:rowId xmlns:a16="http://schemas.microsoft.com/office/drawing/2014/main" val="3292632100"/>
                  </a:ext>
                </a:extLst>
              </a:tr>
              <a:tr h="174916">
                <a:tc>
                  <a:txBody>
                    <a:bodyPr/>
                    <a:lstStyle/>
                    <a:p>
                      <a:r>
                        <a:rPr lang="en-GB" sz="1100" kern="1200" dirty="0" smtClean="0">
                          <a:solidFill>
                            <a:schemeClr val="dk1"/>
                          </a:solidFill>
                          <a:effectLst/>
                          <a:latin typeface="+mn-lt"/>
                          <a:ea typeface="+mn-ea"/>
                          <a:cs typeface="+mn-cs"/>
                        </a:rPr>
                        <a:t>commercialisation</a:t>
                      </a:r>
                      <a:endParaRPr lang="en-GB" sz="11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i="1" kern="1200" dirty="0" smtClean="0">
                          <a:solidFill>
                            <a:schemeClr val="dk1"/>
                          </a:solidFill>
                          <a:effectLst/>
                          <a:latin typeface="+mn-lt"/>
                          <a:ea typeface="+mn-ea"/>
                          <a:cs typeface="+mn-cs"/>
                        </a:rPr>
                        <a:t>noun. </a:t>
                      </a:r>
                      <a:r>
                        <a:rPr lang="en-GB" sz="1100" kern="1200" dirty="0" smtClean="0">
                          <a:solidFill>
                            <a:schemeClr val="dk1"/>
                          </a:solidFill>
                          <a:effectLst/>
                          <a:latin typeface="+mn-lt"/>
                          <a:ea typeface="+mn-ea"/>
                          <a:cs typeface="+mn-cs"/>
                        </a:rPr>
                        <a:t>the process of managing or running something for financial gain.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489766578"/>
                  </a:ext>
                </a:extLst>
              </a:tr>
              <a:tr h="0">
                <a:tc>
                  <a:txBody>
                    <a:bodyPr/>
                    <a:lstStyle/>
                    <a:p>
                      <a:r>
                        <a:rPr lang="en-GB" sz="1100" kern="1200" dirty="0" smtClean="0">
                          <a:solidFill>
                            <a:schemeClr val="dk1"/>
                          </a:solidFill>
                          <a:effectLst/>
                          <a:latin typeface="+mn-lt"/>
                          <a:ea typeface="+mn-ea"/>
                          <a:cs typeface="+mn-cs"/>
                        </a:rPr>
                        <a:t>frankincense</a:t>
                      </a:r>
                      <a:endParaRPr lang="en-GB" sz="11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i="1" kern="1200" dirty="0" smtClean="0">
                          <a:solidFill>
                            <a:schemeClr val="dk1"/>
                          </a:solidFill>
                          <a:effectLst/>
                          <a:latin typeface="+mn-lt"/>
                          <a:ea typeface="+mn-ea"/>
                          <a:cs typeface="+mn-cs"/>
                        </a:rPr>
                        <a:t>noun. </a:t>
                      </a:r>
                      <a:r>
                        <a:rPr lang="en-GB" sz="1100" kern="1200" dirty="0" smtClean="0">
                          <a:solidFill>
                            <a:schemeClr val="dk1"/>
                          </a:solidFill>
                          <a:effectLst/>
                          <a:latin typeface="+mn-lt"/>
                          <a:ea typeface="+mn-ea"/>
                          <a:cs typeface="+mn-cs"/>
                        </a:rPr>
                        <a:t>an aromatic gum resin obtained from an African tree and burnt as incense.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73743771"/>
                  </a:ext>
                </a:extLst>
              </a:tr>
              <a:tr h="0">
                <a:tc>
                  <a:txBody>
                    <a:bodyPr/>
                    <a:lstStyle/>
                    <a:p>
                      <a:r>
                        <a:rPr lang="en-GB" sz="1100" kern="1200" dirty="0" smtClean="0">
                          <a:solidFill>
                            <a:schemeClr val="dk1"/>
                          </a:solidFill>
                          <a:effectLst/>
                          <a:latin typeface="+mn-lt"/>
                          <a:ea typeface="+mn-ea"/>
                          <a:cs typeface="+mn-cs"/>
                        </a:rPr>
                        <a:t>gold</a:t>
                      </a:r>
                      <a:endParaRPr lang="en-GB" sz="11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i="1" kern="1200" dirty="0" smtClean="0">
                          <a:solidFill>
                            <a:schemeClr val="dk1"/>
                          </a:solidFill>
                          <a:effectLst/>
                          <a:latin typeface="+mn-lt"/>
                          <a:ea typeface="+mn-ea"/>
                          <a:cs typeface="+mn-cs"/>
                        </a:rPr>
                        <a:t>noun. </a:t>
                      </a:r>
                      <a:r>
                        <a:rPr lang="en-GB" sz="1100" kern="1200" dirty="0" smtClean="0">
                          <a:solidFill>
                            <a:schemeClr val="dk1"/>
                          </a:solidFill>
                          <a:effectLst/>
                          <a:latin typeface="+mn-lt"/>
                          <a:ea typeface="+mn-ea"/>
                          <a:cs typeface="+mn-cs"/>
                        </a:rPr>
                        <a:t>a yellow precious metal, used especially in jewellery and decoration and to guarantee the value of currencies.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99902591"/>
                  </a:ext>
                </a:extLst>
              </a:tr>
              <a:tr h="212749">
                <a:tc>
                  <a:txBody>
                    <a:bodyPr/>
                    <a:lstStyle/>
                    <a:p>
                      <a:r>
                        <a:rPr lang="en-GB" sz="1100" kern="1200" dirty="0" smtClean="0">
                          <a:solidFill>
                            <a:schemeClr val="dk1"/>
                          </a:solidFill>
                          <a:effectLst/>
                          <a:latin typeface="+mn-lt"/>
                          <a:ea typeface="+mn-ea"/>
                          <a:cs typeface="+mn-cs"/>
                        </a:rPr>
                        <a:t>mission</a:t>
                      </a:r>
                      <a:endParaRPr lang="en-GB" sz="11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i="1" kern="1200" dirty="0" smtClean="0">
                          <a:solidFill>
                            <a:schemeClr val="dk1"/>
                          </a:solidFill>
                          <a:effectLst/>
                          <a:latin typeface="+mn-lt"/>
                          <a:ea typeface="+mn-ea"/>
                          <a:cs typeface="+mn-cs"/>
                        </a:rPr>
                        <a:t>noun. </a:t>
                      </a:r>
                      <a:r>
                        <a:rPr lang="en-GB" sz="1100" kern="1200" dirty="0" smtClean="0">
                          <a:solidFill>
                            <a:schemeClr val="dk1"/>
                          </a:solidFill>
                          <a:effectLst/>
                          <a:latin typeface="+mn-lt"/>
                          <a:ea typeface="+mn-ea"/>
                          <a:cs typeface="+mn-cs"/>
                        </a:rPr>
                        <a:t>a specific task with which a person or a group is charged. </a:t>
                      </a:r>
                      <a:endParaRPr lang="en-GB" sz="11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663338563"/>
                  </a:ext>
                </a:extLst>
              </a:tr>
              <a:tr h="388276">
                <a:tc>
                  <a:txBody>
                    <a:bodyPr/>
                    <a:lstStyle/>
                    <a:p>
                      <a:r>
                        <a:rPr lang="en-GB" sz="1100" kern="1200" dirty="0" smtClean="0">
                          <a:solidFill>
                            <a:schemeClr val="dk1"/>
                          </a:solidFill>
                          <a:effectLst/>
                          <a:latin typeface="+mn-lt"/>
                          <a:ea typeface="+mn-ea"/>
                          <a:cs typeface="+mn-cs"/>
                        </a:rPr>
                        <a:t>myrrh</a:t>
                      </a:r>
                      <a:endParaRPr lang="en-GB" sz="11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i="1" kern="1200" dirty="0" smtClean="0">
                          <a:solidFill>
                            <a:schemeClr val="dk1"/>
                          </a:solidFill>
                          <a:effectLst/>
                          <a:latin typeface="+mn-lt"/>
                          <a:ea typeface="+mn-ea"/>
                          <a:cs typeface="+mn-cs"/>
                        </a:rPr>
                        <a:t>noun. </a:t>
                      </a:r>
                      <a:r>
                        <a:rPr lang="en-GB" sz="1100" kern="1200" dirty="0" smtClean="0">
                          <a:solidFill>
                            <a:schemeClr val="dk1"/>
                          </a:solidFill>
                          <a:effectLst/>
                          <a:latin typeface="+mn-lt"/>
                          <a:ea typeface="+mn-ea"/>
                          <a:cs typeface="+mn-cs"/>
                        </a:rPr>
                        <a:t>a fragrant gum resin obtained from certain trees and used, especially in the Near East, in perfumery, medicines, and incense.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87510914"/>
                  </a:ext>
                </a:extLst>
              </a:tr>
              <a:tr h="567346">
                <a:tc>
                  <a:txBody>
                    <a:bodyPr/>
                    <a:lstStyle/>
                    <a:p>
                      <a:r>
                        <a:rPr lang="en-GB" sz="1100" kern="1200" dirty="0" smtClean="0">
                          <a:solidFill>
                            <a:schemeClr val="dk1"/>
                          </a:solidFill>
                          <a:effectLst/>
                          <a:latin typeface="+mn-lt"/>
                          <a:ea typeface="+mn-ea"/>
                          <a:cs typeface="+mn-cs"/>
                        </a:rPr>
                        <a:t>priest</a:t>
                      </a:r>
                      <a:endParaRPr lang="en-GB" sz="11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i="1" kern="1200" dirty="0" smtClean="0">
                          <a:solidFill>
                            <a:schemeClr val="dk1"/>
                          </a:solidFill>
                          <a:effectLst/>
                          <a:latin typeface="+mn-lt"/>
                          <a:ea typeface="+mn-ea"/>
                          <a:cs typeface="+mn-cs"/>
                        </a:rPr>
                        <a:t>noun. </a:t>
                      </a:r>
                      <a:r>
                        <a:rPr lang="en-GB" sz="1100" kern="1200" dirty="0" smtClean="0">
                          <a:solidFill>
                            <a:schemeClr val="dk1"/>
                          </a:solidFill>
                          <a:effectLst/>
                          <a:latin typeface="+mn-lt"/>
                          <a:ea typeface="+mn-ea"/>
                          <a:cs typeface="+mn-cs"/>
                        </a:rPr>
                        <a:t>an ordained minister of the Catholic, Orthodox, or Anglican Church, authorised to perform certain rites and administer certain sacraments.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842612534"/>
                  </a:ext>
                </a:extLst>
              </a:tr>
              <a:tr h="422566">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kern="1200" dirty="0" smtClean="0">
                          <a:solidFill>
                            <a:schemeClr val="dk1"/>
                          </a:solidFill>
                          <a:effectLst/>
                          <a:latin typeface="+mn-lt"/>
                          <a:ea typeface="+mn-ea"/>
                          <a:cs typeface="+mn-cs"/>
                        </a:rPr>
                        <a:t>salvation</a:t>
                      </a:r>
                      <a:endParaRPr lang="en-GB" sz="11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i="1" kern="1200" dirty="0" smtClean="0">
                          <a:solidFill>
                            <a:schemeClr val="dk1"/>
                          </a:solidFill>
                          <a:effectLst/>
                          <a:latin typeface="+mn-lt"/>
                          <a:ea typeface="+mn-ea"/>
                          <a:cs typeface="+mn-cs"/>
                        </a:rPr>
                        <a:t>noun. </a:t>
                      </a:r>
                      <a:r>
                        <a:rPr lang="en-GB" sz="1100" i="0" kern="1200" dirty="0" smtClean="0">
                          <a:solidFill>
                            <a:schemeClr val="dk1"/>
                          </a:solidFill>
                          <a:effectLst/>
                          <a:latin typeface="+mn-lt"/>
                          <a:ea typeface="+mn-ea"/>
                          <a:cs typeface="+mn-cs"/>
                        </a:rPr>
                        <a:t>D</a:t>
                      </a:r>
                      <a:r>
                        <a:rPr lang="en-GB" sz="1100" kern="1200" dirty="0" smtClean="0">
                          <a:solidFill>
                            <a:schemeClr val="dk1"/>
                          </a:solidFill>
                          <a:effectLst/>
                          <a:latin typeface="+mn-lt"/>
                          <a:ea typeface="+mn-ea"/>
                          <a:cs typeface="+mn-cs"/>
                        </a:rPr>
                        <a:t>eliverance from sin and its consequences, believed by Christians to be brought about by faith in Christ.</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54421829"/>
                  </a:ext>
                </a:extLst>
              </a:tr>
              <a:tr h="455195">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kern="1200" dirty="0" smtClean="0">
                          <a:solidFill>
                            <a:schemeClr val="dk1"/>
                          </a:solidFill>
                          <a:effectLst/>
                          <a:latin typeface="+mn-lt"/>
                          <a:ea typeface="+mn-ea"/>
                          <a:cs typeface="+mn-cs"/>
                        </a:rPr>
                        <a:t>worth</a:t>
                      </a:r>
                      <a:endParaRPr lang="en-GB" sz="1100" kern="1200" dirty="0" smtClean="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10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i="1" kern="1200" dirty="0" smtClean="0">
                          <a:solidFill>
                            <a:schemeClr val="dk1"/>
                          </a:solidFill>
                          <a:effectLst/>
                          <a:latin typeface="+mn-lt"/>
                          <a:ea typeface="+mn-ea"/>
                          <a:cs typeface="+mn-cs"/>
                        </a:rPr>
                        <a:t>noun. </a:t>
                      </a:r>
                      <a:r>
                        <a:rPr lang="en-GB" sz="1100" i="0" kern="1200" dirty="0" smtClean="0">
                          <a:solidFill>
                            <a:schemeClr val="dk1"/>
                          </a:solidFill>
                          <a:effectLst/>
                          <a:latin typeface="+mn-lt"/>
                          <a:ea typeface="+mn-ea"/>
                          <a:cs typeface="+mn-cs"/>
                        </a:rPr>
                        <a:t>The level at which someone or something deserves to be valued or rated.</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804945043"/>
                  </a:ext>
                </a:extLst>
              </a:tr>
            </a:tbl>
          </a:graphicData>
        </a:graphic>
      </p:graphicFrame>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243975610"/>
              </p:ext>
            </p:extLst>
          </p:nvPr>
        </p:nvGraphicFramePr>
        <p:xfrm>
          <a:off x="0" y="154398"/>
          <a:ext cx="10363201" cy="33528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257528">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6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RE – Y3 – Christmas</a:t>
                      </a:r>
                      <a:r>
                        <a:rPr lang="en-GB" sz="1600" b="0" baseline="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 - Why are presents given at Christmas and what might Jesus think about it all? </a:t>
                      </a: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31402" y="58699"/>
            <a:ext cx="628650" cy="604678"/>
          </a:xfrm>
          <a:prstGeom prst="rect">
            <a:avLst/>
          </a:prstGeom>
        </p:spPr>
      </p:pic>
      <p:sp>
        <p:nvSpPr>
          <p:cNvPr id="16" name="AutoShape 6" descr="KARMA YOGA: Good for Good's Sake on th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9" name="Table 8"/>
          <p:cNvGraphicFramePr>
            <a:graphicFrameLocks noGrp="1"/>
          </p:cNvGraphicFramePr>
          <p:nvPr>
            <p:extLst>
              <p:ext uri="{D42A27DB-BD31-4B8C-83A1-F6EECF244321}">
                <p14:modId xmlns:p14="http://schemas.microsoft.com/office/powerpoint/2010/main" val="4130626557"/>
              </p:ext>
            </p:extLst>
          </p:nvPr>
        </p:nvGraphicFramePr>
        <p:xfrm>
          <a:off x="1" y="524851"/>
          <a:ext cx="6400801" cy="2476153"/>
        </p:xfrm>
        <a:graphic>
          <a:graphicData uri="http://schemas.openxmlformats.org/drawingml/2006/table">
            <a:tbl>
              <a:tblPr firstRow="1" bandRow="1">
                <a:tableStyleId>{93296810-A885-4BE3-A3E7-6D5BEEA58F35}</a:tableStyleId>
              </a:tblPr>
              <a:tblGrid>
                <a:gridCol w="2133600">
                  <a:extLst>
                    <a:ext uri="{9D8B030D-6E8A-4147-A177-3AD203B41FA5}">
                      <a16:colId xmlns:a16="http://schemas.microsoft.com/office/drawing/2014/main" val="3831308595"/>
                    </a:ext>
                  </a:extLst>
                </a:gridCol>
                <a:gridCol w="2133601">
                  <a:extLst>
                    <a:ext uri="{9D8B030D-6E8A-4147-A177-3AD203B41FA5}">
                      <a16:colId xmlns:a16="http://schemas.microsoft.com/office/drawing/2014/main" val="3843059991"/>
                    </a:ext>
                  </a:extLst>
                </a:gridCol>
                <a:gridCol w="2133600">
                  <a:extLst>
                    <a:ext uri="{9D8B030D-6E8A-4147-A177-3AD203B41FA5}">
                      <a16:colId xmlns:a16="http://schemas.microsoft.com/office/drawing/2014/main" val="3970010899"/>
                    </a:ext>
                  </a:extLst>
                </a:gridCol>
              </a:tblGrid>
              <a:tr h="281593">
                <a:tc gridSpan="3">
                  <a:txBody>
                    <a:bodyPr/>
                    <a:lstStyle/>
                    <a:p>
                      <a:r>
                        <a:rPr lang="en-GB" sz="1200" dirty="0" smtClean="0"/>
                        <a:t>Gifts given to Jesus</a:t>
                      </a:r>
                      <a:endParaRPr lang="en-GB" sz="1200" dirty="0"/>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937740155"/>
                  </a:ext>
                </a:extLst>
              </a:tr>
              <a:tr h="250831">
                <a:tc gridSpan="3">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In the Nativity story,</a:t>
                      </a:r>
                      <a:r>
                        <a:rPr lang="en-GB" sz="1200" baseline="0" dirty="0" smtClean="0"/>
                        <a:t> the three wise men brought gifts for baby Jesus. Each gift had a special meaning linking to the role of Jesus in Christianity:</a:t>
                      </a: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808231574"/>
                  </a:ext>
                </a:extLst>
              </a:tr>
              <a:tr h="1407963">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Gold was a gift for a king, showing that Jesus is a ruler</a:t>
                      </a:r>
                      <a:r>
                        <a:rPr lang="en-GB" sz="1200" baseline="0" dirty="0" smtClean="0"/>
                        <a:t> (kingship).</a:t>
                      </a:r>
                      <a:r>
                        <a:rPr lang="en-GB" sz="1200" dirty="0" smtClean="0"/>
                        <a:t> </a:t>
                      </a:r>
                      <a:endParaRPr lang="en-GB" sz="1200" dirty="0" smtClean="0"/>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Frankincense was used in worship, showing that Jesus is holy and connected to God</a:t>
                      </a:r>
                      <a:r>
                        <a:rPr lang="en-GB" sz="1200" baseline="0" dirty="0" smtClean="0"/>
                        <a:t> (in a priestly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aseline="0" dirty="0" smtClean="0"/>
                        <a:t>role).</a:t>
                      </a:r>
                      <a:endParaRPr lang="en-GB" sz="1200" dirty="0" smtClean="0"/>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smtClean="0"/>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smtClean="0"/>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smtClean="0"/>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smtClean="0"/>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Myrrh, used for burials, hinted that Jesus would one day die for others.</a:t>
                      </a:r>
                      <a:endParaRPr lang="en-GB" sz="1200" dirty="0" smtClean="0"/>
                    </a:p>
                  </a:txBody>
                  <a:tcPr/>
                </a:tc>
                <a:extLst>
                  <a:ext uri="{0D108BD9-81ED-4DB2-BD59-A6C34878D82A}">
                    <a16:rowId xmlns:a16="http://schemas.microsoft.com/office/drawing/2014/main" val="2375140431"/>
                  </a:ext>
                </a:extLst>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3270679971"/>
              </p:ext>
            </p:extLst>
          </p:nvPr>
        </p:nvGraphicFramePr>
        <p:xfrm>
          <a:off x="0" y="2721287"/>
          <a:ext cx="6400803" cy="1280160"/>
        </p:xfrm>
        <a:graphic>
          <a:graphicData uri="http://schemas.openxmlformats.org/drawingml/2006/table">
            <a:tbl>
              <a:tblPr firstRow="1" bandRow="1">
                <a:tableStyleId>{93296810-A885-4BE3-A3E7-6D5BEEA58F35}</a:tableStyleId>
              </a:tblPr>
              <a:tblGrid>
                <a:gridCol w="6400803">
                  <a:extLst>
                    <a:ext uri="{9D8B030D-6E8A-4147-A177-3AD203B41FA5}">
                      <a16:colId xmlns:a16="http://schemas.microsoft.com/office/drawing/2014/main" val="3831308595"/>
                    </a:ext>
                  </a:extLst>
                </a:gridCol>
              </a:tblGrid>
              <a:tr h="243386">
                <a:tc>
                  <a:txBody>
                    <a:bodyPr/>
                    <a:lstStyle/>
                    <a:p>
                      <a:r>
                        <a:rPr lang="en-GB" sz="1200" dirty="0" smtClean="0"/>
                        <a:t>The</a:t>
                      </a:r>
                      <a:r>
                        <a:rPr lang="en-GB" sz="1200" baseline="0" dirty="0" smtClean="0"/>
                        <a:t> gift</a:t>
                      </a:r>
                      <a:r>
                        <a:rPr lang="en-GB" sz="1200" dirty="0" smtClean="0"/>
                        <a:t> God gave</a:t>
                      </a:r>
                      <a:r>
                        <a:rPr lang="en-GB" sz="1200" baseline="0" dirty="0" smtClean="0"/>
                        <a:t> to the world</a:t>
                      </a:r>
                      <a:endParaRPr lang="en-GB" sz="1200" dirty="0"/>
                    </a:p>
                  </a:txBody>
                  <a:tcPr/>
                </a:tc>
                <a:extLst>
                  <a:ext uri="{0D108BD9-81ED-4DB2-BD59-A6C34878D82A}">
                    <a16:rowId xmlns:a16="http://schemas.microsoft.com/office/drawing/2014/main" val="1937740155"/>
                  </a:ext>
                </a:extLst>
              </a:tr>
              <a:tr h="540857">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altLang="en-US" sz="1200" kern="1200" dirty="0" smtClean="0">
                          <a:solidFill>
                            <a:schemeClr val="dk1"/>
                          </a:solidFill>
                          <a:effectLst/>
                          <a:latin typeface="+mn-lt"/>
                          <a:ea typeface="+mn-ea"/>
                          <a:cs typeface="+mn-cs"/>
                        </a:rPr>
                        <a:t>John 3:16 explains the special gift God gave to the world—Jesus. The verse says that God loved the world so much that he gave his only Son, Jesus, so that anyone who believes in him can have eternal life. This shows that Christians believe Jesus was sent to bring salvation and hope to everyone. Jesus’ birth is seen as a sign of how much God cares for people and wants to help them live with love and kindness.</a:t>
                      </a:r>
                    </a:p>
                  </a:txBody>
                  <a:tcPr/>
                </a:tc>
                <a:extLst>
                  <a:ext uri="{0D108BD9-81ED-4DB2-BD59-A6C34878D82A}">
                    <a16:rowId xmlns:a16="http://schemas.microsoft.com/office/drawing/2014/main" val="2808231574"/>
                  </a:ext>
                </a:extLst>
              </a:tr>
            </a:tbl>
          </a:graphicData>
        </a:graphic>
      </p:graphicFrame>
      <p:graphicFrame>
        <p:nvGraphicFramePr>
          <p:cNvPr id="18" name="Table 17"/>
          <p:cNvGraphicFramePr>
            <a:graphicFrameLocks noGrp="1"/>
          </p:cNvGraphicFramePr>
          <p:nvPr>
            <p:extLst>
              <p:ext uri="{D42A27DB-BD31-4B8C-83A1-F6EECF244321}">
                <p14:modId xmlns:p14="http://schemas.microsoft.com/office/powerpoint/2010/main" val="3621036807"/>
              </p:ext>
            </p:extLst>
          </p:nvPr>
        </p:nvGraphicFramePr>
        <p:xfrm>
          <a:off x="0" y="4039005"/>
          <a:ext cx="6400802" cy="1828800"/>
        </p:xfrm>
        <a:graphic>
          <a:graphicData uri="http://schemas.openxmlformats.org/drawingml/2006/table">
            <a:tbl>
              <a:tblPr firstRow="1" bandRow="1">
                <a:tableStyleId>{93296810-A885-4BE3-A3E7-6D5BEEA58F35}</a:tableStyleId>
              </a:tblPr>
              <a:tblGrid>
                <a:gridCol w="3669424">
                  <a:extLst>
                    <a:ext uri="{9D8B030D-6E8A-4147-A177-3AD203B41FA5}">
                      <a16:colId xmlns:a16="http://schemas.microsoft.com/office/drawing/2014/main" val="3831308595"/>
                    </a:ext>
                  </a:extLst>
                </a:gridCol>
                <a:gridCol w="2731378">
                  <a:extLst>
                    <a:ext uri="{9D8B030D-6E8A-4147-A177-3AD203B41FA5}">
                      <a16:colId xmlns:a16="http://schemas.microsoft.com/office/drawing/2014/main" val="4280153612"/>
                    </a:ext>
                  </a:extLst>
                </a:gridCol>
              </a:tblGrid>
              <a:tr h="243386">
                <a:tc gridSpan="2">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kern="1200" dirty="0" smtClean="0">
                          <a:solidFill>
                            <a:schemeClr val="lt1"/>
                          </a:solidFill>
                          <a:latin typeface="+mn-lt"/>
                          <a:ea typeface="+mn-ea"/>
                          <a:cs typeface="+mn-cs"/>
                        </a:rPr>
                        <a:t>When do we give gifts?</a:t>
                      </a:r>
                      <a:endParaRPr lang="en-GB" sz="1200" b="1" kern="1200" dirty="0">
                        <a:solidFill>
                          <a:schemeClr val="lt1"/>
                        </a:solidFill>
                        <a:latin typeface="+mn-lt"/>
                        <a:ea typeface="+mn-ea"/>
                        <a:cs typeface="+mn-cs"/>
                      </a:endParaRPr>
                    </a:p>
                  </a:txBody>
                  <a:tcPr/>
                </a:tc>
                <a:tc hMerge="1">
                  <a:txBody>
                    <a:bodyPr/>
                    <a:lstStyle/>
                    <a:p>
                      <a:endParaRPr lang="en-GB"/>
                    </a:p>
                  </a:txBody>
                  <a:tcPr/>
                </a:tc>
                <a:extLst>
                  <a:ext uri="{0D108BD9-81ED-4DB2-BD59-A6C34878D82A}">
                    <a16:rowId xmlns:a16="http://schemas.microsoft.com/office/drawing/2014/main" val="1937740155"/>
                  </a:ext>
                </a:extLst>
              </a:tr>
              <a:tr h="540857">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altLang="en-US" sz="1200" kern="1200" dirty="0" smtClean="0">
                          <a:solidFill>
                            <a:schemeClr val="dk1"/>
                          </a:solidFill>
                          <a:effectLst/>
                          <a:latin typeface="+mn-lt"/>
                          <a:ea typeface="+mn-ea"/>
                          <a:cs typeface="+mn-cs"/>
                        </a:rPr>
                        <a:t>Presents and gifts are given to mark special occasions (birthdays,</a:t>
                      </a:r>
                      <a:r>
                        <a:rPr lang="en-US" altLang="en-US" sz="1200" kern="1200" baseline="0" dirty="0" smtClean="0">
                          <a:solidFill>
                            <a:schemeClr val="dk1"/>
                          </a:solidFill>
                          <a:effectLst/>
                          <a:latin typeface="+mn-lt"/>
                          <a:ea typeface="+mn-ea"/>
                          <a:cs typeface="+mn-cs"/>
                        </a:rPr>
                        <a:t> anniversaries, get well soon, graduations)</a:t>
                      </a:r>
                      <a:r>
                        <a:rPr lang="en-US" altLang="en-US" sz="1200" kern="1200" dirty="0" smtClean="0">
                          <a:solidFill>
                            <a:schemeClr val="dk1"/>
                          </a:solidFill>
                          <a:effectLst/>
                          <a:latin typeface="+mn-lt"/>
                          <a:ea typeface="+mn-ea"/>
                          <a:cs typeface="+mn-cs"/>
                        </a:rPr>
                        <a:t> and to celebrate</a:t>
                      </a:r>
                      <a:r>
                        <a:rPr lang="en-US" altLang="en-US" sz="1200" kern="1200" baseline="0" dirty="0" smtClean="0">
                          <a:solidFill>
                            <a:schemeClr val="dk1"/>
                          </a:solidFill>
                          <a:effectLst/>
                          <a:latin typeface="+mn-lt"/>
                          <a:ea typeface="+mn-ea"/>
                          <a:cs typeface="+mn-cs"/>
                        </a:rPr>
                        <a:t> new beginnings</a:t>
                      </a:r>
                      <a:r>
                        <a:rPr lang="en-US" altLang="en-US" sz="1200" kern="1200" dirty="0" smtClean="0">
                          <a:solidFill>
                            <a:schemeClr val="dk1"/>
                          </a:solidFill>
                          <a:effectLst/>
                          <a:latin typeface="+mn-lt"/>
                          <a:ea typeface="+mn-ea"/>
                          <a:cs typeface="+mn-cs"/>
                        </a:rPr>
                        <a:t>. When people bring gifts to a new baby, they often think about things that are helpful or meaningful for the baby and their family. Similarly, when Christians give gifts at Christmas, they may consider what would show love and care to the people they care about.</a:t>
                      </a:r>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altLang="en-US" sz="1200" kern="1200" dirty="0" smtClean="0">
                          <a:solidFill>
                            <a:schemeClr val="dk1"/>
                          </a:solidFill>
                          <a:effectLst/>
                          <a:latin typeface="+mn-lt"/>
                          <a:ea typeface="+mn-ea"/>
                          <a:cs typeface="+mn-cs"/>
                        </a:rPr>
                        <a:t>Christians give gifts at Christmas to remember the gifts that were given to Jesus and to celebrate the love and hope that Jesus brought to the world. Giving gifts is a way to show love and care to others, just as God gave the gift of Jesus to the world</a:t>
                      </a:r>
                      <a:endParaRPr lang="en-US" altLang="en-US" sz="1200" kern="1200" dirty="0" smtClean="0">
                        <a:solidFill>
                          <a:schemeClr val="dk1"/>
                        </a:solidFill>
                        <a:effectLst/>
                        <a:latin typeface="+mn-lt"/>
                        <a:ea typeface="+mn-ea"/>
                        <a:cs typeface="+mn-cs"/>
                      </a:endParaRPr>
                    </a:p>
                  </a:txBody>
                  <a:tcPr/>
                </a:tc>
                <a:extLst>
                  <a:ext uri="{0D108BD9-81ED-4DB2-BD59-A6C34878D82A}">
                    <a16:rowId xmlns:a16="http://schemas.microsoft.com/office/drawing/2014/main" val="2808231574"/>
                  </a:ext>
                </a:extLst>
              </a:tr>
            </a:tbl>
          </a:graphicData>
        </a:graphic>
      </p:graphicFrame>
      <p:graphicFrame>
        <p:nvGraphicFramePr>
          <p:cNvPr id="21" name="Table 20"/>
          <p:cNvGraphicFramePr>
            <a:graphicFrameLocks noGrp="1"/>
          </p:cNvGraphicFramePr>
          <p:nvPr>
            <p:extLst>
              <p:ext uri="{D42A27DB-BD31-4B8C-83A1-F6EECF244321}">
                <p14:modId xmlns:p14="http://schemas.microsoft.com/office/powerpoint/2010/main" val="2641596246"/>
              </p:ext>
            </p:extLst>
          </p:nvPr>
        </p:nvGraphicFramePr>
        <p:xfrm>
          <a:off x="-2" y="5902979"/>
          <a:ext cx="6400804" cy="1645920"/>
        </p:xfrm>
        <a:graphic>
          <a:graphicData uri="http://schemas.openxmlformats.org/drawingml/2006/table">
            <a:tbl>
              <a:tblPr firstRow="1" bandRow="1">
                <a:tableStyleId>{93296810-A885-4BE3-A3E7-6D5BEEA58F35}</a:tableStyleId>
              </a:tblPr>
              <a:tblGrid>
                <a:gridCol w="6400804">
                  <a:extLst>
                    <a:ext uri="{9D8B030D-6E8A-4147-A177-3AD203B41FA5}">
                      <a16:colId xmlns:a16="http://schemas.microsoft.com/office/drawing/2014/main" val="3831308595"/>
                    </a:ext>
                  </a:extLst>
                </a:gridCol>
              </a:tblGrid>
              <a:tr h="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kern="1200" dirty="0" smtClean="0">
                          <a:solidFill>
                            <a:schemeClr val="lt1"/>
                          </a:solidFill>
                          <a:latin typeface="+mn-lt"/>
                          <a:ea typeface="+mn-ea"/>
                          <a:cs typeface="+mn-cs"/>
                        </a:rPr>
                        <a:t>The commercialisation of</a:t>
                      </a:r>
                      <a:r>
                        <a:rPr lang="en-GB" sz="1200" b="1" kern="1200" baseline="0" dirty="0" smtClean="0">
                          <a:solidFill>
                            <a:schemeClr val="lt1"/>
                          </a:solidFill>
                          <a:latin typeface="+mn-lt"/>
                          <a:ea typeface="+mn-ea"/>
                          <a:cs typeface="+mn-cs"/>
                        </a:rPr>
                        <a:t> Christmas</a:t>
                      </a:r>
                      <a:endParaRPr lang="en-GB" sz="1200" b="1" kern="1200" dirty="0">
                        <a:solidFill>
                          <a:schemeClr val="lt1"/>
                        </a:solidFill>
                        <a:latin typeface="+mn-lt"/>
                        <a:ea typeface="+mn-ea"/>
                        <a:cs typeface="+mn-cs"/>
                      </a:endParaRPr>
                    </a:p>
                  </a:txBody>
                  <a:tcPr/>
                </a:tc>
                <a:extLst>
                  <a:ext uri="{0D108BD9-81ED-4DB2-BD59-A6C34878D82A}">
                    <a16:rowId xmlns:a16="http://schemas.microsoft.com/office/drawing/2014/main" val="1937740155"/>
                  </a:ext>
                </a:extLst>
              </a:tr>
              <a:tr h="540857">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altLang="en-US" sz="1200" kern="1200" dirty="0" smtClean="0">
                          <a:solidFill>
                            <a:schemeClr val="dk1"/>
                          </a:solidFill>
                          <a:effectLst/>
                          <a:latin typeface="+mn-lt"/>
                          <a:ea typeface="+mn-ea"/>
                          <a:cs typeface="+mn-cs"/>
                        </a:rPr>
                        <a:t>The commercial aspect of Christmas refers to how the holiday has become focused on shopping, spending money, and buying lots of gifts, decorations, and other items. Many stores and businesses use Christmas as a time to sell more products, with advertisements and sales encouraging people to buy more than usual. While this can be fun and exciting, it can also take attention away from the original meaning of Christmas, which for Christians is about celebrating the birth of Jesus, showing love, and spending time with family. The focus on shopping and material things can sometimes overshadow the holiday's deeper purpose of giving, kindness, and reflection.</a:t>
                      </a:r>
                      <a:endParaRPr lang="en-US" altLang="en-US" sz="1200" kern="1200" dirty="0" smtClean="0">
                        <a:solidFill>
                          <a:schemeClr val="dk1"/>
                        </a:solidFill>
                        <a:effectLst/>
                        <a:latin typeface="+mn-lt"/>
                        <a:ea typeface="+mn-ea"/>
                        <a:cs typeface="+mn-cs"/>
                      </a:endParaRPr>
                    </a:p>
                  </a:txBody>
                  <a:tcPr/>
                </a:tc>
                <a:extLst>
                  <a:ext uri="{0D108BD9-81ED-4DB2-BD59-A6C34878D82A}">
                    <a16:rowId xmlns:a16="http://schemas.microsoft.com/office/drawing/2014/main" val="2808231574"/>
                  </a:ext>
                </a:extLst>
              </a:tr>
            </a:tbl>
          </a:graphicData>
        </a:graphic>
      </p:graphicFrame>
      <p:graphicFrame>
        <p:nvGraphicFramePr>
          <p:cNvPr id="24" name="Table 23"/>
          <p:cNvGraphicFramePr>
            <a:graphicFrameLocks noGrp="1"/>
          </p:cNvGraphicFramePr>
          <p:nvPr>
            <p:extLst>
              <p:ext uri="{D42A27DB-BD31-4B8C-83A1-F6EECF244321}">
                <p14:modId xmlns:p14="http://schemas.microsoft.com/office/powerpoint/2010/main" val="2996741162"/>
              </p:ext>
            </p:extLst>
          </p:nvPr>
        </p:nvGraphicFramePr>
        <p:xfrm>
          <a:off x="6438901" y="5171459"/>
          <a:ext cx="4154071" cy="2377440"/>
        </p:xfrm>
        <a:graphic>
          <a:graphicData uri="http://schemas.openxmlformats.org/drawingml/2006/table">
            <a:tbl>
              <a:tblPr firstRow="1" bandRow="1">
                <a:tableStyleId>{93296810-A885-4BE3-A3E7-6D5BEEA58F35}</a:tableStyleId>
              </a:tblPr>
              <a:tblGrid>
                <a:gridCol w="4154071">
                  <a:extLst>
                    <a:ext uri="{9D8B030D-6E8A-4147-A177-3AD203B41FA5}">
                      <a16:colId xmlns:a16="http://schemas.microsoft.com/office/drawing/2014/main" val="3831308595"/>
                    </a:ext>
                  </a:extLst>
                </a:gridCol>
              </a:tblGrid>
              <a:tr h="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kern="1200" dirty="0" smtClean="0">
                          <a:solidFill>
                            <a:schemeClr val="lt1"/>
                          </a:solidFill>
                          <a:latin typeface="+mn-lt"/>
                          <a:ea typeface="+mn-ea"/>
                          <a:cs typeface="+mn-cs"/>
                        </a:rPr>
                        <a:t>Meaningful</a:t>
                      </a:r>
                      <a:r>
                        <a:rPr lang="en-GB" sz="1200" b="1" kern="1200" baseline="0" dirty="0" smtClean="0">
                          <a:solidFill>
                            <a:schemeClr val="lt1"/>
                          </a:solidFill>
                          <a:latin typeface="+mn-lt"/>
                          <a:ea typeface="+mn-ea"/>
                          <a:cs typeface="+mn-cs"/>
                        </a:rPr>
                        <a:t> gifting:</a:t>
                      </a:r>
                      <a:endParaRPr lang="en-GB" sz="1200" b="1" kern="1200" dirty="0">
                        <a:solidFill>
                          <a:schemeClr val="lt1"/>
                        </a:solidFill>
                        <a:latin typeface="+mn-lt"/>
                        <a:ea typeface="+mn-ea"/>
                        <a:cs typeface="+mn-cs"/>
                      </a:endParaRPr>
                    </a:p>
                  </a:txBody>
                  <a:tcPr/>
                </a:tc>
                <a:extLst>
                  <a:ext uri="{0D108BD9-81ED-4DB2-BD59-A6C34878D82A}">
                    <a16:rowId xmlns:a16="http://schemas.microsoft.com/office/drawing/2014/main" val="1937740155"/>
                  </a:ext>
                </a:extLst>
              </a:tr>
              <a:tr h="540857">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altLang="en-US" sz="1200" kern="1200" dirty="0" smtClean="0">
                          <a:solidFill>
                            <a:schemeClr val="dk1"/>
                          </a:solidFill>
                          <a:effectLst/>
                          <a:latin typeface="+mn-lt"/>
                          <a:ea typeface="+mn-ea"/>
                          <a:cs typeface="+mn-cs"/>
                        </a:rPr>
                        <a:t>The true meaning of gift-giving at Christmas is not about how expensive or fancy the presents are, but about showing love, kindness, and generosity. </a:t>
                      </a:r>
                    </a:p>
                    <a:p>
                      <a:pPr marL="0" marR="0" lvl="0" indent="0" algn="l" defTabSz="1007943" rtl="0" eaLnBrk="1" fontAlgn="auto" latinLnBrk="0" hangingPunct="1">
                        <a:lnSpc>
                          <a:spcPct val="100000"/>
                        </a:lnSpc>
                        <a:spcBef>
                          <a:spcPts val="0"/>
                        </a:spcBef>
                        <a:spcAft>
                          <a:spcPts val="0"/>
                        </a:spcAft>
                        <a:buClrTx/>
                        <a:buSzTx/>
                        <a:buFontTx/>
                        <a:buNone/>
                        <a:tabLst/>
                        <a:defRPr/>
                      </a:pPr>
                      <a:r>
                        <a:rPr lang="en-US" altLang="en-US" sz="1200" kern="1200" dirty="0" smtClean="0">
                          <a:solidFill>
                            <a:schemeClr val="dk1"/>
                          </a:solidFill>
                          <a:effectLst/>
                          <a:latin typeface="+mn-lt"/>
                          <a:ea typeface="+mn-ea"/>
                          <a:cs typeface="+mn-cs"/>
                        </a:rPr>
                        <a:t>People can think of meaningful gifts that reflect this, such as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sz="1200" kern="1200" dirty="0" smtClean="0">
                          <a:solidFill>
                            <a:schemeClr val="dk1"/>
                          </a:solidFill>
                          <a:effectLst/>
                          <a:latin typeface="+mn-lt"/>
                          <a:ea typeface="+mn-ea"/>
                          <a:cs typeface="+mn-cs"/>
                        </a:rPr>
                        <a:t>homemade gifts,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sz="1200" kern="1200" dirty="0" smtClean="0">
                          <a:solidFill>
                            <a:schemeClr val="dk1"/>
                          </a:solidFill>
                          <a:effectLst/>
                          <a:latin typeface="+mn-lt"/>
                          <a:ea typeface="+mn-ea"/>
                          <a:cs typeface="+mn-cs"/>
                        </a:rPr>
                        <a:t>acts of kindness,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sz="1200" kern="1200" dirty="0" smtClean="0">
                          <a:solidFill>
                            <a:schemeClr val="dk1"/>
                          </a:solidFill>
                          <a:effectLst/>
                          <a:latin typeface="+mn-lt"/>
                          <a:ea typeface="+mn-ea"/>
                          <a:cs typeface="+mn-cs"/>
                        </a:rPr>
                        <a:t>giving to charity e.g.</a:t>
                      </a:r>
                      <a:r>
                        <a:rPr lang="en-US" altLang="en-US" sz="1200" kern="1200" baseline="0" dirty="0" smtClean="0">
                          <a:solidFill>
                            <a:schemeClr val="dk1"/>
                          </a:solidFill>
                          <a:effectLst/>
                          <a:latin typeface="+mn-lt"/>
                          <a:ea typeface="+mn-ea"/>
                          <a:cs typeface="+mn-cs"/>
                        </a:rPr>
                        <a:t> Oxfam</a:t>
                      </a:r>
                      <a:endParaRPr lang="en-US" altLang="en-US" sz="1200" kern="1200" dirty="0" smtClean="0">
                        <a:solidFill>
                          <a:schemeClr val="dk1"/>
                        </a:solidFill>
                        <a:effectLst/>
                        <a:latin typeface="+mn-lt"/>
                        <a:ea typeface="+mn-ea"/>
                        <a:cs typeface="+mn-cs"/>
                      </a:endParaRP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sz="1200" kern="1200" dirty="0" smtClean="0">
                          <a:solidFill>
                            <a:schemeClr val="dk1"/>
                          </a:solidFill>
                          <a:effectLst/>
                          <a:latin typeface="+mn-lt"/>
                          <a:ea typeface="+mn-ea"/>
                          <a:cs typeface="+mn-cs"/>
                        </a:rPr>
                        <a:t>sponsoring a child or animal</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sz="1200" kern="1200" dirty="0" smtClean="0">
                          <a:solidFill>
                            <a:schemeClr val="dk1"/>
                          </a:solidFill>
                          <a:effectLst/>
                          <a:latin typeface="+mn-lt"/>
                          <a:ea typeface="+mn-ea"/>
                          <a:cs typeface="+mn-cs"/>
                        </a:rPr>
                        <a:t>donating to those in need</a:t>
                      </a:r>
                    </a:p>
                    <a:p>
                      <a:pPr marL="0" marR="0" lvl="0" indent="0" algn="l" defTabSz="1007943" rtl="0" eaLnBrk="1" fontAlgn="auto" latinLnBrk="0" hangingPunct="1">
                        <a:lnSpc>
                          <a:spcPct val="100000"/>
                        </a:lnSpc>
                        <a:spcBef>
                          <a:spcPts val="0"/>
                        </a:spcBef>
                        <a:spcAft>
                          <a:spcPts val="0"/>
                        </a:spcAft>
                        <a:buClrTx/>
                        <a:buSzTx/>
                        <a:buFontTx/>
                        <a:buNone/>
                        <a:tabLst/>
                        <a:defRPr/>
                      </a:pPr>
                      <a:r>
                        <a:rPr lang="en-US" altLang="en-US" sz="1200" kern="1200" dirty="0" smtClean="0">
                          <a:solidFill>
                            <a:schemeClr val="dk1"/>
                          </a:solidFill>
                          <a:effectLst/>
                          <a:latin typeface="+mn-lt"/>
                          <a:ea typeface="+mn-ea"/>
                          <a:cs typeface="+mn-cs"/>
                        </a:rPr>
                        <a:t>These types of gifts capture the real spirit of Christmas (helping others and spreading love) and what it means to give.</a:t>
                      </a:r>
                      <a:endParaRPr lang="en-US" altLang="en-US" sz="1200" kern="1200" dirty="0" smtClean="0">
                        <a:solidFill>
                          <a:schemeClr val="dk1"/>
                        </a:solidFill>
                        <a:effectLst/>
                        <a:latin typeface="+mn-lt"/>
                        <a:ea typeface="+mn-ea"/>
                        <a:cs typeface="+mn-cs"/>
                      </a:endParaRPr>
                    </a:p>
                  </a:txBody>
                  <a:tcPr/>
                </a:tc>
                <a:extLst>
                  <a:ext uri="{0D108BD9-81ED-4DB2-BD59-A6C34878D82A}">
                    <a16:rowId xmlns:a16="http://schemas.microsoft.com/office/drawing/2014/main" val="2808231574"/>
                  </a:ext>
                </a:extLst>
              </a:tr>
            </a:tbl>
          </a:graphicData>
        </a:graphic>
      </p:graphicFrame>
      <p:pic>
        <p:nvPicPr>
          <p:cNvPr id="3" name="Picture 2" descr="Frankincense Free Stock Photo - Public Domain Picture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95609" y="1852527"/>
            <a:ext cx="1256824" cy="839787"/>
          </a:xfrm>
          <a:prstGeom prst="rect">
            <a:avLst/>
          </a:prstGeom>
        </p:spPr>
      </p:pic>
      <p:pic>
        <p:nvPicPr>
          <p:cNvPr id="4" name="Picture 3" descr="Shadows in Eden: Gold, Frankincense and Myrrh"/>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99672" y="1902386"/>
            <a:ext cx="1302544" cy="760593"/>
          </a:xfrm>
          <a:prstGeom prst="rect">
            <a:avLst/>
          </a:prstGeom>
        </p:spPr>
      </p:pic>
      <p:pic>
        <p:nvPicPr>
          <p:cNvPr id="5" name="Picture 4" descr="File:Gold-269609.jpg - Wikimedia Commons"/>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975416" y="1676024"/>
            <a:ext cx="878967" cy="978329"/>
          </a:xfrm>
          <a:prstGeom prst="rect">
            <a:avLst/>
          </a:prstGeom>
        </p:spPr>
      </p:pic>
      <p:pic>
        <p:nvPicPr>
          <p:cNvPr id="10" name="Picture 9" descr="Christmas presents | Christmas presents under the tree | Hades2k | Flick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596326" y="6259396"/>
            <a:ext cx="1196986" cy="798791"/>
          </a:xfrm>
          <a:prstGeom prst="rect">
            <a:avLst/>
          </a:prstGeom>
        </p:spPr>
      </p:pic>
      <p:pic>
        <p:nvPicPr>
          <p:cNvPr id="11" name="Picture 10" descr="oxfam-charity-shop-kingston.jpg | Oxfam, Castle Street, King… | Flick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494998" y="6259396"/>
            <a:ext cx="1065054" cy="798791"/>
          </a:xfrm>
          <a:prstGeom prst="rect">
            <a:avLst/>
          </a:prstGeom>
        </p:spPr>
      </p:pic>
    </p:spTree>
    <p:extLst>
      <p:ext uri="{BB962C8B-B14F-4D97-AF65-F5344CB8AC3E}">
        <p14:creationId xmlns:p14="http://schemas.microsoft.com/office/powerpoint/2010/main" val="52827356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4533</TotalTime>
  <Words>714</Words>
  <Application>Microsoft Office PowerPoint</Application>
  <PresentationFormat>Custom</PresentationFormat>
  <Paragraphs>42</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Aptos</vt:lpstr>
      <vt:lpstr>Arial</vt:lpstr>
      <vt:lpstr>Calibri</vt:lpstr>
      <vt:lpstr>Calibri Light</vt:lpstr>
      <vt:lpstr>Times New Roman</vt:lpstr>
      <vt:lpstr>Office Theme</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113</cp:revision>
  <cp:lastPrinted>2024-03-27T09:38:56Z</cp:lastPrinted>
  <dcterms:created xsi:type="dcterms:W3CDTF">2023-11-14T15:55:26Z</dcterms:created>
  <dcterms:modified xsi:type="dcterms:W3CDTF">2024-10-21T13:41:59Z</dcterms:modified>
</cp:coreProperties>
</file>