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</p:sldIdLst>
  <p:sldSz cx="10691813" cy="7559675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3" autoAdjust="0"/>
    <p:restoredTop sz="94660"/>
  </p:normalViewPr>
  <p:slideViewPr>
    <p:cSldViewPr snapToGrid="0">
      <p:cViewPr varScale="1">
        <p:scale>
          <a:sx n="77" d="100"/>
          <a:sy n="77" d="100"/>
        </p:scale>
        <p:origin x="1272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4937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20882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24210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91114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4213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81688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369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24989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38901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54030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04986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EDFDB-0701-4A33-9029-D098F58747C5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96518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hdphoto" Target="../media/hdphoto1.wdp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11.jpeg"/><Relationship Id="rId7" Type="http://schemas.openxmlformats.org/officeDocument/2006/relationships/image" Target="../media/image13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11" Type="http://schemas.openxmlformats.org/officeDocument/2006/relationships/image" Target="../media/image17.jpeg"/><Relationship Id="rId5" Type="http://schemas.microsoft.com/office/2007/relationships/hdphoto" Target="../media/hdphoto1.wdp"/><Relationship Id="rId10" Type="http://schemas.openxmlformats.org/officeDocument/2006/relationships/image" Target="../media/image16.jpeg"/><Relationship Id="rId4" Type="http://schemas.openxmlformats.org/officeDocument/2006/relationships/image" Target="../media/image1.png"/><Relationship Id="rId9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25202BAF-5886-23BE-5DD6-F26DD870AB8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5840264"/>
              </p:ext>
            </p:extLst>
          </p:nvPr>
        </p:nvGraphicFramePr>
        <p:xfrm>
          <a:off x="6895552" y="612208"/>
          <a:ext cx="3709059" cy="665976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032491">
                  <a:extLst>
                    <a:ext uri="{9D8B030D-6E8A-4147-A177-3AD203B41FA5}">
                      <a16:colId xmlns:a16="http://schemas.microsoft.com/office/drawing/2014/main" val="1630223619"/>
                    </a:ext>
                  </a:extLst>
                </a:gridCol>
                <a:gridCol w="2676568">
                  <a:extLst>
                    <a:ext uri="{9D8B030D-6E8A-4147-A177-3AD203B41FA5}">
                      <a16:colId xmlns:a16="http://schemas.microsoft.com/office/drawing/2014/main" val="1922709769"/>
                    </a:ext>
                  </a:extLst>
                </a:gridCol>
              </a:tblGrid>
              <a:tr h="253960">
                <a:tc gridSpan="2">
                  <a:txBody>
                    <a:bodyPr/>
                    <a:lstStyle/>
                    <a:p>
                      <a:r>
                        <a:rPr lang="en-GB" sz="1200" dirty="0"/>
                        <a:t>Key Vocabulary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2632100"/>
                  </a:ext>
                </a:extLst>
              </a:tr>
              <a:tr h="423267">
                <a:tc>
                  <a:txBody>
                    <a:bodyPr/>
                    <a:lstStyle/>
                    <a:p>
                      <a:pPr marL="0" algn="l" defTabSz="1007943" rtl="0" eaLnBrk="1" latinLnBrk="0" hangingPunct="1"/>
                      <a:r>
                        <a:rPr lang="en-GB" sz="105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achievement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1007943" rtl="0" eaLnBrk="1" latinLnBrk="0" hangingPunct="1"/>
                      <a:r>
                        <a:rPr lang="en-GB" sz="1100" i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noun</a:t>
                      </a:r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something important or difficult that someone has done or finished successfully.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6012392"/>
                  </a:ext>
                </a:extLst>
              </a:tr>
              <a:tr h="423267">
                <a:tc>
                  <a:txBody>
                    <a:bodyPr/>
                    <a:lstStyle/>
                    <a:p>
                      <a:pPr marL="0" algn="l" defTabSz="1007943" rtl="0" eaLnBrk="1" latinLnBrk="0" hangingPunct="1"/>
                      <a:r>
                        <a:rPr lang="en-GB" sz="105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contribution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i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noun</a:t>
                      </a:r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something that someone gives or does to help make something better.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27567911"/>
                  </a:ext>
                </a:extLst>
              </a:tr>
              <a:tr h="592573">
                <a:tc>
                  <a:txBody>
                    <a:bodyPr/>
                    <a:lstStyle/>
                    <a:p>
                      <a:pPr marL="0" algn="l" defTabSz="1007943" rtl="0" eaLnBrk="1" latinLnBrk="0" hangingPunct="1"/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Florence Nightingale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i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noun</a:t>
                      </a:r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a nurse from Britain who helped make hospitals cleaner and safer during a big war.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9755334"/>
                  </a:ext>
                </a:extLst>
              </a:tr>
              <a:tr h="592573">
                <a:tc>
                  <a:txBody>
                    <a:bodyPr/>
                    <a:lstStyle/>
                    <a:p>
                      <a:pPr marL="0" algn="l" defTabSz="1007943" rtl="0" eaLnBrk="1" latinLnBrk="0" hangingPunct="1"/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healers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i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noun</a:t>
                      </a:r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people who help others get better from illness or injury, often using medicine or special care.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9095681"/>
                  </a:ext>
                </a:extLst>
              </a:tr>
              <a:tr h="423267">
                <a:tc>
                  <a:txBody>
                    <a:bodyPr/>
                    <a:lstStyle/>
                    <a:p>
                      <a:pPr marL="0" algn="l" defTabSz="1007943" rtl="0" eaLnBrk="1" latinLnBrk="0" hangingPunct="1"/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hygiene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i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noun</a:t>
                      </a:r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keeping things clean to stay healthy and stop the spread of germs.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027628"/>
                  </a:ext>
                </a:extLst>
              </a:tr>
              <a:tr h="761880">
                <a:tc>
                  <a:txBody>
                    <a:bodyPr/>
                    <a:lstStyle/>
                    <a:p>
                      <a:pPr marL="0" algn="l" defTabSz="1007943" rtl="0" eaLnBrk="1" latinLnBrk="0" hangingPunct="1"/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Mary </a:t>
                      </a:r>
                      <a:r>
                        <a:rPr lang="en-GB" sz="11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Seacole</a:t>
                      </a:r>
                      <a:endParaRPr lang="en-GB" sz="11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i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noun</a:t>
                      </a:r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a nurse from Jamaica who looked after sick soldiers during the Crimean War and helped people despite facing challenges.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3701645"/>
                  </a:ext>
                </a:extLst>
              </a:tr>
              <a:tr h="423267">
                <a:tc>
                  <a:txBody>
                    <a:bodyPr/>
                    <a:lstStyle/>
                    <a:p>
                      <a:pPr marL="0" algn="l" defTabSz="1007943" rtl="0" eaLnBrk="1" latinLnBrk="0" hangingPunct="1"/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medicine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i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noun</a:t>
                      </a:r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a substance or treatment that helps people feel better when they are sick.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4718224"/>
                  </a:ext>
                </a:extLst>
              </a:tr>
              <a:tr h="306168">
                <a:tc>
                  <a:txBody>
                    <a:bodyPr/>
                    <a:lstStyle/>
                    <a:p>
                      <a:pPr marL="0" algn="l" defTabSz="1007943" rtl="0" eaLnBrk="1" latinLnBrk="0" hangingPunct="1"/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nursing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i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noun</a:t>
                      </a:r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the job of looking after sick or injured people and helping them get better.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4665575"/>
                  </a:ext>
                </a:extLst>
              </a:tr>
              <a:tr h="423267">
                <a:tc>
                  <a:txBody>
                    <a:bodyPr/>
                    <a:lstStyle/>
                    <a:p>
                      <a:pPr marL="0" algn="l" defTabSz="1007943" rtl="0" eaLnBrk="1" latinLnBrk="0" hangingPunct="1"/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pioneer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i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noun</a:t>
                      </a:r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someone who does something first and leads the way for others.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6189057"/>
                  </a:ext>
                </a:extLst>
              </a:tr>
              <a:tr h="423267">
                <a:tc>
                  <a:txBody>
                    <a:bodyPr/>
                    <a:lstStyle/>
                    <a:p>
                      <a:pPr marL="0" algn="l" defTabSz="1007943" rtl="0" eaLnBrk="1" latinLnBrk="0" hangingPunct="1"/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revolutionised</a:t>
                      </a:r>
                      <a:endParaRPr lang="en-GB" sz="1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i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verb</a:t>
                      </a:r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to completely change something to make it much better.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0936971"/>
                  </a:ext>
                </a:extLst>
              </a:tr>
              <a:tr h="253960">
                <a:tc>
                  <a:txBody>
                    <a:bodyPr/>
                    <a:lstStyle/>
                    <a:p>
                      <a:pPr marL="0" algn="l" defTabSz="1007943" rtl="0" eaLnBrk="1" latinLnBrk="0" hangingPunct="1"/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significant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i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adjective</a:t>
                      </a:r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very important or special.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83660581"/>
                  </a:ext>
                </a:extLst>
              </a:tr>
              <a:tr h="423267">
                <a:tc>
                  <a:txBody>
                    <a:bodyPr/>
                    <a:lstStyle/>
                    <a:p>
                      <a:pPr marL="0" algn="l" defTabSz="1007943" rtl="0" eaLnBrk="1" latinLnBrk="0" hangingPunct="1"/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soldiers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i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noun</a:t>
                      </a:r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people who serve in an army and fight in wars to protect their country.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3592923"/>
                  </a:ext>
                </a:extLst>
              </a:tr>
              <a:tr h="761880">
                <a:tc>
                  <a:txBody>
                    <a:bodyPr/>
                    <a:lstStyle/>
                    <a:p>
                      <a:pPr marL="0" algn="l" defTabSz="1007943" rtl="0" eaLnBrk="1" latinLnBrk="0" hangingPunct="1"/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war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i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noun</a:t>
                      </a:r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a time when countries or groups fight each other using soldiers and weapons.</a:t>
                      </a:r>
                    </a:p>
                    <a:p>
                      <a:pPr marL="0" algn="l" defTabSz="1007943" rtl="0" eaLnBrk="1" latinLnBrk="0" hangingPunct="1"/>
                      <a:endParaRPr lang="en-GB" sz="11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7072977"/>
                  </a:ext>
                </a:extLst>
              </a:tr>
            </a:tbl>
          </a:graphicData>
        </a:graphic>
      </p:graphicFrame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8FB1ADCD-C879-6C84-790A-D82D414A02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6360352"/>
              </p:ext>
            </p:extLst>
          </p:nvPr>
        </p:nvGraphicFramePr>
        <p:xfrm>
          <a:off x="-1" y="195241"/>
          <a:ext cx="10363201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63201">
                  <a:extLst>
                    <a:ext uri="{9D8B030D-6E8A-4147-A177-3AD203B41FA5}">
                      <a16:colId xmlns:a16="http://schemas.microsoft.com/office/drawing/2014/main" val="163758141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rgbClr val="000000"/>
                          </a:solidFill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Year 2 – History </a:t>
                      </a:r>
                      <a:r>
                        <a:rPr lang="en-GB" sz="1800" b="0" baseline="0" dirty="0">
                          <a:solidFill>
                            <a:srgbClr val="000000"/>
                          </a:solidFill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Significant people in the past </a:t>
                      </a:r>
                      <a:endParaRPr lang="en-GB" sz="1800" b="0" dirty="0">
                        <a:effectLst/>
                        <a:latin typeface="Aptos" panose="020B00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5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5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5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9269294"/>
                  </a:ext>
                </a:extLst>
              </a:tr>
            </a:tbl>
          </a:graphicData>
        </a:graphic>
      </p:graphicFrame>
      <p:pic>
        <p:nvPicPr>
          <p:cNvPr id="20" name="Picture 19">
            <a:extLst>
              <a:ext uri="{FF2B5EF4-FFF2-40B4-BE49-F238E27FC236}">
                <a16:creationId xmlns:a16="http://schemas.microsoft.com/office/drawing/2014/main" id="{C35D8A5C-BA25-FB41-3B36-16890DA6492C}"/>
              </a:ext>
            </a:extLst>
          </p:cNvPr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828" b="96552" l="3974" r="99338">
                        <a14:foregroundMark x1="8609" y1="48966" x2="78146" y2="17241"/>
                        <a14:foregroundMark x1="78146" y1="17241" x2="23179" y2="73793"/>
                        <a14:foregroundMark x1="23179" y1="73793" x2="9272" y2="53103"/>
                        <a14:foregroundMark x1="7947" y1="55862" x2="11921" y2="75862"/>
                        <a14:foregroundMark x1="15232" y1="80690" x2="66887" y2="88966"/>
                        <a14:foregroundMark x1="66887" y1="88276" x2="99338" y2="56552"/>
                        <a14:foregroundMark x1="92715" y1="57931" x2="33113" y2="5517"/>
                        <a14:foregroundMark x1="33113" y1="5517" x2="16556" y2="80000"/>
                        <a14:foregroundMark x1="25166" y1="91034" x2="65563" y2="93103"/>
                        <a14:foregroundMark x1="67550" y1="93103" x2="36424" y2="93793"/>
                        <a14:foregroundMark x1="46358" y1="91724" x2="60265" y2="94483"/>
                        <a14:foregroundMark x1="60265" y1="96552" x2="38411" y2="93793"/>
                        <a14:foregroundMark x1="7285" y1="55862" x2="47020" y2="6897"/>
                        <a14:foregroundMark x1="47020" y1="6207" x2="98013" y2="48276"/>
                        <a14:foregroundMark x1="62252" y1="11724" x2="64901" y2="12414"/>
                        <a14:foregroundMark x1="64901" y1="11724" x2="43046" y2="11724"/>
                        <a14:foregroundMark x1="33113" y1="11724" x2="7285" y2="44828"/>
                        <a14:foregroundMark x1="5960" y1="53103" x2="3974" y2="44828"/>
                        <a14:foregroundMark x1="52318" y1="4828" x2="68874" y2="6207"/>
                        <a14:foregroundMark x1="71523" y1="12414" x2="82119" y2="179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050" y="59308"/>
            <a:ext cx="628650" cy="60467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386837" y="3595172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GB" dirty="0"/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4834225"/>
              </p:ext>
            </p:extLst>
          </p:nvPr>
        </p:nvGraphicFramePr>
        <p:xfrm>
          <a:off x="24963" y="3079794"/>
          <a:ext cx="6819677" cy="4358027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482663">
                  <a:extLst>
                    <a:ext uri="{9D8B030D-6E8A-4147-A177-3AD203B41FA5}">
                      <a16:colId xmlns:a16="http://schemas.microsoft.com/office/drawing/2014/main" val="1982642286"/>
                    </a:ext>
                  </a:extLst>
                </a:gridCol>
                <a:gridCol w="2482663">
                  <a:extLst>
                    <a:ext uri="{9D8B030D-6E8A-4147-A177-3AD203B41FA5}">
                      <a16:colId xmlns:a16="http://schemas.microsoft.com/office/drawing/2014/main" val="3109670800"/>
                    </a:ext>
                  </a:extLst>
                </a:gridCol>
                <a:gridCol w="1854351">
                  <a:extLst>
                    <a:ext uri="{9D8B030D-6E8A-4147-A177-3AD203B41FA5}">
                      <a16:colId xmlns:a16="http://schemas.microsoft.com/office/drawing/2014/main" val="1139100323"/>
                    </a:ext>
                  </a:extLst>
                </a:gridCol>
              </a:tblGrid>
              <a:tr h="286028">
                <a:tc gridSpan="2">
                  <a:txBody>
                    <a:bodyPr/>
                    <a:lstStyle/>
                    <a:p>
                      <a:pPr marL="0" algn="l" defTabSz="1007943" rtl="0" eaLnBrk="1" latinLnBrk="0" hangingPunct="1"/>
                      <a:r>
                        <a:rPr lang="en-GB" sz="12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Timeline: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Talking</a:t>
                      </a:r>
                      <a:r>
                        <a:rPr lang="en-GB" sz="1100" b="1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about time passing</a:t>
                      </a:r>
                      <a:endParaRPr lang="en-GB" sz="11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50361346"/>
                  </a:ext>
                </a:extLst>
              </a:tr>
              <a:tr h="2578295">
                <a:tc gridSpan="2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/>
                        <a:t>after</a:t>
                      </a:r>
                      <a:r>
                        <a:rPr lang="en-GB" sz="1200" baseline="0" dirty="0"/>
                        <a:t>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/>
                        <a:t>after that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/>
                        <a:t>b</a:t>
                      </a:r>
                      <a:r>
                        <a:rPr lang="en-GB" sz="1200" dirty="0"/>
                        <a:t>efore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/>
                        <a:t>eventually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/>
                        <a:t>first</a:t>
                      </a:r>
                      <a:r>
                        <a:rPr lang="en-GB" sz="1200" baseline="0" dirty="0"/>
                        <a:t> </a:t>
                      </a:r>
                      <a:endParaRPr lang="en-GB" sz="1200" dirty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/>
                        <a:t>finally</a:t>
                      </a:r>
                      <a:r>
                        <a:rPr lang="en-GB" sz="1200" baseline="0" dirty="0"/>
                        <a:t>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/>
                        <a:t>in the beginning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/>
                        <a:t>in the end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/>
                        <a:t>at that moment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/>
                        <a:t>just then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/>
                        <a:t>later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/>
                        <a:t>meanwhile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/>
                        <a:t>next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/>
                        <a:t>second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/>
                        <a:t>several months later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/>
                        <a:t>suddenly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/>
                        <a:t>while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2595194"/>
                  </a:ext>
                </a:extLst>
              </a:tr>
              <a:tr h="1493704">
                <a:tc>
                  <a:txBody>
                    <a:bodyPr/>
                    <a:lstStyle/>
                    <a:p>
                      <a:r>
                        <a:rPr lang="en-GB" sz="1100" dirty="0"/>
                        <a:t>Primary sources are information and objects that come from the time being studied.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Secondary sources of historical information are people’s views of information and objects which are made after the time being studied. </a:t>
                      </a:r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7781844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r="4240" b="8057"/>
          <a:stretch/>
        </p:blipFill>
        <p:spPr>
          <a:xfrm>
            <a:off x="88709" y="3281693"/>
            <a:ext cx="4806889" cy="2437997"/>
          </a:xfrm>
          <a:prstGeom prst="rect">
            <a:avLst/>
          </a:prstGeom>
        </p:spPr>
      </p:pic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7228949"/>
              </p:ext>
            </p:extLst>
          </p:nvPr>
        </p:nvGraphicFramePr>
        <p:xfrm>
          <a:off x="21272" y="614465"/>
          <a:ext cx="6823368" cy="241694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411684">
                  <a:extLst>
                    <a:ext uri="{9D8B030D-6E8A-4147-A177-3AD203B41FA5}">
                      <a16:colId xmlns:a16="http://schemas.microsoft.com/office/drawing/2014/main" val="1982642286"/>
                    </a:ext>
                  </a:extLst>
                </a:gridCol>
                <a:gridCol w="3411684">
                  <a:extLst>
                    <a:ext uri="{9D8B030D-6E8A-4147-A177-3AD203B41FA5}">
                      <a16:colId xmlns:a16="http://schemas.microsoft.com/office/drawing/2014/main" val="520827060"/>
                    </a:ext>
                  </a:extLst>
                </a:gridCol>
              </a:tblGrid>
              <a:tr h="253119">
                <a:tc gridSpan="2">
                  <a:txBody>
                    <a:bodyPr/>
                    <a:lstStyle/>
                    <a:p>
                      <a:r>
                        <a:rPr lang="en-GB" sz="1200" dirty="0"/>
                        <a:t>Nurturing Nurses: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50361346"/>
                  </a:ext>
                </a:extLst>
              </a:tr>
              <a:tr h="1465309">
                <a:tc>
                  <a:txBody>
                    <a:bodyPr/>
                    <a:lstStyle/>
                    <a:p>
                      <a:pPr lvl="2"/>
                      <a:r>
                        <a:rPr lang="en-GB" sz="1100" dirty="0"/>
                        <a:t>Florence Nightingale was a nurse who saved many lives during the Crimean War. She worked to make hospitals safer and cleaner. </a:t>
                      </a:r>
                    </a:p>
                    <a:p>
                      <a:pPr lvl="2"/>
                      <a:r>
                        <a:rPr lang="en-GB" sz="1100" dirty="0"/>
                        <a:t>Florence would check on her patients at night. She carried a lamp and so became known as ‘the lady with the lamp’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2"/>
                      <a:r>
                        <a:rPr lang="en-GB" sz="1100" dirty="0"/>
                        <a:t>Mary </a:t>
                      </a:r>
                      <a:r>
                        <a:rPr lang="en-GB" sz="1100" dirty="0" err="1"/>
                        <a:t>Seacole</a:t>
                      </a:r>
                      <a:r>
                        <a:rPr lang="en-GB" sz="1100" dirty="0"/>
                        <a:t> was a British-Jamaican businesswoman and nurse who is well known for her work in the Crimean War.</a:t>
                      </a:r>
                    </a:p>
                    <a:p>
                      <a:pPr lvl="2"/>
                      <a:r>
                        <a:rPr lang="en-GB" sz="1100" dirty="0"/>
                        <a:t>Mary was called Mother </a:t>
                      </a:r>
                      <a:r>
                        <a:rPr lang="en-GB" sz="1100" dirty="0" err="1"/>
                        <a:t>Seacole</a:t>
                      </a:r>
                      <a:r>
                        <a:rPr lang="en-GB" sz="1100" dirty="0"/>
                        <a:t> by many of the soldiers.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2595194"/>
                  </a:ext>
                </a:extLst>
              </a:tr>
              <a:tr h="677316">
                <a:tc gridSpan="2">
                  <a:txBody>
                    <a:bodyPr/>
                    <a:lstStyle/>
                    <a:p>
                      <a:r>
                        <a:rPr lang="en-GB" sz="1100" dirty="0"/>
                        <a:t>The Crimean War:</a:t>
                      </a: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A war between Russia on one side and Britain, France, the Ottoman Empire (now </a:t>
                      </a:r>
                      <a:r>
                        <a:rPr lang="en-GB" sz="1100" dirty="0" err="1"/>
                        <a:t>Türkiye</a:t>
                      </a:r>
                      <a:r>
                        <a:rPr lang="en-GB" sz="1100" dirty="0"/>
                        <a:t>) and</a:t>
                      </a: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Sardinia on the other. This started</a:t>
                      </a:r>
                      <a:r>
                        <a:rPr lang="en-GB" sz="1100" baseline="0" dirty="0"/>
                        <a:t> in 1853 and ended in 1856. Lots of nurses helped out in the war. </a:t>
                      </a:r>
                      <a:endParaRPr lang="en-GB" sz="1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9315433"/>
                  </a:ext>
                </a:extLst>
              </a:tr>
            </a:tbl>
          </a:graphicData>
        </a:graphic>
      </p:graphicFrame>
      <p:pic>
        <p:nvPicPr>
          <p:cNvPr id="1026" name="Picture 2" descr="Florence Nightingale - Wikipedia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09" y="950543"/>
            <a:ext cx="939194" cy="1305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Mary Seacole - Wikipedia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5561" y="945752"/>
            <a:ext cx="861276" cy="1311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7"/>
          <a:srcRect r="9972"/>
          <a:stretch/>
        </p:blipFill>
        <p:spPr>
          <a:xfrm>
            <a:off x="6004669" y="3435443"/>
            <a:ext cx="761531" cy="68879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51733" y="6817097"/>
            <a:ext cx="1595214" cy="64524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146947" y="6813849"/>
            <a:ext cx="774526" cy="59915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7660" y="6813849"/>
            <a:ext cx="2245656" cy="599156"/>
          </a:xfrm>
          <a:prstGeom prst="rect">
            <a:avLst/>
          </a:prstGeom>
        </p:spPr>
      </p:pic>
      <p:pic>
        <p:nvPicPr>
          <p:cNvPr id="1030" name="Picture 6" descr="https://freebooks.uvu.edu/nursing_history/images/Mary_Seacole_7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1810" y="2373355"/>
            <a:ext cx="964390" cy="658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07130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8FB1ADCD-C879-6C84-790A-D82D414A02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0453996"/>
              </p:ext>
            </p:extLst>
          </p:nvPr>
        </p:nvGraphicFramePr>
        <p:xfrm>
          <a:off x="-1" y="195241"/>
          <a:ext cx="10363201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63201">
                  <a:extLst>
                    <a:ext uri="{9D8B030D-6E8A-4147-A177-3AD203B41FA5}">
                      <a16:colId xmlns:a16="http://schemas.microsoft.com/office/drawing/2014/main" val="163758141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rgbClr val="000000"/>
                          </a:solidFill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Year 2 – History </a:t>
                      </a:r>
                      <a:r>
                        <a:rPr lang="en-GB" sz="1800" b="0" baseline="0" dirty="0">
                          <a:solidFill>
                            <a:srgbClr val="000000"/>
                          </a:solidFill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Significant people in the past </a:t>
                      </a:r>
                      <a:endParaRPr lang="en-GB" sz="1800" b="0" dirty="0">
                        <a:effectLst/>
                        <a:latin typeface="Aptos" panose="020B00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5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5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5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9269294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4580456"/>
              </p:ext>
            </p:extLst>
          </p:nvPr>
        </p:nvGraphicFramePr>
        <p:xfrm>
          <a:off x="49436" y="623743"/>
          <a:ext cx="5267114" cy="684276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270890">
                  <a:extLst>
                    <a:ext uri="{9D8B030D-6E8A-4147-A177-3AD203B41FA5}">
                      <a16:colId xmlns:a16="http://schemas.microsoft.com/office/drawing/2014/main" val="1982642286"/>
                    </a:ext>
                  </a:extLst>
                </a:gridCol>
                <a:gridCol w="3996224">
                  <a:extLst>
                    <a:ext uri="{9D8B030D-6E8A-4147-A177-3AD203B41FA5}">
                      <a16:colId xmlns:a16="http://schemas.microsoft.com/office/drawing/2014/main" val="1381054062"/>
                    </a:ext>
                  </a:extLst>
                </a:gridCol>
              </a:tblGrid>
              <a:tr h="262539">
                <a:tc gridSpan="2">
                  <a:txBody>
                    <a:bodyPr/>
                    <a:lstStyle/>
                    <a:p>
                      <a:r>
                        <a:rPr lang="en-GB" sz="1200" dirty="0"/>
                        <a:t>Florence Nightingale (1820-1910)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50361346"/>
                  </a:ext>
                </a:extLst>
              </a:tr>
              <a:tr h="1371035">
                <a:tc>
                  <a:txBody>
                    <a:bodyPr/>
                    <a:lstStyle/>
                    <a:p>
                      <a:r>
                        <a:rPr lang="en-GB" sz="1100" b="1" dirty="0"/>
                        <a:t>Early Life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Florence was born in 1820 in Florence, Italy. Her parents were British but were travelling in Italy at the time. </a:t>
                      </a:r>
                    </a:p>
                    <a:p>
                      <a:pPr marL="171450" marR="0" lvl="0" indent="-17145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dirty="0"/>
                        <a:t>Florence was named after the Italian city she was born in.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She had an older sister.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Florence grew up in England and was home schooled by her father.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She studied subjects including German, French, Italian and maths.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5540154"/>
                  </a:ext>
                </a:extLst>
              </a:tr>
              <a:tr h="1531476">
                <a:tc>
                  <a:txBody>
                    <a:bodyPr/>
                    <a:lstStyle/>
                    <a:p>
                      <a:r>
                        <a:rPr lang="en-GB" sz="1100" b="1" dirty="0"/>
                        <a:t>Training to be a</a:t>
                      </a:r>
                      <a:r>
                        <a:rPr lang="en-GB" sz="1100" b="1" baseline="0" dirty="0"/>
                        <a:t> nurse</a:t>
                      </a:r>
                      <a:endParaRPr lang="en-GB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Florence’s parents wanted her to get married and have a family. This was what was usually expected of wealthy women at the time.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Florence wanted to be a nurse instead and believed it was a calling from God.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Her parents disagreed at first.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Florence studied nursing in Germany in 1851.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She returned home in 1853 and was a nurse at a women’s hospital. She later became a superintendent.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73142376"/>
                  </a:ext>
                </a:extLst>
              </a:tr>
              <a:tr h="1531476">
                <a:tc>
                  <a:txBody>
                    <a:bodyPr/>
                    <a:lstStyle/>
                    <a:p>
                      <a:r>
                        <a:rPr lang="en-GB" sz="1100" b="1" dirty="0"/>
                        <a:t>The</a:t>
                      </a:r>
                      <a:r>
                        <a:rPr lang="en-GB" sz="1100" b="1" baseline="0" dirty="0"/>
                        <a:t> Crimean War</a:t>
                      </a:r>
                      <a:endParaRPr lang="en-GB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Florence was asked to travel to the Crimean War to manage nurses who would treat wounded soldiers.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They arrived at the hospital in 1854.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Many soldiers were ill with infection.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The sewer underneath the hospital wasn’t working properly and this was causing illness.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Florence helped arrange for it to be fixed, as well as focusing on cleaning, hand washing, better food and more comfort.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The number of soldiers dying went down a lot.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2027494"/>
                  </a:ext>
                </a:extLst>
              </a:tr>
              <a:tr h="1905479">
                <a:tc>
                  <a:txBody>
                    <a:bodyPr/>
                    <a:lstStyle/>
                    <a:p>
                      <a:r>
                        <a:rPr lang="en-GB" sz="1100" b="1" dirty="0"/>
                        <a:t>After the Crimean War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Florence returned to England with many ideas for improving hospitals.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She met with Queen Victoria to talk about what she had found out.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Florence published a book called ‘Notes on Nursing’ to help teach others about what she had learnt.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She set up the Nightingale Training School for Nurses at St Thomas’ Hospital in London.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 Florence was unwell and could not leave her home often but she kept working for change.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She died on 13</a:t>
                      </a:r>
                      <a:r>
                        <a:rPr lang="en-GB" sz="1100" baseline="30000" dirty="0"/>
                        <a:t>th</a:t>
                      </a:r>
                      <a:r>
                        <a:rPr lang="en-GB" sz="1100" dirty="0"/>
                        <a:t> August 1910.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0041760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2547539"/>
              </p:ext>
            </p:extLst>
          </p:nvPr>
        </p:nvGraphicFramePr>
        <p:xfrm>
          <a:off x="5399635" y="623743"/>
          <a:ext cx="5262680" cy="671310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175375">
                  <a:extLst>
                    <a:ext uri="{9D8B030D-6E8A-4147-A177-3AD203B41FA5}">
                      <a16:colId xmlns:a16="http://schemas.microsoft.com/office/drawing/2014/main" val="1982642286"/>
                    </a:ext>
                  </a:extLst>
                </a:gridCol>
                <a:gridCol w="4087305">
                  <a:extLst>
                    <a:ext uri="{9D8B030D-6E8A-4147-A177-3AD203B41FA5}">
                      <a16:colId xmlns:a16="http://schemas.microsoft.com/office/drawing/2014/main" val="1381054062"/>
                    </a:ext>
                  </a:extLst>
                </a:gridCol>
              </a:tblGrid>
              <a:tr h="289125">
                <a:tc gridSpan="2">
                  <a:txBody>
                    <a:bodyPr/>
                    <a:lstStyle/>
                    <a:p>
                      <a:r>
                        <a:rPr lang="en-GB" sz="1200" dirty="0"/>
                        <a:t>Mary </a:t>
                      </a:r>
                      <a:r>
                        <a:rPr lang="en-GB" sz="1200" dirty="0" err="1"/>
                        <a:t>Seacole</a:t>
                      </a:r>
                      <a:r>
                        <a:rPr lang="en-GB" sz="1200" dirty="0"/>
                        <a:t> (1805-1881)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50361346"/>
                  </a:ext>
                </a:extLst>
              </a:tr>
              <a:tr h="1621610">
                <a:tc>
                  <a:txBody>
                    <a:bodyPr/>
                    <a:lstStyle/>
                    <a:p>
                      <a:r>
                        <a:rPr lang="en-GB" sz="1100" b="1" dirty="0"/>
                        <a:t>Early Life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Mary Jane Grant was born in 1805 in Kingston, Jamaica. Her mother was Jamaican and her father was Scottish.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She learnt about traditional Jamaican medicine from her mother.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At this time, many Black people in the Caribbean were sold into enslavement. Even though Mary was born free, she experienced racism and wasn’t given the same rights as White people. </a:t>
                      </a:r>
                      <a:endParaRPr lang="en-GB" sz="11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She became Mary </a:t>
                      </a:r>
                      <a:r>
                        <a:rPr lang="en-GB" sz="11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Seacole</a:t>
                      </a:r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when she married Edwin </a:t>
                      </a:r>
                      <a:r>
                        <a:rPr lang="en-GB" sz="11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Seacole</a:t>
                      </a:r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in 1836.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Edwin was very ill and she spent the next few years nursing him. He died in 1844.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5540154"/>
                  </a:ext>
                </a:extLst>
              </a:tr>
              <a:tr h="698596">
                <a:tc>
                  <a:txBody>
                    <a:bodyPr/>
                    <a:lstStyle/>
                    <a:p>
                      <a:r>
                        <a:rPr lang="en-GB" sz="1100" b="1" dirty="0"/>
                        <a:t>Training to be a</a:t>
                      </a:r>
                      <a:r>
                        <a:rPr lang="en-GB" sz="1100" b="1" baseline="0" dirty="0"/>
                        <a:t> nurse</a:t>
                      </a:r>
                      <a:endParaRPr lang="en-GB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Mary became a skilled nurse while helping her mother (who was a healer) treat sick and injured soldiers at their boarding house.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She spent time travelling and learning more about medicine.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 disease called cholera spread across Kingston in Jamaica. Mary helped care for people who were sick.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73142376"/>
                  </a:ext>
                </a:extLst>
              </a:tr>
              <a:tr h="1686562">
                <a:tc>
                  <a:txBody>
                    <a:bodyPr/>
                    <a:lstStyle/>
                    <a:p>
                      <a:r>
                        <a:rPr lang="en-GB" sz="1100" b="1" dirty="0"/>
                        <a:t>The</a:t>
                      </a:r>
                      <a:r>
                        <a:rPr lang="en-GB" sz="1100" b="1" baseline="0" dirty="0"/>
                        <a:t> Crimean War</a:t>
                      </a:r>
                      <a:endParaRPr lang="en-GB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Mary travelled to London to ask if she could go to the war to work as a nurse but was not allowed.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Mary decided to pay for herself to go to Crimea.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</a:t>
                      </a:r>
                      <a:r>
                        <a:rPr lang="en-GB" sz="11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1855, s</a:t>
                      </a:r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he set up a hotel (called the British Hotel) to care for wounded and sick soldier in. She bravely took medicine and bandages out to wounded soldiers on the battlefield.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Many nurses helped in Crimea but Mary was known for her incredible bravery; she would often ride a horse through the battlefields to bring food and medicine to the injured and sick.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2027494"/>
                  </a:ext>
                </a:extLst>
              </a:tr>
              <a:tr h="2039937">
                <a:tc>
                  <a:txBody>
                    <a:bodyPr/>
                    <a:lstStyle/>
                    <a:p>
                      <a:pPr marL="0" algn="l" defTabSz="1007943" rtl="0" eaLnBrk="1" latinLnBrk="0" hangingPunct="1"/>
                      <a:r>
                        <a:rPr lang="en-GB" sz="11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After the Crimean War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 algn="l" defTabSz="1007943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When the war was over, Mary travelled back to London; she was very sick and had little money. </a:t>
                      </a:r>
                    </a:p>
                    <a:p>
                      <a:pPr marL="171450" indent="-171450" algn="l" defTabSz="1007943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Many soldiers wrote to newspapers about her efforts and a charity gala was held in 1857 to raise money for her</a:t>
                      </a:r>
                      <a:r>
                        <a:rPr lang="en-GB" sz="11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and a</a:t>
                      </a:r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round 80,000 people attended. </a:t>
                      </a:r>
                    </a:p>
                    <a:p>
                      <a:pPr marL="171450" indent="-171450" algn="l" defTabSz="1007943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She also had a book about her travels published, called ‘The Wonderful Adventures of Mrs Seacole in Many Lands.’</a:t>
                      </a:r>
                    </a:p>
                    <a:p>
                      <a:pPr marL="171450" indent="-171450" algn="l" defTabSz="1007943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She died on 14th May 1881 in Paddington, London.</a:t>
                      </a:r>
                    </a:p>
                    <a:p>
                      <a:pPr marL="171450" indent="-171450" algn="l" defTabSz="1007943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In 2016, a statue built in her honour</a:t>
                      </a:r>
                      <a:r>
                        <a:rPr lang="en-GB" sz="1100" baseline="0" dirty="0"/>
                        <a:t> </a:t>
                      </a:r>
                      <a:r>
                        <a:rPr lang="en-GB" sz="1100" dirty="0"/>
                        <a:t>was unveiled at St Thomas’ Hospital in</a:t>
                      </a:r>
                      <a:r>
                        <a:rPr lang="en-GB" sz="1100" baseline="0" dirty="0"/>
                        <a:t> </a:t>
                      </a:r>
                      <a:r>
                        <a:rPr lang="en-GB" sz="1100" dirty="0"/>
                        <a:t>London. It is the first statue in Britain</a:t>
                      </a:r>
                      <a:r>
                        <a:rPr lang="en-GB" sz="1100" baseline="0" dirty="0"/>
                        <a:t> </a:t>
                      </a:r>
                      <a:r>
                        <a:rPr lang="en-GB" sz="1100" dirty="0"/>
                        <a:t>dedicated to a named Black woman</a:t>
                      </a:r>
                      <a:endParaRPr lang="en-GB" sz="11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0041760"/>
                  </a:ext>
                </a:extLst>
              </a:tr>
            </a:tbl>
          </a:graphicData>
        </a:graphic>
      </p:graphicFrame>
      <p:pic>
        <p:nvPicPr>
          <p:cNvPr id="2050" name="Picture 2" descr="Read Mary's Story - Mary Seacole Trust, Life, Work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0433" y="3071093"/>
            <a:ext cx="842497" cy="474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A new light on Florence Nightingale, the reluctant celebrity | Heritage |  The Guardia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256" y="4187871"/>
            <a:ext cx="1102892" cy="661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C35D8A5C-BA25-FB41-3B36-16890DA6492C}"/>
              </a:ext>
            </a:extLst>
          </p:cNvPr>
          <p:cNvPicPr/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828" b="96552" l="3974" r="99338">
                        <a14:foregroundMark x1="8609" y1="48966" x2="78146" y2="17241"/>
                        <a14:foregroundMark x1="78146" y1="17241" x2="23179" y2="73793"/>
                        <a14:foregroundMark x1="23179" y1="73793" x2="9272" y2="53103"/>
                        <a14:foregroundMark x1="7947" y1="55862" x2="11921" y2="75862"/>
                        <a14:foregroundMark x1="15232" y1="80690" x2="66887" y2="88966"/>
                        <a14:foregroundMark x1="66887" y1="88276" x2="99338" y2="56552"/>
                        <a14:foregroundMark x1="92715" y1="57931" x2="33113" y2="5517"/>
                        <a14:foregroundMark x1="33113" y1="5517" x2="16556" y2="80000"/>
                        <a14:foregroundMark x1="25166" y1="91034" x2="65563" y2="93103"/>
                        <a14:foregroundMark x1="67550" y1="93103" x2="36424" y2="93793"/>
                        <a14:foregroundMark x1="46358" y1="91724" x2="60265" y2="94483"/>
                        <a14:foregroundMark x1="60265" y1="96552" x2="38411" y2="93793"/>
                        <a14:foregroundMark x1="7285" y1="55862" x2="47020" y2="6897"/>
                        <a14:foregroundMark x1="47020" y1="6207" x2="98013" y2="48276"/>
                        <a14:foregroundMark x1="62252" y1="11724" x2="64901" y2="12414"/>
                        <a14:foregroundMark x1="64901" y1="11724" x2="43046" y2="11724"/>
                        <a14:foregroundMark x1="33113" y1="11724" x2="7285" y2="44828"/>
                        <a14:foregroundMark x1="5960" y1="53103" x2="3974" y2="44828"/>
                        <a14:foregroundMark x1="52318" y1="4828" x2="68874" y2="6207"/>
                        <a14:foregroundMark x1="71523" y1="12414" x2="82119" y2="179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050" y="59308"/>
            <a:ext cx="628650" cy="604678"/>
          </a:xfrm>
          <a:prstGeom prst="rect">
            <a:avLst/>
          </a:prstGeom>
        </p:spPr>
      </p:pic>
      <p:pic>
        <p:nvPicPr>
          <p:cNvPr id="2054" name="Picture 6" descr="https://freebooks.uvu.edu/nursing_history/images/Mary_Seacole_3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4585" y="1207169"/>
            <a:ext cx="982561" cy="758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s://freebooks.uvu.edu/nursing_history/images/Mary_Seacole_9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7369" y="4162241"/>
            <a:ext cx="1108627" cy="939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Florence Nightingale on her mother’s knee, Watercolour (c.1822)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93" y="1227068"/>
            <a:ext cx="1107573" cy="738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The Florence Nightingale Museum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256" y="2914136"/>
            <a:ext cx="964096" cy="607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Florence Nightingale Faculty of Nursing and Midwifery - Wikipedia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689" y="6222677"/>
            <a:ext cx="1216025" cy="818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Mary Seacole statue restored following vandalism incident | Nursing Times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4585" y="5955503"/>
            <a:ext cx="982561" cy="655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16763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534</TotalTime>
  <Words>1154</Words>
  <Application>Microsoft Office PowerPoint</Application>
  <PresentationFormat>Custom</PresentationFormat>
  <Paragraphs>109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Aptos</vt:lpstr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>Langshott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Rebeka Miah</dc:creator>
  <cp:lastModifiedBy>Rebeka Miah</cp:lastModifiedBy>
  <cp:revision>53</cp:revision>
  <dcterms:created xsi:type="dcterms:W3CDTF">2023-11-14T15:55:26Z</dcterms:created>
  <dcterms:modified xsi:type="dcterms:W3CDTF">2025-02-06T09:42:25Z</dcterms:modified>
</cp:coreProperties>
</file>