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60" r:id="rId2"/>
    <p:sldId id="264" r:id="rId3"/>
    <p:sldId id="261" r:id="rId4"/>
  </p:sldIdLst>
  <p:sldSz cx="10691813" cy="7559675"/>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DDC83"/>
    <a:srgbClr val="71AD47"/>
    <a:srgbClr val="D6E3D0"/>
    <a:srgbClr val="EBF2E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68D230F3-CF80-4859-8CE7-A43EE81993B5}" styleName="Light Style 1 - Accent 6">
    <a:wholeTbl>
      <a:tcTxStyle>
        <a:fontRef idx="minor">
          <a:scrgbClr r="0" g="0" b="0"/>
        </a:fontRef>
        <a:schemeClr val="tx1"/>
      </a:tcTxStyle>
      <a:tcStyle>
        <a:tcBdr>
          <a:left>
            <a:ln>
              <a:noFill/>
            </a:ln>
          </a:left>
          <a:right>
            <a:ln>
              <a:noFill/>
            </a:ln>
          </a:right>
          <a:top>
            <a:ln w="12700" cmpd="sng">
              <a:solidFill>
                <a:schemeClr val="accent6"/>
              </a:solidFill>
            </a:ln>
          </a:top>
          <a:bottom>
            <a:ln w="12700" cmpd="sng">
              <a:solidFill>
                <a:schemeClr val="accent6"/>
              </a:solidFill>
            </a:ln>
          </a:bottom>
          <a:insideH>
            <a:ln>
              <a:noFill/>
            </a:ln>
          </a:insideH>
          <a:insideV>
            <a:ln>
              <a:noFill/>
            </a:ln>
          </a:insideV>
        </a:tcBdr>
        <a:fill>
          <a:noFill/>
        </a:fill>
      </a:tcStyle>
    </a:wholeTbl>
    <a:band1H>
      <a:tcStyle>
        <a:tcBdr/>
        <a:fill>
          <a:solidFill>
            <a:schemeClr val="accent6">
              <a:alpha val="20000"/>
            </a:schemeClr>
          </a:solidFill>
        </a:fill>
      </a:tcStyle>
    </a:band1H>
    <a:band2H>
      <a:tcStyle>
        <a:tcBdr/>
      </a:tcStyle>
    </a:band2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12700" cmpd="sng">
              <a:solidFill>
                <a:schemeClr val="accent6"/>
              </a:solidFill>
            </a:ln>
          </a:top>
        </a:tcBdr>
        <a:fill>
          <a:noFill/>
        </a:fill>
      </a:tcStyle>
    </a:lastRow>
    <a:firstRow>
      <a:tcTxStyle b="on"/>
      <a:tcStyle>
        <a:tcBdr>
          <a:bottom>
            <a:ln w="12700" cmpd="sng">
              <a:solidFill>
                <a:schemeClr val="accent6"/>
              </a:solidFill>
            </a:ln>
          </a:bottom>
        </a:tcBdr>
        <a:fill>
          <a:noFill/>
        </a:fill>
      </a:tcStyle>
    </a:firstRow>
  </a:tblStyle>
  <a:tblStyle styleId="{10A1B5D5-9B99-4C35-A422-299274C87663}" styleName="Medium Style 1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08FB837D-C827-4EFA-A057-4D05807E0F7C}" styleName="Themed Style 1 - Accent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973" autoAdjust="0"/>
    <p:restoredTop sz="94660"/>
  </p:normalViewPr>
  <p:slideViewPr>
    <p:cSldViewPr snapToGrid="0">
      <p:cViewPr varScale="1">
        <p:scale>
          <a:sx n="75" d="100"/>
          <a:sy n="75" d="100"/>
        </p:scale>
        <p:origin x="1195" y="4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slide" Target="slides/slide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801886" y="1237197"/>
            <a:ext cx="9088041" cy="2631887"/>
          </a:xfrm>
        </p:spPr>
        <p:txBody>
          <a:bodyPr anchor="b"/>
          <a:lstStyle>
            <a:lvl1pPr algn="ctr">
              <a:defRPr sz="6614"/>
            </a:lvl1pPr>
          </a:lstStyle>
          <a:p>
            <a:r>
              <a:rPr lang="en-US"/>
              <a:t>Click to edit Master title style</a:t>
            </a:r>
            <a:endParaRPr lang="en-US" dirty="0"/>
          </a:p>
        </p:txBody>
      </p:sp>
      <p:sp>
        <p:nvSpPr>
          <p:cNvPr id="3" name="Subtitle 2"/>
          <p:cNvSpPr>
            <a:spLocks noGrp="1"/>
          </p:cNvSpPr>
          <p:nvPr>
            <p:ph type="subTitle" idx="1"/>
          </p:nvPr>
        </p:nvSpPr>
        <p:spPr>
          <a:xfrm>
            <a:off x="1336477" y="3970580"/>
            <a:ext cx="8018860" cy="1825171"/>
          </a:xfrm>
        </p:spPr>
        <p:txBody>
          <a:bodyPr/>
          <a:lstStyle>
            <a:lvl1pPr marL="0" indent="0" algn="ctr">
              <a:buNone/>
              <a:defRPr sz="2646"/>
            </a:lvl1pPr>
            <a:lvl2pPr marL="503972" indent="0" algn="ctr">
              <a:buNone/>
              <a:defRPr sz="2205"/>
            </a:lvl2pPr>
            <a:lvl3pPr marL="1007943" indent="0" algn="ctr">
              <a:buNone/>
              <a:defRPr sz="1984"/>
            </a:lvl3pPr>
            <a:lvl4pPr marL="1511915" indent="0" algn="ctr">
              <a:buNone/>
              <a:defRPr sz="1764"/>
            </a:lvl4pPr>
            <a:lvl5pPr marL="2015886" indent="0" algn="ctr">
              <a:buNone/>
              <a:defRPr sz="1764"/>
            </a:lvl5pPr>
            <a:lvl6pPr marL="2519858" indent="0" algn="ctr">
              <a:buNone/>
              <a:defRPr sz="1764"/>
            </a:lvl6pPr>
            <a:lvl7pPr marL="3023829" indent="0" algn="ctr">
              <a:buNone/>
              <a:defRPr sz="1764"/>
            </a:lvl7pPr>
            <a:lvl8pPr marL="3527801" indent="0" algn="ctr">
              <a:buNone/>
              <a:defRPr sz="1764"/>
            </a:lvl8pPr>
            <a:lvl9pPr marL="4031772" indent="0" algn="ctr">
              <a:buNone/>
              <a:defRPr sz="1764"/>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927EDFDB-0701-4A33-9029-D098F58747C5}" type="datetimeFigureOut">
              <a:rPr lang="en-GB" smtClean="0"/>
              <a:t>14/02/2025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38549375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27EDFDB-0701-4A33-9029-D098F58747C5}" type="datetimeFigureOut">
              <a:rPr lang="en-GB" smtClean="0"/>
              <a:t>14/02/2025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39320882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9494" y="1884671"/>
            <a:ext cx="9221689" cy="3144614"/>
          </a:xfrm>
        </p:spPr>
        <p:txBody>
          <a:bodyPr anchor="b"/>
          <a:lstStyle>
            <a:lvl1pPr>
              <a:defRPr sz="6614"/>
            </a:lvl1pPr>
          </a:lstStyle>
          <a:p>
            <a:r>
              <a:rPr lang="en-US"/>
              <a:t>Click to edit Master title style</a:t>
            </a:r>
            <a:endParaRPr lang="en-US" dirty="0"/>
          </a:p>
        </p:txBody>
      </p:sp>
      <p:sp>
        <p:nvSpPr>
          <p:cNvPr id="3" name="Text Placeholder 2"/>
          <p:cNvSpPr>
            <a:spLocks noGrp="1"/>
          </p:cNvSpPr>
          <p:nvPr>
            <p:ph type="body" idx="1"/>
          </p:nvPr>
        </p:nvSpPr>
        <p:spPr>
          <a:xfrm>
            <a:off x="729494" y="5059035"/>
            <a:ext cx="9221689" cy="1653678"/>
          </a:xfrm>
        </p:spPr>
        <p:txBody>
          <a:bodyPr/>
          <a:lstStyle>
            <a:lvl1pPr marL="0" indent="0">
              <a:buNone/>
              <a:defRPr sz="2646">
                <a:solidFill>
                  <a:schemeClr val="tx1"/>
                </a:solidFill>
              </a:defRPr>
            </a:lvl1pPr>
            <a:lvl2pPr marL="503972" indent="0">
              <a:buNone/>
              <a:defRPr sz="2205">
                <a:solidFill>
                  <a:schemeClr val="tx1">
                    <a:tint val="75000"/>
                  </a:schemeClr>
                </a:solidFill>
              </a:defRPr>
            </a:lvl2pPr>
            <a:lvl3pPr marL="1007943" indent="0">
              <a:buNone/>
              <a:defRPr sz="1984">
                <a:solidFill>
                  <a:schemeClr val="tx1">
                    <a:tint val="75000"/>
                  </a:schemeClr>
                </a:solidFill>
              </a:defRPr>
            </a:lvl3pPr>
            <a:lvl4pPr marL="1511915" indent="0">
              <a:buNone/>
              <a:defRPr sz="1764">
                <a:solidFill>
                  <a:schemeClr val="tx1">
                    <a:tint val="75000"/>
                  </a:schemeClr>
                </a:solidFill>
              </a:defRPr>
            </a:lvl4pPr>
            <a:lvl5pPr marL="2015886" indent="0">
              <a:buNone/>
              <a:defRPr sz="1764">
                <a:solidFill>
                  <a:schemeClr val="tx1">
                    <a:tint val="75000"/>
                  </a:schemeClr>
                </a:solidFill>
              </a:defRPr>
            </a:lvl5pPr>
            <a:lvl6pPr marL="2519858" indent="0">
              <a:buNone/>
              <a:defRPr sz="1764">
                <a:solidFill>
                  <a:schemeClr val="tx1">
                    <a:tint val="75000"/>
                  </a:schemeClr>
                </a:solidFill>
              </a:defRPr>
            </a:lvl6pPr>
            <a:lvl7pPr marL="3023829" indent="0">
              <a:buNone/>
              <a:defRPr sz="1764">
                <a:solidFill>
                  <a:schemeClr val="tx1">
                    <a:tint val="75000"/>
                  </a:schemeClr>
                </a:solidFill>
              </a:defRPr>
            </a:lvl7pPr>
            <a:lvl8pPr marL="3527801" indent="0">
              <a:buNone/>
              <a:defRPr sz="1764">
                <a:solidFill>
                  <a:schemeClr val="tx1">
                    <a:tint val="75000"/>
                  </a:schemeClr>
                </a:solidFill>
              </a:defRPr>
            </a:lvl8pPr>
            <a:lvl9pPr marL="4031772" indent="0">
              <a:buNone/>
              <a:defRPr sz="1764">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27EDFDB-0701-4A33-9029-D098F58747C5}" type="datetimeFigureOut">
              <a:rPr lang="en-GB" smtClean="0"/>
              <a:t>14/02/2025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13424210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735062" y="2012414"/>
            <a:ext cx="4544021" cy="479654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412730" y="2012414"/>
            <a:ext cx="4544021" cy="479654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27EDFDB-0701-4A33-9029-D098F58747C5}" type="datetimeFigureOut">
              <a:rPr lang="en-GB" smtClean="0"/>
              <a:t>14/02/2025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121911149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736455" y="402484"/>
            <a:ext cx="9221689" cy="1461188"/>
          </a:xfrm>
        </p:spPr>
        <p:txBody>
          <a:bodyPr/>
          <a:lstStyle/>
          <a:p>
            <a:r>
              <a:rPr lang="en-US"/>
              <a:t>Click to edit Master title style</a:t>
            </a:r>
            <a:endParaRPr lang="en-US" dirty="0"/>
          </a:p>
        </p:txBody>
      </p:sp>
      <p:sp>
        <p:nvSpPr>
          <p:cNvPr id="3" name="Text Placeholder 2"/>
          <p:cNvSpPr>
            <a:spLocks noGrp="1"/>
          </p:cNvSpPr>
          <p:nvPr>
            <p:ph type="body" idx="1"/>
          </p:nvPr>
        </p:nvSpPr>
        <p:spPr>
          <a:xfrm>
            <a:off x="736456" y="1853171"/>
            <a:ext cx="4523137" cy="908210"/>
          </a:xfrm>
        </p:spPr>
        <p:txBody>
          <a:bodyPr anchor="b"/>
          <a:lstStyle>
            <a:lvl1pPr marL="0" indent="0">
              <a:buNone/>
              <a:defRPr sz="2646" b="1"/>
            </a:lvl1pPr>
            <a:lvl2pPr marL="503972" indent="0">
              <a:buNone/>
              <a:defRPr sz="2205" b="1"/>
            </a:lvl2pPr>
            <a:lvl3pPr marL="1007943" indent="0">
              <a:buNone/>
              <a:defRPr sz="1984" b="1"/>
            </a:lvl3pPr>
            <a:lvl4pPr marL="1511915" indent="0">
              <a:buNone/>
              <a:defRPr sz="1764" b="1"/>
            </a:lvl4pPr>
            <a:lvl5pPr marL="2015886" indent="0">
              <a:buNone/>
              <a:defRPr sz="1764" b="1"/>
            </a:lvl5pPr>
            <a:lvl6pPr marL="2519858" indent="0">
              <a:buNone/>
              <a:defRPr sz="1764" b="1"/>
            </a:lvl6pPr>
            <a:lvl7pPr marL="3023829" indent="0">
              <a:buNone/>
              <a:defRPr sz="1764" b="1"/>
            </a:lvl7pPr>
            <a:lvl8pPr marL="3527801" indent="0">
              <a:buNone/>
              <a:defRPr sz="1764" b="1"/>
            </a:lvl8pPr>
            <a:lvl9pPr marL="4031772" indent="0">
              <a:buNone/>
              <a:defRPr sz="1764" b="1"/>
            </a:lvl9pPr>
          </a:lstStyle>
          <a:p>
            <a:pPr lvl="0"/>
            <a:r>
              <a:rPr lang="en-US"/>
              <a:t>Edit Master text styles</a:t>
            </a:r>
          </a:p>
        </p:txBody>
      </p:sp>
      <p:sp>
        <p:nvSpPr>
          <p:cNvPr id="4" name="Content Placeholder 3"/>
          <p:cNvSpPr>
            <a:spLocks noGrp="1"/>
          </p:cNvSpPr>
          <p:nvPr>
            <p:ph sz="half" idx="2"/>
          </p:nvPr>
        </p:nvSpPr>
        <p:spPr>
          <a:xfrm>
            <a:off x="736456" y="2761381"/>
            <a:ext cx="4523137" cy="406157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412731" y="1853171"/>
            <a:ext cx="4545413" cy="908210"/>
          </a:xfrm>
        </p:spPr>
        <p:txBody>
          <a:bodyPr anchor="b"/>
          <a:lstStyle>
            <a:lvl1pPr marL="0" indent="0">
              <a:buNone/>
              <a:defRPr sz="2646" b="1"/>
            </a:lvl1pPr>
            <a:lvl2pPr marL="503972" indent="0">
              <a:buNone/>
              <a:defRPr sz="2205" b="1"/>
            </a:lvl2pPr>
            <a:lvl3pPr marL="1007943" indent="0">
              <a:buNone/>
              <a:defRPr sz="1984" b="1"/>
            </a:lvl3pPr>
            <a:lvl4pPr marL="1511915" indent="0">
              <a:buNone/>
              <a:defRPr sz="1764" b="1"/>
            </a:lvl4pPr>
            <a:lvl5pPr marL="2015886" indent="0">
              <a:buNone/>
              <a:defRPr sz="1764" b="1"/>
            </a:lvl5pPr>
            <a:lvl6pPr marL="2519858" indent="0">
              <a:buNone/>
              <a:defRPr sz="1764" b="1"/>
            </a:lvl6pPr>
            <a:lvl7pPr marL="3023829" indent="0">
              <a:buNone/>
              <a:defRPr sz="1764" b="1"/>
            </a:lvl7pPr>
            <a:lvl8pPr marL="3527801" indent="0">
              <a:buNone/>
              <a:defRPr sz="1764" b="1"/>
            </a:lvl8pPr>
            <a:lvl9pPr marL="4031772" indent="0">
              <a:buNone/>
              <a:defRPr sz="1764" b="1"/>
            </a:lvl9pPr>
          </a:lstStyle>
          <a:p>
            <a:pPr lvl="0"/>
            <a:r>
              <a:rPr lang="en-US"/>
              <a:t>Edit Master text styles</a:t>
            </a:r>
          </a:p>
        </p:txBody>
      </p:sp>
      <p:sp>
        <p:nvSpPr>
          <p:cNvPr id="6" name="Content Placeholder 5"/>
          <p:cNvSpPr>
            <a:spLocks noGrp="1"/>
          </p:cNvSpPr>
          <p:nvPr>
            <p:ph sz="quarter" idx="4"/>
          </p:nvPr>
        </p:nvSpPr>
        <p:spPr>
          <a:xfrm>
            <a:off x="5412731" y="2761381"/>
            <a:ext cx="4545413" cy="406157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27EDFDB-0701-4A33-9029-D098F58747C5}" type="datetimeFigureOut">
              <a:rPr lang="en-GB" smtClean="0"/>
              <a:t>14/02/2025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2614213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927EDFDB-0701-4A33-9029-D098F58747C5}" type="datetimeFigureOut">
              <a:rPr lang="en-GB" smtClean="0"/>
              <a:t>14/02/2025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13581688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27EDFDB-0701-4A33-9029-D098F58747C5}" type="datetimeFigureOut">
              <a:rPr lang="en-GB" smtClean="0"/>
              <a:t>14/02/2025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643369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36455" y="503978"/>
            <a:ext cx="3448388" cy="1763924"/>
          </a:xfrm>
        </p:spPr>
        <p:txBody>
          <a:bodyPr anchor="b"/>
          <a:lstStyle>
            <a:lvl1pPr>
              <a:defRPr sz="3527"/>
            </a:lvl1pPr>
          </a:lstStyle>
          <a:p>
            <a:r>
              <a:rPr lang="en-US"/>
              <a:t>Click to edit Master title style</a:t>
            </a:r>
            <a:endParaRPr lang="en-US" dirty="0"/>
          </a:p>
        </p:txBody>
      </p:sp>
      <p:sp>
        <p:nvSpPr>
          <p:cNvPr id="3" name="Content Placeholder 2"/>
          <p:cNvSpPr>
            <a:spLocks noGrp="1"/>
          </p:cNvSpPr>
          <p:nvPr>
            <p:ph idx="1"/>
          </p:nvPr>
        </p:nvSpPr>
        <p:spPr>
          <a:xfrm>
            <a:off x="4545413" y="1088455"/>
            <a:ext cx="5412730" cy="5372269"/>
          </a:xfrm>
        </p:spPr>
        <p:txBody>
          <a:bodyPr/>
          <a:lstStyle>
            <a:lvl1pPr>
              <a:defRPr sz="3527"/>
            </a:lvl1pPr>
            <a:lvl2pPr>
              <a:defRPr sz="3086"/>
            </a:lvl2pPr>
            <a:lvl3pPr>
              <a:defRPr sz="2646"/>
            </a:lvl3pPr>
            <a:lvl4pPr>
              <a:defRPr sz="2205"/>
            </a:lvl4pPr>
            <a:lvl5pPr>
              <a:defRPr sz="2205"/>
            </a:lvl5pPr>
            <a:lvl6pPr>
              <a:defRPr sz="2205"/>
            </a:lvl6pPr>
            <a:lvl7pPr>
              <a:defRPr sz="2205"/>
            </a:lvl7pPr>
            <a:lvl8pPr>
              <a:defRPr sz="2205"/>
            </a:lvl8pPr>
            <a:lvl9pPr>
              <a:defRPr sz="2205"/>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736455" y="2267902"/>
            <a:ext cx="3448388" cy="4201570"/>
          </a:xfrm>
        </p:spPr>
        <p:txBody>
          <a:bodyPr/>
          <a:lstStyle>
            <a:lvl1pPr marL="0" indent="0">
              <a:buNone/>
              <a:defRPr sz="1764"/>
            </a:lvl1pPr>
            <a:lvl2pPr marL="503972" indent="0">
              <a:buNone/>
              <a:defRPr sz="1543"/>
            </a:lvl2pPr>
            <a:lvl3pPr marL="1007943" indent="0">
              <a:buNone/>
              <a:defRPr sz="1323"/>
            </a:lvl3pPr>
            <a:lvl4pPr marL="1511915" indent="0">
              <a:buNone/>
              <a:defRPr sz="1102"/>
            </a:lvl4pPr>
            <a:lvl5pPr marL="2015886" indent="0">
              <a:buNone/>
              <a:defRPr sz="1102"/>
            </a:lvl5pPr>
            <a:lvl6pPr marL="2519858" indent="0">
              <a:buNone/>
              <a:defRPr sz="1102"/>
            </a:lvl6pPr>
            <a:lvl7pPr marL="3023829" indent="0">
              <a:buNone/>
              <a:defRPr sz="1102"/>
            </a:lvl7pPr>
            <a:lvl8pPr marL="3527801" indent="0">
              <a:buNone/>
              <a:defRPr sz="1102"/>
            </a:lvl8pPr>
            <a:lvl9pPr marL="4031772" indent="0">
              <a:buNone/>
              <a:defRPr sz="1102"/>
            </a:lvl9pPr>
          </a:lstStyle>
          <a:p>
            <a:pPr lvl="0"/>
            <a:r>
              <a:rPr lang="en-US"/>
              <a:t>Edit Master text styles</a:t>
            </a:r>
          </a:p>
        </p:txBody>
      </p:sp>
      <p:sp>
        <p:nvSpPr>
          <p:cNvPr id="5" name="Date Placeholder 4"/>
          <p:cNvSpPr>
            <a:spLocks noGrp="1"/>
          </p:cNvSpPr>
          <p:nvPr>
            <p:ph type="dt" sz="half" idx="10"/>
          </p:nvPr>
        </p:nvSpPr>
        <p:spPr/>
        <p:txBody>
          <a:bodyPr/>
          <a:lstStyle/>
          <a:p>
            <a:fld id="{927EDFDB-0701-4A33-9029-D098F58747C5}" type="datetimeFigureOut">
              <a:rPr lang="en-GB" smtClean="0"/>
              <a:t>14/02/2025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15524989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36455" y="503978"/>
            <a:ext cx="3448388" cy="1763924"/>
          </a:xfrm>
        </p:spPr>
        <p:txBody>
          <a:bodyPr anchor="b"/>
          <a:lstStyle>
            <a:lvl1pPr>
              <a:defRPr sz="3527"/>
            </a:lvl1pPr>
          </a:lstStyle>
          <a:p>
            <a:r>
              <a:rPr lang="en-US"/>
              <a:t>Click to edit Master title style</a:t>
            </a:r>
            <a:endParaRPr lang="en-US" dirty="0"/>
          </a:p>
        </p:txBody>
      </p:sp>
      <p:sp>
        <p:nvSpPr>
          <p:cNvPr id="3" name="Picture Placeholder 2"/>
          <p:cNvSpPr>
            <a:spLocks noGrp="1" noChangeAspect="1"/>
          </p:cNvSpPr>
          <p:nvPr>
            <p:ph type="pic" idx="1"/>
          </p:nvPr>
        </p:nvSpPr>
        <p:spPr>
          <a:xfrm>
            <a:off x="4545413" y="1088455"/>
            <a:ext cx="5412730" cy="5372269"/>
          </a:xfrm>
        </p:spPr>
        <p:txBody>
          <a:bodyPr anchor="t"/>
          <a:lstStyle>
            <a:lvl1pPr marL="0" indent="0">
              <a:buNone/>
              <a:defRPr sz="3527"/>
            </a:lvl1pPr>
            <a:lvl2pPr marL="503972" indent="0">
              <a:buNone/>
              <a:defRPr sz="3086"/>
            </a:lvl2pPr>
            <a:lvl3pPr marL="1007943" indent="0">
              <a:buNone/>
              <a:defRPr sz="2646"/>
            </a:lvl3pPr>
            <a:lvl4pPr marL="1511915" indent="0">
              <a:buNone/>
              <a:defRPr sz="2205"/>
            </a:lvl4pPr>
            <a:lvl5pPr marL="2015886" indent="0">
              <a:buNone/>
              <a:defRPr sz="2205"/>
            </a:lvl5pPr>
            <a:lvl6pPr marL="2519858" indent="0">
              <a:buNone/>
              <a:defRPr sz="2205"/>
            </a:lvl6pPr>
            <a:lvl7pPr marL="3023829" indent="0">
              <a:buNone/>
              <a:defRPr sz="2205"/>
            </a:lvl7pPr>
            <a:lvl8pPr marL="3527801" indent="0">
              <a:buNone/>
              <a:defRPr sz="2205"/>
            </a:lvl8pPr>
            <a:lvl9pPr marL="4031772" indent="0">
              <a:buNone/>
              <a:defRPr sz="2205"/>
            </a:lvl9pPr>
          </a:lstStyle>
          <a:p>
            <a:r>
              <a:rPr lang="en-US"/>
              <a:t>Click icon to add picture</a:t>
            </a:r>
            <a:endParaRPr lang="en-US" dirty="0"/>
          </a:p>
        </p:txBody>
      </p:sp>
      <p:sp>
        <p:nvSpPr>
          <p:cNvPr id="4" name="Text Placeholder 3"/>
          <p:cNvSpPr>
            <a:spLocks noGrp="1"/>
          </p:cNvSpPr>
          <p:nvPr>
            <p:ph type="body" sz="half" idx="2"/>
          </p:nvPr>
        </p:nvSpPr>
        <p:spPr>
          <a:xfrm>
            <a:off x="736455" y="2267902"/>
            <a:ext cx="3448388" cy="4201570"/>
          </a:xfrm>
        </p:spPr>
        <p:txBody>
          <a:bodyPr/>
          <a:lstStyle>
            <a:lvl1pPr marL="0" indent="0">
              <a:buNone/>
              <a:defRPr sz="1764"/>
            </a:lvl1pPr>
            <a:lvl2pPr marL="503972" indent="0">
              <a:buNone/>
              <a:defRPr sz="1543"/>
            </a:lvl2pPr>
            <a:lvl3pPr marL="1007943" indent="0">
              <a:buNone/>
              <a:defRPr sz="1323"/>
            </a:lvl3pPr>
            <a:lvl4pPr marL="1511915" indent="0">
              <a:buNone/>
              <a:defRPr sz="1102"/>
            </a:lvl4pPr>
            <a:lvl5pPr marL="2015886" indent="0">
              <a:buNone/>
              <a:defRPr sz="1102"/>
            </a:lvl5pPr>
            <a:lvl6pPr marL="2519858" indent="0">
              <a:buNone/>
              <a:defRPr sz="1102"/>
            </a:lvl6pPr>
            <a:lvl7pPr marL="3023829" indent="0">
              <a:buNone/>
              <a:defRPr sz="1102"/>
            </a:lvl7pPr>
            <a:lvl8pPr marL="3527801" indent="0">
              <a:buNone/>
              <a:defRPr sz="1102"/>
            </a:lvl8pPr>
            <a:lvl9pPr marL="4031772" indent="0">
              <a:buNone/>
              <a:defRPr sz="1102"/>
            </a:lvl9pPr>
          </a:lstStyle>
          <a:p>
            <a:pPr lvl="0"/>
            <a:r>
              <a:rPr lang="en-US"/>
              <a:t>Edit Master text styles</a:t>
            </a:r>
          </a:p>
        </p:txBody>
      </p:sp>
      <p:sp>
        <p:nvSpPr>
          <p:cNvPr id="5" name="Date Placeholder 4"/>
          <p:cNvSpPr>
            <a:spLocks noGrp="1"/>
          </p:cNvSpPr>
          <p:nvPr>
            <p:ph type="dt" sz="half" idx="10"/>
          </p:nvPr>
        </p:nvSpPr>
        <p:spPr/>
        <p:txBody>
          <a:bodyPr/>
          <a:lstStyle/>
          <a:p>
            <a:fld id="{927EDFDB-0701-4A33-9029-D098F58747C5}" type="datetimeFigureOut">
              <a:rPr lang="en-GB" smtClean="0"/>
              <a:t>14/02/2025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13038901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27EDFDB-0701-4A33-9029-D098F58747C5}" type="datetimeFigureOut">
              <a:rPr lang="en-GB" smtClean="0"/>
              <a:t>14/02/2025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254540307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651329" y="402483"/>
            <a:ext cx="2305422" cy="6406475"/>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735063" y="402483"/>
            <a:ext cx="6782619" cy="640647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27EDFDB-0701-4A33-9029-D098F58747C5}" type="datetimeFigureOut">
              <a:rPr lang="en-GB" smtClean="0"/>
              <a:t>14/02/2025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201049865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735062" y="402484"/>
            <a:ext cx="9221689" cy="1461188"/>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735062" y="2012414"/>
            <a:ext cx="9221689" cy="4796544"/>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35062" y="7006700"/>
            <a:ext cx="2405658" cy="402483"/>
          </a:xfrm>
          <a:prstGeom prst="rect">
            <a:avLst/>
          </a:prstGeom>
        </p:spPr>
        <p:txBody>
          <a:bodyPr vert="horz" lIns="91440" tIns="45720" rIns="91440" bIns="45720" rtlCol="0" anchor="ctr"/>
          <a:lstStyle>
            <a:lvl1pPr algn="l">
              <a:defRPr sz="1323">
                <a:solidFill>
                  <a:schemeClr val="tx1">
                    <a:tint val="75000"/>
                  </a:schemeClr>
                </a:solidFill>
              </a:defRPr>
            </a:lvl1pPr>
          </a:lstStyle>
          <a:p>
            <a:fld id="{927EDFDB-0701-4A33-9029-D098F58747C5}" type="datetimeFigureOut">
              <a:rPr lang="en-GB" smtClean="0"/>
              <a:t>14/02/2025</a:t>
            </a:fld>
            <a:endParaRPr lang="en-GB"/>
          </a:p>
        </p:txBody>
      </p:sp>
      <p:sp>
        <p:nvSpPr>
          <p:cNvPr id="5" name="Footer Placeholder 4"/>
          <p:cNvSpPr>
            <a:spLocks noGrp="1"/>
          </p:cNvSpPr>
          <p:nvPr>
            <p:ph type="ftr" sz="quarter" idx="3"/>
          </p:nvPr>
        </p:nvSpPr>
        <p:spPr>
          <a:xfrm>
            <a:off x="3541663" y="7006700"/>
            <a:ext cx="3608487" cy="402483"/>
          </a:xfrm>
          <a:prstGeom prst="rect">
            <a:avLst/>
          </a:prstGeom>
        </p:spPr>
        <p:txBody>
          <a:bodyPr vert="horz" lIns="91440" tIns="45720" rIns="91440" bIns="45720" rtlCol="0" anchor="ctr"/>
          <a:lstStyle>
            <a:lvl1pPr algn="ctr">
              <a:defRPr sz="1323">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7551093" y="7006700"/>
            <a:ext cx="2405658" cy="402483"/>
          </a:xfrm>
          <a:prstGeom prst="rect">
            <a:avLst/>
          </a:prstGeom>
        </p:spPr>
        <p:txBody>
          <a:bodyPr vert="horz" lIns="91440" tIns="45720" rIns="91440" bIns="45720" rtlCol="0" anchor="ctr"/>
          <a:lstStyle>
            <a:lvl1pPr algn="r">
              <a:defRPr sz="1323">
                <a:solidFill>
                  <a:schemeClr val="tx1">
                    <a:tint val="75000"/>
                  </a:schemeClr>
                </a:solidFill>
              </a:defRPr>
            </a:lvl1pPr>
          </a:lstStyle>
          <a:p>
            <a:fld id="{E1DD2D32-775F-40A9-AEC5-4F2762A3335C}" type="slidenum">
              <a:rPr lang="en-GB" smtClean="0"/>
              <a:t>‹#›</a:t>
            </a:fld>
            <a:endParaRPr lang="en-GB"/>
          </a:p>
        </p:txBody>
      </p:sp>
    </p:spTree>
    <p:extLst>
      <p:ext uri="{BB962C8B-B14F-4D97-AF65-F5344CB8AC3E}">
        <p14:creationId xmlns:p14="http://schemas.microsoft.com/office/powerpoint/2010/main" val="307965187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1007943" rtl="0" eaLnBrk="1" latinLnBrk="0" hangingPunct="1">
        <a:lnSpc>
          <a:spcPct val="90000"/>
        </a:lnSpc>
        <a:spcBef>
          <a:spcPct val="0"/>
        </a:spcBef>
        <a:buNone/>
        <a:defRPr sz="4850" kern="1200">
          <a:solidFill>
            <a:schemeClr val="tx1"/>
          </a:solidFill>
          <a:latin typeface="+mj-lt"/>
          <a:ea typeface="+mj-ea"/>
          <a:cs typeface="+mj-cs"/>
        </a:defRPr>
      </a:lvl1pPr>
    </p:titleStyle>
    <p:bodyStyle>
      <a:lvl1pPr marL="251986" indent="-251986" algn="l" defTabSz="1007943" rtl="0" eaLnBrk="1" latinLnBrk="0" hangingPunct="1">
        <a:lnSpc>
          <a:spcPct val="90000"/>
        </a:lnSpc>
        <a:spcBef>
          <a:spcPts val="1102"/>
        </a:spcBef>
        <a:buFont typeface="Arial" panose="020B0604020202020204" pitchFamily="34" charset="0"/>
        <a:buChar char="•"/>
        <a:defRPr sz="3086" kern="1200">
          <a:solidFill>
            <a:schemeClr val="tx1"/>
          </a:solidFill>
          <a:latin typeface="+mn-lt"/>
          <a:ea typeface="+mn-ea"/>
          <a:cs typeface="+mn-cs"/>
        </a:defRPr>
      </a:lvl1pPr>
      <a:lvl2pPr marL="755957" indent="-251986" algn="l" defTabSz="1007943" rtl="0" eaLnBrk="1" latinLnBrk="0" hangingPunct="1">
        <a:lnSpc>
          <a:spcPct val="90000"/>
        </a:lnSpc>
        <a:spcBef>
          <a:spcPts val="551"/>
        </a:spcBef>
        <a:buFont typeface="Arial" panose="020B0604020202020204" pitchFamily="34" charset="0"/>
        <a:buChar char="•"/>
        <a:defRPr sz="2646" kern="1200">
          <a:solidFill>
            <a:schemeClr val="tx1"/>
          </a:solidFill>
          <a:latin typeface="+mn-lt"/>
          <a:ea typeface="+mn-ea"/>
          <a:cs typeface="+mn-cs"/>
        </a:defRPr>
      </a:lvl2pPr>
      <a:lvl3pPr marL="1259929" indent="-251986" algn="l" defTabSz="1007943" rtl="0" eaLnBrk="1" latinLnBrk="0" hangingPunct="1">
        <a:lnSpc>
          <a:spcPct val="90000"/>
        </a:lnSpc>
        <a:spcBef>
          <a:spcPts val="551"/>
        </a:spcBef>
        <a:buFont typeface="Arial" panose="020B0604020202020204" pitchFamily="34" charset="0"/>
        <a:buChar char="•"/>
        <a:defRPr sz="2205" kern="1200">
          <a:solidFill>
            <a:schemeClr val="tx1"/>
          </a:solidFill>
          <a:latin typeface="+mn-lt"/>
          <a:ea typeface="+mn-ea"/>
          <a:cs typeface="+mn-cs"/>
        </a:defRPr>
      </a:lvl3pPr>
      <a:lvl4pPr marL="1763900"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4pPr>
      <a:lvl5pPr marL="2267872"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5pPr>
      <a:lvl6pPr marL="2771844"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6pPr>
      <a:lvl7pPr marL="3275815"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7pPr>
      <a:lvl8pPr marL="3779787"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8pPr>
      <a:lvl9pPr marL="4283758"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9pPr>
    </p:bodyStyle>
    <p:otherStyle>
      <a:defPPr>
        <a:defRPr lang="en-US"/>
      </a:defPPr>
      <a:lvl1pPr marL="0" algn="l" defTabSz="1007943" rtl="0" eaLnBrk="1" latinLnBrk="0" hangingPunct="1">
        <a:defRPr sz="1984" kern="1200">
          <a:solidFill>
            <a:schemeClr val="tx1"/>
          </a:solidFill>
          <a:latin typeface="+mn-lt"/>
          <a:ea typeface="+mn-ea"/>
          <a:cs typeface="+mn-cs"/>
        </a:defRPr>
      </a:lvl1pPr>
      <a:lvl2pPr marL="503972" algn="l" defTabSz="1007943" rtl="0" eaLnBrk="1" latinLnBrk="0" hangingPunct="1">
        <a:defRPr sz="1984" kern="1200">
          <a:solidFill>
            <a:schemeClr val="tx1"/>
          </a:solidFill>
          <a:latin typeface="+mn-lt"/>
          <a:ea typeface="+mn-ea"/>
          <a:cs typeface="+mn-cs"/>
        </a:defRPr>
      </a:lvl2pPr>
      <a:lvl3pPr marL="1007943" algn="l" defTabSz="1007943" rtl="0" eaLnBrk="1" latinLnBrk="0" hangingPunct="1">
        <a:defRPr sz="1984" kern="1200">
          <a:solidFill>
            <a:schemeClr val="tx1"/>
          </a:solidFill>
          <a:latin typeface="+mn-lt"/>
          <a:ea typeface="+mn-ea"/>
          <a:cs typeface="+mn-cs"/>
        </a:defRPr>
      </a:lvl3pPr>
      <a:lvl4pPr marL="1511915" algn="l" defTabSz="1007943" rtl="0" eaLnBrk="1" latinLnBrk="0" hangingPunct="1">
        <a:defRPr sz="1984" kern="1200">
          <a:solidFill>
            <a:schemeClr val="tx1"/>
          </a:solidFill>
          <a:latin typeface="+mn-lt"/>
          <a:ea typeface="+mn-ea"/>
          <a:cs typeface="+mn-cs"/>
        </a:defRPr>
      </a:lvl4pPr>
      <a:lvl5pPr marL="2015886" algn="l" defTabSz="1007943" rtl="0" eaLnBrk="1" latinLnBrk="0" hangingPunct="1">
        <a:defRPr sz="1984" kern="1200">
          <a:solidFill>
            <a:schemeClr val="tx1"/>
          </a:solidFill>
          <a:latin typeface="+mn-lt"/>
          <a:ea typeface="+mn-ea"/>
          <a:cs typeface="+mn-cs"/>
        </a:defRPr>
      </a:lvl5pPr>
      <a:lvl6pPr marL="2519858" algn="l" defTabSz="1007943" rtl="0" eaLnBrk="1" latinLnBrk="0" hangingPunct="1">
        <a:defRPr sz="1984" kern="1200">
          <a:solidFill>
            <a:schemeClr val="tx1"/>
          </a:solidFill>
          <a:latin typeface="+mn-lt"/>
          <a:ea typeface="+mn-ea"/>
          <a:cs typeface="+mn-cs"/>
        </a:defRPr>
      </a:lvl6pPr>
      <a:lvl7pPr marL="3023829" algn="l" defTabSz="1007943" rtl="0" eaLnBrk="1" latinLnBrk="0" hangingPunct="1">
        <a:defRPr sz="1984" kern="1200">
          <a:solidFill>
            <a:schemeClr val="tx1"/>
          </a:solidFill>
          <a:latin typeface="+mn-lt"/>
          <a:ea typeface="+mn-ea"/>
          <a:cs typeface="+mn-cs"/>
        </a:defRPr>
      </a:lvl7pPr>
      <a:lvl8pPr marL="3527801" algn="l" defTabSz="1007943" rtl="0" eaLnBrk="1" latinLnBrk="0" hangingPunct="1">
        <a:defRPr sz="1984" kern="1200">
          <a:solidFill>
            <a:schemeClr val="tx1"/>
          </a:solidFill>
          <a:latin typeface="+mn-lt"/>
          <a:ea typeface="+mn-ea"/>
          <a:cs typeface="+mn-cs"/>
        </a:defRPr>
      </a:lvl8pPr>
      <a:lvl9pPr marL="4031772" algn="l" defTabSz="1007943" rtl="0" eaLnBrk="1" latinLnBrk="0" hangingPunct="1">
        <a:defRPr sz="1984"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8" Type="http://schemas.openxmlformats.org/officeDocument/2006/relationships/image" Target="../media/image6.png"/><Relationship Id="rId3" Type="http://schemas.microsoft.com/office/2007/relationships/hdphoto" Target="../media/hdphoto1.wdp"/><Relationship Id="rId7" Type="http://schemas.openxmlformats.org/officeDocument/2006/relationships/image" Target="../media/image5.jpe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4.jpeg"/><Relationship Id="rId5" Type="http://schemas.openxmlformats.org/officeDocument/2006/relationships/image" Target="../media/image3.png"/><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8" Type="http://schemas.openxmlformats.org/officeDocument/2006/relationships/image" Target="../media/image11.png"/><Relationship Id="rId3" Type="http://schemas.microsoft.com/office/2007/relationships/hdphoto" Target="../media/hdphoto1.wdp"/><Relationship Id="rId7" Type="http://schemas.openxmlformats.org/officeDocument/2006/relationships/image" Target="../media/image10.pn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jpeg"/><Relationship Id="rId9" Type="http://schemas.openxmlformats.org/officeDocument/2006/relationships/image" Target="../media/image12.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9117F9-99A7-7EA5-FD47-08F0D69DD002}"/>
            </a:ext>
          </a:extLst>
        </p:cNvPr>
        <p:cNvGrpSpPr/>
        <p:nvPr/>
      </p:nvGrpSpPr>
      <p:grpSpPr>
        <a:xfrm>
          <a:off x="0" y="0"/>
          <a:ext cx="0" cy="0"/>
          <a:chOff x="0" y="0"/>
          <a:chExt cx="0" cy="0"/>
        </a:xfrm>
      </p:grpSpPr>
      <p:graphicFrame>
        <p:nvGraphicFramePr>
          <p:cNvPr id="17" name="Table 16">
            <a:extLst>
              <a:ext uri="{FF2B5EF4-FFF2-40B4-BE49-F238E27FC236}">
                <a16:creationId xmlns:a16="http://schemas.microsoft.com/office/drawing/2014/main" id="{8184707E-5B95-45D0-BF96-395E11559E30}"/>
              </a:ext>
            </a:extLst>
          </p:cNvPr>
          <p:cNvGraphicFramePr>
            <a:graphicFrameLocks noGrp="1"/>
          </p:cNvGraphicFramePr>
          <p:nvPr>
            <p:extLst>
              <p:ext uri="{D42A27DB-BD31-4B8C-83A1-F6EECF244321}">
                <p14:modId xmlns:p14="http://schemas.microsoft.com/office/powerpoint/2010/main" val="241689578"/>
              </p:ext>
            </p:extLst>
          </p:nvPr>
        </p:nvGraphicFramePr>
        <p:xfrm>
          <a:off x="77519" y="663986"/>
          <a:ext cx="5012642" cy="6375903"/>
        </p:xfrm>
        <a:graphic>
          <a:graphicData uri="http://schemas.openxmlformats.org/drawingml/2006/table">
            <a:tbl>
              <a:tblPr firstRow="1" bandRow="1">
                <a:tableStyleId>{93296810-A885-4BE3-A3E7-6D5BEEA58F35}</a:tableStyleId>
              </a:tblPr>
              <a:tblGrid>
                <a:gridCol w="1011337">
                  <a:extLst>
                    <a:ext uri="{9D8B030D-6E8A-4147-A177-3AD203B41FA5}">
                      <a16:colId xmlns:a16="http://schemas.microsoft.com/office/drawing/2014/main" val="1922709769"/>
                    </a:ext>
                  </a:extLst>
                </a:gridCol>
                <a:gridCol w="4001305">
                  <a:extLst>
                    <a:ext uri="{9D8B030D-6E8A-4147-A177-3AD203B41FA5}">
                      <a16:colId xmlns:a16="http://schemas.microsoft.com/office/drawing/2014/main" val="1508881181"/>
                    </a:ext>
                  </a:extLst>
                </a:gridCol>
              </a:tblGrid>
              <a:tr h="245861">
                <a:tc gridSpan="2">
                  <a:txBody>
                    <a:bodyPr/>
                    <a:lstStyle/>
                    <a:p>
                      <a:r>
                        <a:rPr lang="en-GB" sz="1000" dirty="0"/>
                        <a:t>Key Vocabulary</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tcPr>
                </a:tc>
                <a:tc hMerge="1">
                  <a:txBody>
                    <a:bodyPr/>
                    <a:lstStyle/>
                    <a:p>
                      <a:endParaRPr lang="en-GB" sz="1000" dirty="0"/>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tcPr>
                </a:tc>
                <a:extLst>
                  <a:ext uri="{0D108BD9-81ED-4DB2-BD59-A6C34878D82A}">
                    <a16:rowId xmlns:a16="http://schemas.microsoft.com/office/drawing/2014/main" val="3292632100"/>
                  </a:ext>
                </a:extLst>
              </a:tr>
              <a:tr h="538773">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US" altLang="en-US" sz="1200" kern="1200" dirty="0">
                          <a:solidFill>
                            <a:schemeClr val="dk1"/>
                          </a:solidFill>
                          <a:latin typeface="+mn-lt"/>
                          <a:ea typeface="+mn-ea"/>
                          <a:cs typeface="+mn-cs"/>
                        </a:rPr>
                        <a:t>air raid</a:t>
                      </a:r>
                      <a:endParaRPr lang="en-GB" sz="1200" kern="1200" dirty="0">
                        <a:solidFill>
                          <a:schemeClr val="dk1"/>
                        </a:solidFill>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US" altLang="en-US" sz="1200" i="1" kern="1200" dirty="0">
                          <a:solidFill>
                            <a:schemeClr val="dk1"/>
                          </a:solidFill>
                          <a:latin typeface="+mn-lt"/>
                          <a:ea typeface="+mn-ea"/>
                          <a:cs typeface="+mn-cs"/>
                        </a:rPr>
                        <a:t>noun</a:t>
                      </a:r>
                      <a:r>
                        <a:rPr lang="en-US" altLang="en-US" sz="1200" kern="1200" dirty="0">
                          <a:solidFill>
                            <a:schemeClr val="dk1"/>
                          </a:solidFill>
                          <a:latin typeface="+mn-lt"/>
                          <a:ea typeface="+mn-ea"/>
                          <a:cs typeface="+mn-cs"/>
                        </a:rPr>
                        <a:t>. a an attack by aircraft, often involving the dropping of bombs on a target area.</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73743771"/>
                  </a:ext>
                </a:extLst>
              </a:tr>
              <a:tr h="513328">
                <a:tc>
                  <a:txBody>
                    <a:bodyPr/>
                    <a:lstStyle/>
                    <a:p>
                      <a:r>
                        <a:rPr lang="en-US" altLang="en-US" sz="1200" kern="1200" dirty="0">
                          <a:solidFill>
                            <a:schemeClr val="dk1"/>
                          </a:solidFill>
                          <a:latin typeface="+mn-lt"/>
                          <a:ea typeface="+mn-ea"/>
                          <a:cs typeface="+mn-cs"/>
                        </a:rPr>
                        <a:t>army </a:t>
                      </a:r>
                      <a:endParaRPr lang="en-GB" sz="1200" kern="1200" dirty="0">
                        <a:solidFill>
                          <a:schemeClr val="dk1"/>
                        </a:solidFill>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US" altLang="en-US" sz="1200" i="1" kern="1200" dirty="0">
                          <a:solidFill>
                            <a:schemeClr val="dk1"/>
                          </a:solidFill>
                          <a:latin typeface="+mn-lt"/>
                          <a:ea typeface="+mn-ea"/>
                          <a:cs typeface="+mn-cs"/>
                        </a:rPr>
                        <a:t>noun</a:t>
                      </a:r>
                      <a:r>
                        <a:rPr lang="en-US" altLang="en-US" sz="1200" kern="1200" dirty="0">
                          <a:solidFill>
                            <a:schemeClr val="dk1"/>
                          </a:solidFill>
                          <a:latin typeface="+mn-lt"/>
                          <a:ea typeface="+mn-ea"/>
                          <a:cs typeface="+mn-cs"/>
                        </a:rPr>
                        <a:t>. a large group of soldiers who are trained to fight on land as part of a country's military forces.</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599902591"/>
                  </a:ext>
                </a:extLst>
              </a:tr>
              <a:tr h="675800">
                <a:tc>
                  <a:txBody>
                    <a:bodyPr/>
                    <a:lstStyle/>
                    <a:p>
                      <a:r>
                        <a:rPr lang="en-US" altLang="en-US" sz="1200" kern="1200" dirty="0">
                          <a:solidFill>
                            <a:schemeClr val="dk1"/>
                          </a:solidFill>
                          <a:latin typeface="+mn-lt"/>
                          <a:ea typeface="+mn-ea"/>
                          <a:cs typeface="+mn-cs"/>
                        </a:rPr>
                        <a:t>blackout  </a:t>
                      </a:r>
                      <a:endParaRPr lang="en-GB" sz="1200" kern="1200" dirty="0">
                        <a:solidFill>
                          <a:schemeClr val="dk1"/>
                        </a:solidFill>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US" altLang="en-US" sz="1200" i="1" kern="1200" dirty="0">
                          <a:solidFill>
                            <a:schemeClr val="dk1"/>
                          </a:solidFill>
                          <a:latin typeface="+mn-lt"/>
                          <a:ea typeface="+mn-ea"/>
                          <a:cs typeface="+mn-cs"/>
                        </a:rPr>
                        <a:t>noun</a:t>
                      </a:r>
                      <a:r>
                        <a:rPr lang="en-US" altLang="en-US" sz="1200" kern="1200" dirty="0">
                          <a:solidFill>
                            <a:schemeClr val="dk1"/>
                          </a:solidFill>
                          <a:latin typeface="+mn-lt"/>
                          <a:ea typeface="+mn-ea"/>
                          <a:cs typeface="+mn-cs"/>
                        </a:rPr>
                        <a:t>. a period when lights were turned off or hidden to prevent enemy aircraft from spotting targets during the night, especially during WWII.</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663338563"/>
                  </a:ext>
                </a:extLst>
              </a:tr>
              <a:tr h="675800">
                <a:tc>
                  <a:txBody>
                    <a:bodyPr/>
                    <a:lstStyle/>
                    <a:p>
                      <a:r>
                        <a:rPr lang="en-US" altLang="en-US" sz="1200" kern="1200" dirty="0">
                          <a:solidFill>
                            <a:schemeClr val="dk1"/>
                          </a:solidFill>
                          <a:latin typeface="+mn-lt"/>
                          <a:ea typeface="+mn-ea"/>
                          <a:cs typeface="+mn-cs"/>
                        </a:rPr>
                        <a:t>evacuees </a:t>
                      </a:r>
                      <a:endParaRPr lang="en-GB" sz="1200" kern="1200" dirty="0">
                        <a:solidFill>
                          <a:schemeClr val="dk1"/>
                        </a:solidFill>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US" altLang="en-US" sz="1200" i="1" kern="1200" dirty="0">
                          <a:solidFill>
                            <a:schemeClr val="dk1"/>
                          </a:solidFill>
                          <a:latin typeface="+mn-lt"/>
                          <a:ea typeface="+mn-ea"/>
                          <a:cs typeface="+mn-cs"/>
                        </a:rPr>
                        <a:t>noun</a:t>
                      </a:r>
                      <a:r>
                        <a:rPr lang="en-US" altLang="en-US" sz="1200" kern="1200" dirty="0">
                          <a:solidFill>
                            <a:schemeClr val="dk1"/>
                          </a:solidFill>
                          <a:latin typeface="+mn-lt"/>
                          <a:ea typeface="+mn-ea"/>
                          <a:cs typeface="+mn-cs"/>
                        </a:rPr>
                        <a:t>. people, especially children, who were sent away from danger areas to safer locations during WWII, often as part of the evacuation plans.</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2087510914"/>
                  </a:ext>
                </a:extLst>
              </a:tr>
              <a:tr h="540427">
                <a:tc>
                  <a:txBody>
                    <a:bodyPr/>
                    <a:lstStyle/>
                    <a:p>
                      <a:r>
                        <a:rPr lang="en-US" altLang="en-US" sz="1200" kern="1200" dirty="0">
                          <a:solidFill>
                            <a:schemeClr val="dk1"/>
                          </a:solidFill>
                          <a:latin typeface="+mn-lt"/>
                          <a:ea typeface="+mn-ea"/>
                          <a:cs typeface="+mn-cs"/>
                        </a:rPr>
                        <a:t>gas mask </a:t>
                      </a:r>
                      <a:endParaRPr lang="en-GB" sz="1200" kern="1200" dirty="0">
                        <a:solidFill>
                          <a:schemeClr val="dk1"/>
                        </a:solidFill>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US" altLang="en-US" sz="1200" i="1" kern="1200" dirty="0">
                          <a:solidFill>
                            <a:schemeClr val="dk1"/>
                          </a:solidFill>
                          <a:latin typeface="+mn-lt"/>
                          <a:ea typeface="+mn-ea"/>
                          <a:cs typeface="+mn-cs"/>
                        </a:rPr>
                        <a:t>noun</a:t>
                      </a:r>
                      <a:r>
                        <a:rPr lang="en-US" altLang="en-US" sz="1200" kern="1200" dirty="0">
                          <a:solidFill>
                            <a:schemeClr val="dk1"/>
                          </a:solidFill>
                          <a:latin typeface="+mn-lt"/>
                          <a:ea typeface="+mn-ea"/>
                          <a:cs typeface="+mn-cs"/>
                        </a:rPr>
                        <a:t>. a mask worn to protect the wearer from inhaling dangerous gases, such as those used in chemical warfare.</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2842612534"/>
                  </a:ext>
                </a:extLst>
              </a:tr>
              <a:tr h="482714">
                <a:tc>
                  <a:txBody>
                    <a:bodyPr/>
                    <a:lstStyle/>
                    <a:p>
                      <a:r>
                        <a:rPr lang="en-US" altLang="en-US" sz="1200" kern="1200" dirty="0">
                          <a:solidFill>
                            <a:schemeClr val="dk1"/>
                          </a:solidFill>
                          <a:latin typeface="+mn-lt"/>
                          <a:ea typeface="+mn-ea"/>
                          <a:cs typeface="+mn-cs"/>
                        </a:rPr>
                        <a:t>Germany  </a:t>
                      </a:r>
                      <a:endParaRPr lang="en-GB" sz="1200" kern="1200" dirty="0">
                        <a:solidFill>
                          <a:schemeClr val="dk1"/>
                        </a:solidFill>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US" altLang="en-US" sz="1200" i="1" kern="1200" dirty="0">
                          <a:solidFill>
                            <a:schemeClr val="dk1"/>
                          </a:solidFill>
                          <a:latin typeface="+mn-lt"/>
                          <a:ea typeface="+mn-ea"/>
                          <a:cs typeface="+mn-cs"/>
                        </a:rPr>
                        <a:t>noun</a:t>
                      </a:r>
                      <a:r>
                        <a:rPr lang="en-US" altLang="en-US" sz="1200" kern="1200" dirty="0">
                          <a:solidFill>
                            <a:schemeClr val="dk1"/>
                          </a:solidFill>
                          <a:latin typeface="+mn-lt"/>
                          <a:ea typeface="+mn-ea"/>
                          <a:cs typeface="+mn-cs"/>
                        </a:rPr>
                        <a:t>. a country in Europe, which was led by Adolf Hitler during WWII and played a central role in the conflict.</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2239670696"/>
                  </a:ext>
                </a:extLst>
              </a:tr>
              <a:tr h="675800">
                <a:tc>
                  <a:txBody>
                    <a:bodyPr/>
                    <a:lstStyle/>
                    <a:p>
                      <a:r>
                        <a:rPr lang="en-US" altLang="en-US" sz="1200" kern="1200" dirty="0">
                          <a:solidFill>
                            <a:schemeClr val="dk1"/>
                          </a:solidFill>
                          <a:latin typeface="+mn-lt"/>
                          <a:ea typeface="+mn-ea"/>
                          <a:cs typeface="+mn-cs"/>
                        </a:rPr>
                        <a:t>Hitler  </a:t>
                      </a:r>
                      <a:endParaRPr lang="en-GB" sz="1200" kern="1200" dirty="0">
                        <a:solidFill>
                          <a:schemeClr val="dk1"/>
                        </a:solidFill>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US" altLang="en-US" sz="1200" i="1" kern="1200" dirty="0">
                          <a:solidFill>
                            <a:schemeClr val="dk1"/>
                          </a:solidFill>
                          <a:latin typeface="+mn-lt"/>
                          <a:ea typeface="+mn-ea"/>
                          <a:cs typeface="+mn-cs"/>
                        </a:rPr>
                        <a:t>noun</a:t>
                      </a:r>
                      <a:r>
                        <a:rPr lang="en-US" altLang="en-US" sz="1200" kern="1200" dirty="0">
                          <a:solidFill>
                            <a:schemeClr val="dk1"/>
                          </a:solidFill>
                          <a:latin typeface="+mn-lt"/>
                          <a:ea typeface="+mn-ea"/>
                          <a:cs typeface="+mn-cs"/>
                        </a:rPr>
                        <a:t>. Adolf Hitler, the leader of Nazi Germany during WWII, known for his role in starting the war and for his responsibility in the Holocaust.</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3721946835"/>
                  </a:ext>
                </a:extLst>
              </a:tr>
              <a:tr h="675800">
                <a:tc>
                  <a:txBody>
                    <a:bodyPr/>
                    <a:lstStyle/>
                    <a:p>
                      <a:r>
                        <a:rPr lang="en-US" altLang="en-US" sz="1200" kern="1200" dirty="0">
                          <a:solidFill>
                            <a:schemeClr val="dk1"/>
                          </a:solidFill>
                          <a:latin typeface="+mn-lt"/>
                          <a:ea typeface="+mn-ea"/>
                          <a:cs typeface="+mn-cs"/>
                        </a:rPr>
                        <a:t>Holocaust  </a:t>
                      </a:r>
                      <a:endParaRPr lang="en-GB" sz="1200" kern="1200" dirty="0">
                        <a:solidFill>
                          <a:schemeClr val="dk1"/>
                        </a:solidFill>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US" altLang="en-US" sz="1200" i="1" kern="1200" dirty="0">
                          <a:solidFill>
                            <a:schemeClr val="dk1"/>
                          </a:solidFill>
                          <a:latin typeface="+mn-lt"/>
                          <a:ea typeface="+mn-ea"/>
                          <a:cs typeface="+mn-cs"/>
                        </a:rPr>
                        <a:t>noun</a:t>
                      </a:r>
                      <a:r>
                        <a:rPr lang="en-US" altLang="en-US" sz="1200" kern="1200" dirty="0">
                          <a:solidFill>
                            <a:schemeClr val="dk1"/>
                          </a:solidFill>
                          <a:latin typeface="+mn-lt"/>
                          <a:ea typeface="+mn-ea"/>
                          <a:cs typeface="+mn-cs"/>
                        </a:rPr>
                        <a:t>. the systematic, state-sponsored persecution and murder of six million Jews and millions of others by the Nazi regime during WWII.</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4206427508"/>
                  </a:ext>
                </a:extLst>
              </a:tr>
              <a:tr h="675800">
                <a:tc>
                  <a:txBody>
                    <a:bodyPr/>
                    <a:lstStyle/>
                    <a:p>
                      <a:r>
                        <a:rPr lang="en-US" altLang="en-US" sz="1200" kern="1200" dirty="0">
                          <a:solidFill>
                            <a:schemeClr val="dk1"/>
                          </a:solidFill>
                          <a:latin typeface="+mn-lt"/>
                          <a:ea typeface="+mn-ea"/>
                          <a:cs typeface="+mn-cs"/>
                        </a:rPr>
                        <a:t>Nazi  </a:t>
                      </a:r>
                      <a:endParaRPr lang="en-GB" sz="1200" kern="1200" dirty="0">
                        <a:solidFill>
                          <a:schemeClr val="dk1"/>
                        </a:solidFill>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US" altLang="en-US" sz="1200" i="1" kern="1200" dirty="0">
                          <a:solidFill>
                            <a:schemeClr val="dk1"/>
                          </a:solidFill>
                          <a:latin typeface="+mn-lt"/>
                          <a:ea typeface="+mn-ea"/>
                          <a:cs typeface="+mn-cs"/>
                        </a:rPr>
                        <a:t>noun</a:t>
                      </a:r>
                      <a:r>
                        <a:rPr lang="en-US" altLang="en-US" sz="1200" kern="1200" dirty="0">
                          <a:solidFill>
                            <a:schemeClr val="dk1"/>
                          </a:solidFill>
                          <a:latin typeface="+mn-lt"/>
                          <a:ea typeface="+mn-ea"/>
                          <a:cs typeface="+mn-cs"/>
                        </a:rPr>
                        <a:t>. a member of the National Socialist German Workers' Party, led by Adolf Hitler, responsible for starting WWII and committing atrocities, including the Holocaust.</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741020156"/>
                  </a:ext>
                </a:extLst>
              </a:tr>
              <a:tr h="675800">
                <a:tc>
                  <a:txBody>
                    <a:bodyPr/>
                    <a:lstStyle/>
                    <a:p>
                      <a:r>
                        <a:rPr lang="en-US" altLang="en-US" sz="1200" kern="1200" dirty="0">
                          <a:solidFill>
                            <a:schemeClr val="dk1"/>
                          </a:solidFill>
                          <a:latin typeface="+mn-lt"/>
                          <a:ea typeface="+mn-ea"/>
                          <a:cs typeface="+mn-cs"/>
                        </a:rPr>
                        <a:t>propaganda  </a:t>
                      </a:r>
                      <a:endParaRPr lang="en-GB" sz="1200" kern="1200" dirty="0">
                        <a:solidFill>
                          <a:schemeClr val="dk1"/>
                        </a:solidFill>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US" altLang="en-US" sz="1200" i="1" kern="1200" dirty="0">
                          <a:solidFill>
                            <a:schemeClr val="dk1"/>
                          </a:solidFill>
                          <a:latin typeface="+mn-lt"/>
                          <a:ea typeface="+mn-ea"/>
                          <a:cs typeface="+mn-cs"/>
                        </a:rPr>
                        <a:t>noun</a:t>
                      </a:r>
                      <a:r>
                        <a:rPr lang="en-US" altLang="en-US" sz="1200" kern="1200" dirty="0">
                          <a:solidFill>
                            <a:schemeClr val="dk1"/>
                          </a:solidFill>
                          <a:latin typeface="+mn-lt"/>
                          <a:ea typeface="+mn-ea"/>
                          <a:cs typeface="+mn-cs"/>
                        </a:rPr>
                        <a:t>. information, especially biased or misleading, used to promote a particular political cause or point of view, often used during WWII to influence public opinion.</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4085169133"/>
                  </a:ext>
                </a:extLst>
              </a:tr>
            </a:tbl>
          </a:graphicData>
        </a:graphic>
      </p:graphicFrame>
      <p:graphicFrame>
        <p:nvGraphicFramePr>
          <p:cNvPr id="19" name="Table 18">
            <a:extLst>
              <a:ext uri="{FF2B5EF4-FFF2-40B4-BE49-F238E27FC236}">
                <a16:creationId xmlns:a16="http://schemas.microsoft.com/office/drawing/2014/main" id="{BF3C4A02-4363-176B-66FA-ED2A2109274A}"/>
              </a:ext>
            </a:extLst>
          </p:cNvPr>
          <p:cNvGraphicFramePr>
            <a:graphicFrameLocks noGrp="1"/>
          </p:cNvGraphicFramePr>
          <p:nvPr>
            <p:extLst>
              <p:ext uri="{D42A27DB-BD31-4B8C-83A1-F6EECF244321}">
                <p14:modId xmlns:p14="http://schemas.microsoft.com/office/powerpoint/2010/main" val="3917870419"/>
              </p:ext>
            </p:extLst>
          </p:nvPr>
        </p:nvGraphicFramePr>
        <p:xfrm>
          <a:off x="0" y="211911"/>
          <a:ext cx="10363201" cy="370840"/>
        </p:xfrm>
        <a:graphic>
          <a:graphicData uri="http://schemas.openxmlformats.org/drawingml/2006/table">
            <a:tbl>
              <a:tblPr firstRow="1" bandRow="1">
                <a:tableStyleId>{5C22544A-7EE6-4342-B048-85BDC9FD1C3A}</a:tableStyleId>
              </a:tblPr>
              <a:tblGrid>
                <a:gridCol w="10363201">
                  <a:extLst>
                    <a:ext uri="{9D8B030D-6E8A-4147-A177-3AD203B41FA5}">
                      <a16:colId xmlns:a16="http://schemas.microsoft.com/office/drawing/2014/main" val="1637581417"/>
                    </a:ext>
                  </a:extLst>
                </a:gridCol>
              </a:tblGrid>
              <a:tr h="370840">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800" b="0" dirty="0">
                          <a:solidFill>
                            <a:srgbClr val="000000"/>
                          </a:solidFill>
                          <a:latin typeface="Aptos" panose="020B0004020202020204" pitchFamily="34" charset="0"/>
                          <a:ea typeface="Calibri" panose="020F0502020204030204" pitchFamily="34" charset="0"/>
                          <a:cs typeface="Times New Roman" panose="02020603050405020304" pitchFamily="18" charset="0"/>
                        </a:rPr>
                        <a:t>History – Year 6 – WWII – Glossary</a:t>
                      </a:r>
                      <a:endParaRPr lang="en-GB" sz="1800" b="0" dirty="0">
                        <a:effectLst/>
                        <a:latin typeface="Aptos" panose="020B0004020202020204" pitchFamily="34" charset="0"/>
                        <a:ea typeface="Calibri" panose="020F0502020204030204" pitchFamily="34" charset="0"/>
                        <a:cs typeface="Times New Roman" panose="02020603050405020304" pitchFamily="18" charset="0"/>
                      </a:endParaRPr>
                    </a:p>
                  </a:txBody>
                  <a:tcPr>
                    <a:lnL w="38100" cap="flat" cmpd="sng" algn="ctr">
                      <a:noFill/>
                      <a:prstDash val="solid"/>
                      <a:round/>
                      <a:headEnd type="none" w="med" len="med"/>
                      <a:tailEnd type="none" w="med" len="med"/>
                    </a:lnL>
                    <a:lnR w="38100" cap="flat" cmpd="sng" algn="ctr">
                      <a:solidFill>
                        <a:srgbClr val="05B050"/>
                      </a:solidFill>
                      <a:prstDash val="solid"/>
                      <a:round/>
                      <a:headEnd type="none" w="med" len="med"/>
                      <a:tailEnd type="none" w="med" len="med"/>
                    </a:lnR>
                    <a:lnT w="38100" cap="flat" cmpd="sng" algn="ctr">
                      <a:solidFill>
                        <a:srgbClr val="05B050"/>
                      </a:solidFill>
                      <a:prstDash val="solid"/>
                      <a:round/>
                      <a:headEnd type="none" w="med" len="med"/>
                      <a:tailEnd type="none" w="med" len="med"/>
                    </a:lnT>
                    <a:lnB w="38100" cap="flat" cmpd="sng" algn="ctr">
                      <a:solidFill>
                        <a:srgbClr val="05B050"/>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839269294"/>
                  </a:ext>
                </a:extLst>
              </a:tr>
            </a:tbl>
          </a:graphicData>
        </a:graphic>
      </p:graphicFrame>
      <p:pic>
        <p:nvPicPr>
          <p:cNvPr id="20" name="Picture 19">
            <a:extLst>
              <a:ext uri="{FF2B5EF4-FFF2-40B4-BE49-F238E27FC236}">
                <a16:creationId xmlns:a16="http://schemas.microsoft.com/office/drawing/2014/main" id="{DB855478-94E8-B24A-5C7C-E678E34A369D}"/>
              </a:ext>
            </a:extLst>
          </p:cNvPr>
          <p:cNvPicPr/>
          <p:nvPr/>
        </p:nvPicPr>
        <p:blipFill>
          <a:blip r:embed="rId2" cstate="print">
            <a:extLst>
              <a:ext uri="{BEBA8EAE-BF5A-486C-A8C5-ECC9F3942E4B}">
                <a14:imgProps xmlns:a14="http://schemas.microsoft.com/office/drawing/2010/main">
                  <a14:imgLayer r:embed="rId3">
                    <a14:imgEffect>
                      <a14:backgroundRemoval t="4828" b="96552" l="3974" r="99338">
                        <a14:foregroundMark x1="8609" y1="48966" x2="78146" y2="17241"/>
                        <a14:foregroundMark x1="78146" y1="17241" x2="23179" y2="73793"/>
                        <a14:foregroundMark x1="23179" y1="73793" x2="9272" y2="53103"/>
                        <a14:foregroundMark x1="7947" y1="55862" x2="11921" y2="75862"/>
                        <a14:foregroundMark x1="15232" y1="80690" x2="66887" y2="88966"/>
                        <a14:foregroundMark x1="66887" y1="88276" x2="99338" y2="56552"/>
                        <a14:foregroundMark x1="92715" y1="57931" x2="33113" y2="5517"/>
                        <a14:foregroundMark x1="33113" y1="5517" x2="16556" y2="80000"/>
                        <a14:foregroundMark x1="25166" y1="91034" x2="65563" y2="93103"/>
                        <a14:foregroundMark x1="67550" y1="93103" x2="36424" y2="93793"/>
                        <a14:foregroundMark x1="46358" y1="91724" x2="60265" y2="94483"/>
                        <a14:foregroundMark x1="60265" y1="96552" x2="38411" y2="93793"/>
                        <a14:foregroundMark x1="7285" y1="55862" x2="47020" y2="6897"/>
                        <a14:foregroundMark x1="47020" y1="6207" x2="98013" y2="48276"/>
                        <a14:foregroundMark x1="62252" y1="11724" x2="64901" y2="12414"/>
                        <a14:foregroundMark x1="64901" y1="11724" x2="43046" y2="11724"/>
                        <a14:foregroundMark x1="33113" y1="11724" x2="7285" y2="44828"/>
                        <a14:foregroundMark x1="5960" y1="53103" x2="3974" y2="44828"/>
                        <a14:foregroundMark x1="52318" y1="4828" x2="68874" y2="6207"/>
                        <a14:foregroundMark x1="71523" y1="12414" x2="82119" y2="17931"/>
                      </a14:backgroundRemoval>
                    </a14:imgEffect>
                  </a14:imgLayer>
                </a14:imgProps>
              </a:ext>
              <a:ext uri="{28A0092B-C50C-407E-A947-70E740481C1C}">
                <a14:useLocalDpi xmlns:a14="http://schemas.microsoft.com/office/drawing/2010/main" val="0"/>
              </a:ext>
            </a:extLst>
          </a:blip>
          <a:stretch>
            <a:fillRect/>
          </a:stretch>
        </p:blipFill>
        <p:spPr>
          <a:xfrm>
            <a:off x="9925050" y="59308"/>
            <a:ext cx="628650" cy="604678"/>
          </a:xfrm>
          <a:prstGeom prst="rect">
            <a:avLst/>
          </a:prstGeom>
        </p:spPr>
      </p:pic>
      <p:sp>
        <p:nvSpPr>
          <p:cNvPr id="16" name="AutoShape 6" descr="KARMA YOGA: Good for Good's Sake on the ..."/>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graphicFrame>
        <p:nvGraphicFramePr>
          <p:cNvPr id="26" name="Table 25">
            <a:extLst>
              <a:ext uri="{FF2B5EF4-FFF2-40B4-BE49-F238E27FC236}">
                <a16:creationId xmlns:a16="http://schemas.microsoft.com/office/drawing/2014/main" id="{8184707E-5B95-45D0-BF96-395E11559E30}"/>
              </a:ext>
            </a:extLst>
          </p:cNvPr>
          <p:cNvGraphicFramePr>
            <a:graphicFrameLocks noGrp="1"/>
          </p:cNvGraphicFramePr>
          <p:nvPr>
            <p:extLst>
              <p:ext uri="{D42A27DB-BD31-4B8C-83A1-F6EECF244321}">
                <p14:modId xmlns:p14="http://schemas.microsoft.com/office/powerpoint/2010/main" val="2094327384"/>
              </p:ext>
            </p:extLst>
          </p:nvPr>
        </p:nvGraphicFramePr>
        <p:xfrm>
          <a:off x="5201920" y="663986"/>
          <a:ext cx="5412374" cy="6375900"/>
        </p:xfrm>
        <a:graphic>
          <a:graphicData uri="http://schemas.openxmlformats.org/drawingml/2006/table">
            <a:tbl>
              <a:tblPr firstRow="1" bandRow="1">
                <a:tableStyleId>{93296810-A885-4BE3-A3E7-6D5BEEA58F35}</a:tableStyleId>
              </a:tblPr>
              <a:tblGrid>
                <a:gridCol w="1091985">
                  <a:extLst>
                    <a:ext uri="{9D8B030D-6E8A-4147-A177-3AD203B41FA5}">
                      <a16:colId xmlns:a16="http://schemas.microsoft.com/office/drawing/2014/main" val="1922709769"/>
                    </a:ext>
                  </a:extLst>
                </a:gridCol>
                <a:gridCol w="4320389">
                  <a:extLst>
                    <a:ext uri="{9D8B030D-6E8A-4147-A177-3AD203B41FA5}">
                      <a16:colId xmlns:a16="http://schemas.microsoft.com/office/drawing/2014/main" val="1508881181"/>
                    </a:ext>
                  </a:extLst>
                </a:gridCol>
              </a:tblGrid>
              <a:tr h="249420">
                <a:tc gridSpan="2">
                  <a:txBody>
                    <a:bodyPr/>
                    <a:lstStyle/>
                    <a:p>
                      <a:r>
                        <a:rPr lang="en-GB" sz="1000" dirty="0"/>
                        <a:t>Key Vocabulary</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tcPr>
                </a:tc>
                <a:tc hMerge="1">
                  <a:txBody>
                    <a:bodyPr/>
                    <a:lstStyle/>
                    <a:p>
                      <a:endParaRPr lang="en-GB" sz="1000" dirty="0"/>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tcPr>
                </a:tc>
                <a:extLst>
                  <a:ext uri="{0D108BD9-81ED-4DB2-BD59-A6C34878D82A}">
                    <a16:rowId xmlns:a16="http://schemas.microsoft.com/office/drawing/2014/main" val="3292632100"/>
                  </a:ext>
                </a:extLst>
              </a:tr>
              <a:tr h="323850">
                <a:tc>
                  <a:txBody>
                    <a:bodyPr/>
                    <a:lstStyle/>
                    <a:p>
                      <a:r>
                        <a:rPr lang="en-GB" sz="1200" kern="1200" dirty="0">
                          <a:solidFill>
                            <a:schemeClr val="dk1"/>
                          </a:solidFill>
                          <a:latin typeface="+mn-lt"/>
                          <a:ea typeface="+mn-ea"/>
                          <a:cs typeface="+mn-cs"/>
                        </a:rPr>
                        <a:t>propaganda posters</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r>
                        <a:rPr lang="en-US" altLang="en-US" sz="1200" i="1" kern="1200" dirty="0">
                          <a:solidFill>
                            <a:schemeClr val="dk1"/>
                          </a:solidFill>
                          <a:latin typeface="+mn-lt"/>
                          <a:ea typeface="+mn-ea"/>
                          <a:cs typeface="+mn-cs"/>
                        </a:rPr>
                        <a:t>noun</a:t>
                      </a:r>
                      <a:r>
                        <a:rPr lang="en-US" altLang="en-US" sz="1200" kern="1200" dirty="0">
                          <a:solidFill>
                            <a:schemeClr val="dk1"/>
                          </a:solidFill>
                          <a:latin typeface="+mn-lt"/>
                          <a:ea typeface="+mn-ea"/>
                          <a:cs typeface="+mn-cs"/>
                        </a:rPr>
                        <a:t>. posters</a:t>
                      </a:r>
                      <a:r>
                        <a:rPr lang="en-GB" sz="1200" kern="1200" dirty="0">
                          <a:solidFill>
                            <a:schemeClr val="dk1"/>
                          </a:solidFill>
                          <a:latin typeface="+mn-lt"/>
                          <a:ea typeface="+mn-ea"/>
                          <a:cs typeface="+mn-cs"/>
                        </a:rPr>
                        <a:t> designed to spread specific messages to promote or discourage certain behaviours or ideas, often used during WWII to encourage war effort participation and national unity.</a:t>
                      </a:r>
                    </a:p>
                    <a:p>
                      <a:endParaRPr lang="en-GB" sz="1200" kern="1200" dirty="0">
                        <a:solidFill>
                          <a:schemeClr val="dk1"/>
                        </a:solidFill>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3399947375"/>
                  </a:ext>
                </a:extLst>
              </a:tr>
              <a:tr h="323850">
                <a:tc>
                  <a:txBody>
                    <a:bodyPr/>
                    <a:lstStyle/>
                    <a:p>
                      <a:r>
                        <a:rPr lang="en-US" altLang="en-US" sz="1200" kern="1200" dirty="0">
                          <a:solidFill>
                            <a:schemeClr val="dk1"/>
                          </a:solidFill>
                          <a:latin typeface="+mn-lt"/>
                          <a:ea typeface="+mn-ea"/>
                          <a:cs typeface="+mn-cs"/>
                        </a:rPr>
                        <a:t>rations</a:t>
                      </a:r>
                      <a:endParaRPr lang="en-GB" sz="1200" kern="1200" dirty="0">
                        <a:solidFill>
                          <a:schemeClr val="dk1"/>
                        </a:solidFill>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US" altLang="en-US" sz="1200" i="1" kern="1200" dirty="0">
                          <a:solidFill>
                            <a:schemeClr val="dk1"/>
                          </a:solidFill>
                          <a:latin typeface="+mn-lt"/>
                          <a:ea typeface="+mn-ea"/>
                          <a:cs typeface="+mn-cs"/>
                        </a:rPr>
                        <a:t>noun</a:t>
                      </a:r>
                      <a:r>
                        <a:rPr lang="en-US" altLang="en-US" sz="1200" kern="1200" dirty="0">
                          <a:solidFill>
                            <a:schemeClr val="dk1"/>
                          </a:solidFill>
                          <a:latin typeface="+mn-lt"/>
                          <a:ea typeface="+mn-ea"/>
                          <a:cs typeface="+mn-cs"/>
                        </a:rPr>
                        <a:t>. the fixed amount of food or supplies allowed to people, particularly during wartime when resources were limited.</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862512811"/>
                  </a:ext>
                </a:extLst>
              </a:tr>
              <a:tr h="323850">
                <a:tc>
                  <a:txBody>
                    <a:bodyPr/>
                    <a:lstStyle/>
                    <a:p>
                      <a:r>
                        <a:rPr lang="en-US" altLang="en-US" sz="1200" kern="1200" dirty="0">
                          <a:solidFill>
                            <a:schemeClr val="dk1"/>
                          </a:solidFill>
                          <a:latin typeface="+mn-lt"/>
                          <a:ea typeface="+mn-ea"/>
                          <a:cs typeface="+mn-cs"/>
                        </a:rPr>
                        <a:t>rationing</a:t>
                      </a:r>
                      <a:endParaRPr lang="en-GB" sz="1200" kern="1200" dirty="0">
                        <a:solidFill>
                          <a:schemeClr val="dk1"/>
                        </a:solidFill>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US" altLang="en-US" sz="1200" i="1" kern="1200" dirty="0">
                          <a:solidFill>
                            <a:schemeClr val="dk1"/>
                          </a:solidFill>
                          <a:latin typeface="+mn-lt"/>
                          <a:ea typeface="+mn-ea"/>
                          <a:cs typeface="+mn-cs"/>
                        </a:rPr>
                        <a:t>noun</a:t>
                      </a:r>
                      <a:r>
                        <a:rPr lang="en-US" altLang="en-US" sz="1200" kern="1200" dirty="0">
                          <a:solidFill>
                            <a:schemeClr val="dk1"/>
                          </a:solidFill>
                          <a:latin typeface="+mn-lt"/>
                          <a:ea typeface="+mn-ea"/>
                          <a:cs typeface="+mn-cs"/>
                        </a:rPr>
                        <a:t>. the controlled distribution of scarce resources, goods, or services, used during WWII to ensure that everyone had access to limited supplies.</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2010217529"/>
                  </a:ext>
                </a:extLst>
              </a:tr>
              <a:tr h="292824">
                <a:tc>
                  <a:txBody>
                    <a:bodyPr/>
                    <a:lstStyle/>
                    <a:p>
                      <a:r>
                        <a:rPr lang="en-US" altLang="en-US" sz="1200" kern="1200" dirty="0">
                          <a:solidFill>
                            <a:schemeClr val="dk1"/>
                          </a:solidFill>
                          <a:latin typeface="+mn-lt"/>
                          <a:ea typeface="+mn-ea"/>
                          <a:cs typeface="+mn-cs"/>
                        </a:rPr>
                        <a:t>ration books</a:t>
                      </a:r>
                      <a:endParaRPr lang="en-GB" sz="1200" kern="1200" dirty="0">
                        <a:solidFill>
                          <a:schemeClr val="dk1"/>
                        </a:solidFill>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US" altLang="en-US" sz="1200" i="1" kern="1200" dirty="0">
                          <a:solidFill>
                            <a:schemeClr val="dk1"/>
                          </a:solidFill>
                          <a:latin typeface="+mn-lt"/>
                          <a:ea typeface="+mn-ea"/>
                          <a:cs typeface="+mn-cs"/>
                        </a:rPr>
                        <a:t>noun</a:t>
                      </a:r>
                      <a:r>
                        <a:rPr lang="en-US" altLang="en-US" sz="1200" kern="1200" dirty="0">
                          <a:solidFill>
                            <a:schemeClr val="dk1"/>
                          </a:solidFill>
                          <a:latin typeface="+mn-lt"/>
                          <a:ea typeface="+mn-ea"/>
                          <a:cs typeface="+mn-cs"/>
                        </a:rPr>
                        <a:t>. books given to people during WWII to record their entitlement to food and other rations.</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113763056"/>
                  </a:ext>
                </a:extLst>
              </a:tr>
              <a:tr h="323850">
                <a:tc>
                  <a:txBody>
                    <a:bodyPr/>
                    <a:lstStyle/>
                    <a:p>
                      <a:r>
                        <a:rPr lang="en-US" altLang="en-US" sz="1200" kern="1200" dirty="0">
                          <a:solidFill>
                            <a:schemeClr val="dk1"/>
                          </a:solidFill>
                          <a:latin typeface="+mn-lt"/>
                          <a:ea typeface="+mn-ea"/>
                          <a:cs typeface="+mn-cs"/>
                        </a:rPr>
                        <a:t>restrictions</a:t>
                      </a:r>
                      <a:endParaRPr lang="en-GB" sz="1200" kern="1200" dirty="0">
                        <a:solidFill>
                          <a:schemeClr val="dk1"/>
                        </a:solidFill>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US" altLang="en-US" sz="1200" i="1" kern="1200" dirty="0">
                          <a:solidFill>
                            <a:schemeClr val="dk1"/>
                          </a:solidFill>
                          <a:latin typeface="+mn-lt"/>
                          <a:ea typeface="+mn-ea"/>
                          <a:cs typeface="+mn-cs"/>
                        </a:rPr>
                        <a:t>noun</a:t>
                      </a:r>
                      <a:r>
                        <a:rPr lang="en-US" altLang="en-US" sz="1200" kern="1200" dirty="0">
                          <a:solidFill>
                            <a:schemeClr val="dk1"/>
                          </a:solidFill>
                          <a:latin typeface="+mn-lt"/>
                          <a:ea typeface="+mn-ea"/>
                          <a:cs typeface="+mn-cs"/>
                        </a:rPr>
                        <a:t>. rules or limitations placed on certain activities or supplies, such as food, clothing, or travel, during wartime.</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2322018278"/>
                  </a:ext>
                </a:extLst>
              </a:tr>
              <a:tr h="323850">
                <a:tc>
                  <a:txBody>
                    <a:bodyPr/>
                    <a:lstStyle/>
                    <a:p>
                      <a:r>
                        <a:rPr lang="en-US" altLang="en-US" sz="1200" kern="1200" dirty="0">
                          <a:solidFill>
                            <a:schemeClr val="dk1"/>
                          </a:solidFill>
                          <a:latin typeface="+mn-lt"/>
                          <a:ea typeface="+mn-ea"/>
                          <a:cs typeface="+mn-cs"/>
                        </a:rPr>
                        <a:t>siren </a:t>
                      </a:r>
                      <a:endParaRPr lang="en-GB" sz="1200" kern="1200" dirty="0">
                        <a:solidFill>
                          <a:schemeClr val="dk1"/>
                        </a:solidFill>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US" altLang="en-US" sz="1200" i="1" kern="1200" dirty="0">
                          <a:solidFill>
                            <a:schemeClr val="dk1"/>
                          </a:solidFill>
                          <a:latin typeface="+mn-lt"/>
                          <a:ea typeface="+mn-ea"/>
                          <a:cs typeface="+mn-cs"/>
                        </a:rPr>
                        <a:t>noun</a:t>
                      </a:r>
                      <a:r>
                        <a:rPr lang="en-US" altLang="en-US" sz="1200" kern="1200" dirty="0">
                          <a:solidFill>
                            <a:schemeClr val="dk1"/>
                          </a:solidFill>
                          <a:latin typeface="+mn-lt"/>
                          <a:ea typeface="+mn-ea"/>
                          <a:cs typeface="+mn-cs"/>
                        </a:rPr>
                        <a:t>. a  loud warning device used to alert people of danger, such as air raids or bombings, during WWII.</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2638185280"/>
                  </a:ext>
                </a:extLst>
              </a:tr>
              <a:tr h="323850">
                <a:tc>
                  <a:txBody>
                    <a:bodyPr/>
                    <a:lstStyle/>
                    <a:p>
                      <a:r>
                        <a:rPr lang="en-US" altLang="en-US" sz="1200" kern="1200" dirty="0">
                          <a:solidFill>
                            <a:schemeClr val="dk1"/>
                          </a:solidFill>
                          <a:latin typeface="+mn-lt"/>
                          <a:ea typeface="+mn-ea"/>
                          <a:cs typeface="+mn-cs"/>
                        </a:rPr>
                        <a:t>shelters </a:t>
                      </a:r>
                      <a:endParaRPr lang="en-GB" sz="1200" kern="1200" dirty="0">
                        <a:solidFill>
                          <a:schemeClr val="dk1"/>
                        </a:solidFill>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US" altLang="en-US" sz="1200" i="1" kern="1200" dirty="0">
                          <a:solidFill>
                            <a:schemeClr val="dk1"/>
                          </a:solidFill>
                          <a:latin typeface="+mn-lt"/>
                          <a:ea typeface="+mn-ea"/>
                          <a:cs typeface="+mn-cs"/>
                        </a:rPr>
                        <a:t>noun</a:t>
                      </a:r>
                      <a:r>
                        <a:rPr lang="en-US" altLang="en-US" sz="1200" kern="1200" dirty="0">
                          <a:solidFill>
                            <a:schemeClr val="dk1"/>
                          </a:solidFill>
                          <a:latin typeface="+mn-lt"/>
                          <a:ea typeface="+mn-ea"/>
                          <a:cs typeface="+mn-cs"/>
                        </a:rPr>
                        <a:t>. structures built to protect people from bombs and air raids, often in backyards or underground, during WWII.</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573385549"/>
                  </a:ext>
                </a:extLst>
              </a:tr>
              <a:tr h="323850">
                <a:tc>
                  <a:txBody>
                    <a:bodyPr/>
                    <a:lstStyle/>
                    <a:p>
                      <a:r>
                        <a:rPr lang="en-US" altLang="en-US" sz="1200" kern="1200" dirty="0">
                          <a:solidFill>
                            <a:schemeClr val="dk1"/>
                          </a:solidFill>
                          <a:latin typeface="+mn-lt"/>
                          <a:ea typeface="+mn-ea"/>
                          <a:cs typeface="+mn-cs"/>
                        </a:rPr>
                        <a:t>suitcase </a:t>
                      </a:r>
                      <a:endParaRPr lang="en-GB" sz="1200" kern="1200" dirty="0">
                        <a:solidFill>
                          <a:schemeClr val="dk1"/>
                        </a:solidFill>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US" altLang="en-US" sz="1200" i="1" kern="1200" dirty="0">
                          <a:solidFill>
                            <a:schemeClr val="dk1"/>
                          </a:solidFill>
                          <a:latin typeface="+mn-lt"/>
                          <a:ea typeface="+mn-ea"/>
                          <a:cs typeface="+mn-cs"/>
                        </a:rPr>
                        <a:t>noun</a:t>
                      </a:r>
                      <a:r>
                        <a:rPr lang="en-US" altLang="en-US" sz="1200" kern="1200" dirty="0">
                          <a:solidFill>
                            <a:schemeClr val="dk1"/>
                          </a:solidFill>
                          <a:latin typeface="+mn-lt"/>
                          <a:ea typeface="+mn-ea"/>
                          <a:cs typeface="+mn-cs"/>
                        </a:rPr>
                        <a:t>. a portable container used for carrying clothes and personal items, commonly used by evacuees during WWII when they were sent to safer locations.</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3829636343"/>
                  </a:ext>
                </a:extLst>
              </a:tr>
              <a:tr h="323850">
                <a:tc>
                  <a:txBody>
                    <a:bodyPr/>
                    <a:lstStyle/>
                    <a:p>
                      <a:pPr marL="0" algn="l" defTabSz="1007943" rtl="0" eaLnBrk="1" latinLnBrk="0" hangingPunct="1"/>
                      <a:r>
                        <a:rPr lang="en-US" altLang="en-US" sz="1200" kern="1200" dirty="0">
                          <a:solidFill>
                            <a:schemeClr val="dk1"/>
                          </a:solidFill>
                          <a:latin typeface="+mn-lt"/>
                          <a:ea typeface="+mn-ea"/>
                          <a:cs typeface="+mn-cs"/>
                        </a:rPr>
                        <a:t>spitfire </a:t>
                      </a:r>
                      <a:endParaRPr lang="en-GB" sz="1200" kern="1200" dirty="0">
                        <a:solidFill>
                          <a:schemeClr val="dk1"/>
                        </a:solidFill>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US" altLang="en-US" sz="1200" i="1" kern="1200" dirty="0">
                          <a:solidFill>
                            <a:schemeClr val="dk1"/>
                          </a:solidFill>
                          <a:latin typeface="+mn-lt"/>
                          <a:ea typeface="+mn-ea"/>
                          <a:cs typeface="+mn-cs"/>
                        </a:rPr>
                        <a:t>noun</a:t>
                      </a:r>
                      <a:r>
                        <a:rPr lang="en-US" altLang="en-US" sz="1200" kern="1200" dirty="0">
                          <a:solidFill>
                            <a:schemeClr val="dk1"/>
                          </a:solidFill>
                          <a:latin typeface="+mn-lt"/>
                          <a:ea typeface="+mn-ea"/>
                          <a:cs typeface="+mn-cs"/>
                        </a:rPr>
                        <a:t>. a type of British fighter plane used during WWII, known for its speed and agility, playing a crucial role in the Battle of Britain.</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2787110209"/>
                  </a:ext>
                </a:extLst>
              </a:tr>
              <a:tr h="323850">
                <a:tc>
                  <a:txBody>
                    <a:bodyPr/>
                    <a:lstStyle/>
                    <a:p>
                      <a:pPr marL="0" algn="l" defTabSz="1007943" rtl="0" eaLnBrk="1" latinLnBrk="0" hangingPunct="1"/>
                      <a:r>
                        <a:rPr lang="en-US" altLang="en-US" sz="1200" kern="1200" dirty="0">
                          <a:solidFill>
                            <a:schemeClr val="dk1"/>
                          </a:solidFill>
                          <a:latin typeface="+mn-lt"/>
                          <a:ea typeface="+mn-ea"/>
                          <a:cs typeface="+mn-cs"/>
                        </a:rPr>
                        <a:t>victory </a:t>
                      </a:r>
                      <a:endParaRPr lang="en-GB" sz="1200" kern="1200" dirty="0">
                        <a:solidFill>
                          <a:schemeClr val="dk1"/>
                        </a:solidFill>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US" altLang="en-US" sz="1200" i="1" kern="1200" dirty="0">
                          <a:solidFill>
                            <a:schemeClr val="dk1"/>
                          </a:solidFill>
                          <a:latin typeface="+mn-lt"/>
                          <a:ea typeface="+mn-ea"/>
                          <a:cs typeface="+mn-cs"/>
                        </a:rPr>
                        <a:t>noun</a:t>
                      </a:r>
                      <a:r>
                        <a:rPr lang="en-US" altLang="en-US" sz="1200" kern="1200" dirty="0">
                          <a:solidFill>
                            <a:schemeClr val="dk1"/>
                          </a:solidFill>
                          <a:latin typeface="+mn-lt"/>
                          <a:ea typeface="+mn-ea"/>
                          <a:cs typeface="+mn-cs"/>
                        </a:rPr>
                        <a:t>. the successful outcome of a battle, war, or contest, often used to describe the final triumph of the Allies over the Axis powers in WWII.</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872887757"/>
                  </a:ext>
                </a:extLst>
              </a:tr>
              <a:tr h="323850">
                <a:tc>
                  <a:txBody>
                    <a:bodyPr/>
                    <a:lstStyle/>
                    <a:p>
                      <a:pPr marL="0" algn="l" defTabSz="1007943" rtl="0" eaLnBrk="1" latinLnBrk="0" hangingPunct="1"/>
                      <a:r>
                        <a:rPr lang="en-US" altLang="en-US" sz="1200" kern="1200" dirty="0">
                          <a:solidFill>
                            <a:schemeClr val="dk1"/>
                          </a:solidFill>
                          <a:latin typeface="+mn-lt"/>
                          <a:ea typeface="+mn-ea"/>
                          <a:cs typeface="+mn-cs"/>
                        </a:rPr>
                        <a:t>Winston Churchill</a:t>
                      </a:r>
                      <a:endParaRPr lang="en-GB" sz="1200" kern="1200" dirty="0">
                        <a:solidFill>
                          <a:schemeClr val="dk1"/>
                        </a:solidFill>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US" altLang="en-US" sz="1200" i="1" kern="1200" dirty="0">
                          <a:solidFill>
                            <a:schemeClr val="dk1"/>
                          </a:solidFill>
                          <a:latin typeface="+mn-lt"/>
                          <a:ea typeface="+mn-ea"/>
                          <a:cs typeface="+mn-cs"/>
                        </a:rPr>
                        <a:t>noun</a:t>
                      </a:r>
                      <a:r>
                        <a:rPr lang="en-US" altLang="en-US" sz="1200" kern="1200" dirty="0">
                          <a:solidFill>
                            <a:schemeClr val="dk1"/>
                          </a:solidFill>
                          <a:latin typeface="+mn-lt"/>
                          <a:ea typeface="+mn-ea"/>
                          <a:cs typeface="+mn-cs"/>
                        </a:rPr>
                        <a:t>. the Prime Minister of the United Kingdom during WWII, known for his leadership and inspiring speeches that helped rally the British people during the war.</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958861466"/>
                  </a:ext>
                </a:extLst>
              </a:tr>
            </a:tbl>
          </a:graphicData>
        </a:graphic>
      </p:graphicFrame>
    </p:spTree>
    <p:extLst>
      <p:ext uri="{BB962C8B-B14F-4D97-AF65-F5344CB8AC3E}">
        <p14:creationId xmlns:p14="http://schemas.microsoft.com/office/powerpoint/2010/main" val="52827356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9117F9-99A7-7EA5-FD47-08F0D69DD002}"/>
            </a:ext>
          </a:extLst>
        </p:cNvPr>
        <p:cNvGrpSpPr/>
        <p:nvPr/>
      </p:nvGrpSpPr>
      <p:grpSpPr>
        <a:xfrm>
          <a:off x="0" y="0"/>
          <a:ext cx="0" cy="0"/>
          <a:chOff x="0" y="0"/>
          <a:chExt cx="0" cy="0"/>
        </a:xfrm>
      </p:grpSpPr>
      <p:graphicFrame>
        <p:nvGraphicFramePr>
          <p:cNvPr id="19" name="Table 18">
            <a:extLst>
              <a:ext uri="{FF2B5EF4-FFF2-40B4-BE49-F238E27FC236}">
                <a16:creationId xmlns:a16="http://schemas.microsoft.com/office/drawing/2014/main" id="{BF3C4A02-4363-176B-66FA-ED2A2109274A}"/>
              </a:ext>
            </a:extLst>
          </p:cNvPr>
          <p:cNvGraphicFramePr>
            <a:graphicFrameLocks noGrp="1"/>
          </p:cNvGraphicFramePr>
          <p:nvPr/>
        </p:nvGraphicFramePr>
        <p:xfrm>
          <a:off x="0" y="211911"/>
          <a:ext cx="10363201" cy="370840"/>
        </p:xfrm>
        <a:graphic>
          <a:graphicData uri="http://schemas.openxmlformats.org/drawingml/2006/table">
            <a:tbl>
              <a:tblPr firstRow="1" bandRow="1">
                <a:tableStyleId>{5C22544A-7EE6-4342-B048-85BDC9FD1C3A}</a:tableStyleId>
              </a:tblPr>
              <a:tblGrid>
                <a:gridCol w="10363201">
                  <a:extLst>
                    <a:ext uri="{9D8B030D-6E8A-4147-A177-3AD203B41FA5}">
                      <a16:colId xmlns:a16="http://schemas.microsoft.com/office/drawing/2014/main" val="1637581417"/>
                    </a:ext>
                  </a:extLst>
                </a:gridCol>
              </a:tblGrid>
              <a:tr h="370840">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800" b="0" dirty="0">
                          <a:solidFill>
                            <a:srgbClr val="000000"/>
                          </a:solidFill>
                          <a:latin typeface="Aptos" panose="020B0004020202020204" pitchFamily="34" charset="0"/>
                          <a:ea typeface="Calibri" panose="020F0502020204030204" pitchFamily="34" charset="0"/>
                          <a:cs typeface="Times New Roman" panose="02020603050405020304" pitchFamily="18" charset="0"/>
                        </a:rPr>
                        <a:t>History – Year 6 – WWII </a:t>
                      </a:r>
                      <a:endParaRPr lang="en-GB" sz="1800" b="0" dirty="0">
                        <a:effectLst/>
                        <a:latin typeface="Aptos" panose="020B0004020202020204" pitchFamily="34" charset="0"/>
                        <a:ea typeface="Calibri" panose="020F0502020204030204" pitchFamily="34" charset="0"/>
                        <a:cs typeface="Times New Roman" panose="02020603050405020304" pitchFamily="18" charset="0"/>
                      </a:endParaRPr>
                    </a:p>
                  </a:txBody>
                  <a:tcPr>
                    <a:lnL w="38100" cap="flat" cmpd="sng" algn="ctr">
                      <a:noFill/>
                      <a:prstDash val="solid"/>
                      <a:round/>
                      <a:headEnd type="none" w="med" len="med"/>
                      <a:tailEnd type="none" w="med" len="med"/>
                    </a:lnL>
                    <a:lnR w="38100" cap="flat" cmpd="sng" algn="ctr">
                      <a:solidFill>
                        <a:srgbClr val="05B050"/>
                      </a:solidFill>
                      <a:prstDash val="solid"/>
                      <a:round/>
                      <a:headEnd type="none" w="med" len="med"/>
                      <a:tailEnd type="none" w="med" len="med"/>
                    </a:lnR>
                    <a:lnT w="38100" cap="flat" cmpd="sng" algn="ctr">
                      <a:solidFill>
                        <a:srgbClr val="05B050"/>
                      </a:solidFill>
                      <a:prstDash val="solid"/>
                      <a:round/>
                      <a:headEnd type="none" w="med" len="med"/>
                      <a:tailEnd type="none" w="med" len="med"/>
                    </a:lnT>
                    <a:lnB w="38100" cap="flat" cmpd="sng" algn="ctr">
                      <a:solidFill>
                        <a:srgbClr val="05B050"/>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839269294"/>
                  </a:ext>
                </a:extLst>
              </a:tr>
            </a:tbl>
          </a:graphicData>
        </a:graphic>
      </p:graphicFrame>
      <p:pic>
        <p:nvPicPr>
          <p:cNvPr id="20" name="Picture 19">
            <a:extLst>
              <a:ext uri="{FF2B5EF4-FFF2-40B4-BE49-F238E27FC236}">
                <a16:creationId xmlns:a16="http://schemas.microsoft.com/office/drawing/2014/main" id="{DB855478-94E8-B24A-5C7C-E678E34A369D}"/>
              </a:ext>
            </a:extLst>
          </p:cNvPr>
          <p:cNvPicPr/>
          <p:nvPr/>
        </p:nvPicPr>
        <p:blipFill>
          <a:blip r:embed="rId2" cstate="print">
            <a:extLst>
              <a:ext uri="{BEBA8EAE-BF5A-486C-A8C5-ECC9F3942E4B}">
                <a14:imgProps xmlns:a14="http://schemas.microsoft.com/office/drawing/2010/main">
                  <a14:imgLayer r:embed="rId3">
                    <a14:imgEffect>
                      <a14:backgroundRemoval t="4828" b="96552" l="3974" r="99338">
                        <a14:foregroundMark x1="8609" y1="48966" x2="78146" y2="17241"/>
                        <a14:foregroundMark x1="78146" y1="17241" x2="23179" y2="73793"/>
                        <a14:foregroundMark x1="23179" y1="73793" x2="9272" y2="53103"/>
                        <a14:foregroundMark x1="7947" y1="55862" x2="11921" y2="75862"/>
                        <a14:foregroundMark x1="15232" y1="80690" x2="66887" y2="88966"/>
                        <a14:foregroundMark x1="66887" y1="88276" x2="99338" y2="56552"/>
                        <a14:foregroundMark x1="92715" y1="57931" x2="33113" y2="5517"/>
                        <a14:foregroundMark x1="33113" y1="5517" x2="16556" y2="80000"/>
                        <a14:foregroundMark x1="25166" y1="91034" x2="65563" y2="93103"/>
                        <a14:foregroundMark x1="67550" y1="93103" x2="36424" y2="93793"/>
                        <a14:foregroundMark x1="46358" y1="91724" x2="60265" y2="94483"/>
                        <a14:foregroundMark x1="60265" y1="96552" x2="38411" y2="93793"/>
                        <a14:foregroundMark x1="7285" y1="55862" x2="47020" y2="6897"/>
                        <a14:foregroundMark x1="47020" y1="6207" x2="98013" y2="48276"/>
                        <a14:foregroundMark x1="62252" y1="11724" x2="64901" y2="12414"/>
                        <a14:foregroundMark x1="64901" y1="11724" x2="43046" y2="11724"/>
                        <a14:foregroundMark x1="33113" y1="11724" x2="7285" y2="44828"/>
                        <a14:foregroundMark x1="5960" y1="53103" x2="3974" y2="44828"/>
                        <a14:foregroundMark x1="52318" y1="4828" x2="68874" y2="6207"/>
                        <a14:foregroundMark x1="71523" y1="12414" x2="82119" y2="17931"/>
                      </a14:backgroundRemoval>
                    </a14:imgEffect>
                  </a14:imgLayer>
                </a14:imgProps>
              </a:ext>
              <a:ext uri="{28A0092B-C50C-407E-A947-70E740481C1C}">
                <a14:useLocalDpi xmlns:a14="http://schemas.microsoft.com/office/drawing/2010/main" val="0"/>
              </a:ext>
            </a:extLst>
          </a:blip>
          <a:stretch>
            <a:fillRect/>
          </a:stretch>
        </p:blipFill>
        <p:spPr>
          <a:xfrm>
            <a:off x="9925050" y="59308"/>
            <a:ext cx="628650" cy="604678"/>
          </a:xfrm>
          <a:prstGeom prst="rect">
            <a:avLst/>
          </a:prstGeom>
        </p:spPr>
      </p:pic>
      <p:sp>
        <p:nvSpPr>
          <p:cNvPr id="16" name="AutoShape 6" descr="KARMA YOGA: Good for Good's Sake on the ..."/>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graphicFrame>
        <p:nvGraphicFramePr>
          <p:cNvPr id="3" name="Table 2"/>
          <p:cNvGraphicFramePr>
            <a:graphicFrameLocks noGrp="1"/>
          </p:cNvGraphicFramePr>
          <p:nvPr/>
        </p:nvGraphicFramePr>
        <p:xfrm>
          <a:off x="4362450" y="663985"/>
          <a:ext cx="6260154" cy="1726789"/>
        </p:xfrm>
        <a:graphic>
          <a:graphicData uri="http://schemas.openxmlformats.org/drawingml/2006/table">
            <a:tbl>
              <a:tblPr firstRow="1" bandRow="1">
                <a:tableStyleId>{93296810-A885-4BE3-A3E7-6D5BEEA58F35}</a:tableStyleId>
              </a:tblPr>
              <a:tblGrid>
                <a:gridCol w="6260154">
                  <a:extLst>
                    <a:ext uri="{9D8B030D-6E8A-4147-A177-3AD203B41FA5}">
                      <a16:colId xmlns:a16="http://schemas.microsoft.com/office/drawing/2014/main" val="2368864553"/>
                    </a:ext>
                  </a:extLst>
                </a:gridCol>
              </a:tblGrid>
              <a:tr h="287798">
                <a:tc>
                  <a:txBody>
                    <a:bodyPr/>
                    <a:lstStyle/>
                    <a:p>
                      <a:r>
                        <a:rPr lang="en-GB" sz="1200" dirty="0"/>
                        <a:t>How did the war begin?</a:t>
                      </a:r>
                    </a:p>
                  </a:txBody>
                  <a:tcPr/>
                </a:tc>
                <a:extLst>
                  <a:ext uri="{0D108BD9-81ED-4DB2-BD59-A6C34878D82A}">
                    <a16:rowId xmlns:a16="http://schemas.microsoft.com/office/drawing/2014/main" val="3937540386"/>
                  </a:ext>
                </a:extLst>
              </a:tr>
              <a:tr h="1438991">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200" dirty="0"/>
                        <a:t>The leader of Germany, Adolf Hitler, had plans to take over other countries. In March 1938, Germany invaded and annexed Austria, which made other countries worried. On 30th September 1938, British, French, German and Italian leaders signed a treaty which allowed Hitler to annex the Sudetenland (an area of Czechoslovakia) if he agreed not to invade anywhere else. However, Hitler broke the agreement, first invading the rest of Czechoslovakia and then Poland on 1st September. The Allies (Britain, France and Poland) had made a pact to support each other, so Britain and France declared war on Germany.</a:t>
                      </a:r>
                    </a:p>
                  </a:txBody>
                  <a:tcPr/>
                </a:tc>
                <a:extLst>
                  <a:ext uri="{0D108BD9-81ED-4DB2-BD59-A6C34878D82A}">
                    <a16:rowId xmlns:a16="http://schemas.microsoft.com/office/drawing/2014/main" val="2231875165"/>
                  </a:ext>
                </a:extLst>
              </a:tr>
            </a:tbl>
          </a:graphicData>
        </a:graphic>
      </p:graphicFrame>
      <p:pic>
        <p:nvPicPr>
          <p:cNvPr id="4" name="Picture 3"/>
          <p:cNvPicPr>
            <a:picLocks noChangeAspect="1"/>
          </p:cNvPicPr>
          <p:nvPr/>
        </p:nvPicPr>
        <p:blipFill>
          <a:blip r:embed="rId4"/>
          <a:stretch>
            <a:fillRect/>
          </a:stretch>
        </p:blipFill>
        <p:spPr>
          <a:xfrm>
            <a:off x="0" y="2413706"/>
            <a:ext cx="3254224" cy="5168901"/>
          </a:xfrm>
          <a:prstGeom prst="rect">
            <a:avLst/>
          </a:prstGeom>
        </p:spPr>
      </p:pic>
      <p:pic>
        <p:nvPicPr>
          <p:cNvPr id="5" name="Picture 4"/>
          <p:cNvPicPr>
            <a:picLocks noChangeAspect="1"/>
          </p:cNvPicPr>
          <p:nvPr/>
        </p:nvPicPr>
        <p:blipFill>
          <a:blip r:embed="rId5"/>
          <a:stretch>
            <a:fillRect/>
          </a:stretch>
        </p:blipFill>
        <p:spPr>
          <a:xfrm>
            <a:off x="0" y="611901"/>
            <a:ext cx="4362450" cy="1830955"/>
          </a:xfrm>
          <a:prstGeom prst="rect">
            <a:avLst/>
          </a:prstGeom>
        </p:spPr>
      </p:pic>
      <p:graphicFrame>
        <p:nvGraphicFramePr>
          <p:cNvPr id="21" name="Table 20"/>
          <p:cNvGraphicFramePr>
            <a:graphicFrameLocks noGrp="1"/>
          </p:cNvGraphicFramePr>
          <p:nvPr>
            <p:extLst>
              <p:ext uri="{D42A27DB-BD31-4B8C-83A1-F6EECF244321}">
                <p14:modId xmlns:p14="http://schemas.microsoft.com/office/powerpoint/2010/main" val="2369662644"/>
              </p:ext>
            </p:extLst>
          </p:nvPr>
        </p:nvGraphicFramePr>
        <p:xfrm>
          <a:off x="3254224" y="2441723"/>
          <a:ext cx="7368380" cy="5090160"/>
        </p:xfrm>
        <a:graphic>
          <a:graphicData uri="http://schemas.openxmlformats.org/drawingml/2006/table">
            <a:tbl>
              <a:tblPr firstRow="1" bandRow="1">
                <a:tableStyleId>{93296810-A885-4BE3-A3E7-6D5BEEA58F35}</a:tableStyleId>
              </a:tblPr>
              <a:tblGrid>
                <a:gridCol w="3684190">
                  <a:extLst>
                    <a:ext uri="{9D8B030D-6E8A-4147-A177-3AD203B41FA5}">
                      <a16:colId xmlns:a16="http://schemas.microsoft.com/office/drawing/2014/main" val="3550557686"/>
                    </a:ext>
                  </a:extLst>
                </a:gridCol>
                <a:gridCol w="3684190">
                  <a:extLst>
                    <a:ext uri="{9D8B030D-6E8A-4147-A177-3AD203B41FA5}">
                      <a16:colId xmlns:a16="http://schemas.microsoft.com/office/drawing/2014/main" val="3600023174"/>
                    </a:ext>
                  </a:extLst>
                </a:gridCol>
              </a:tblGrid>
              <a:tr h="258817">
                <a:tc gridSpan="2">
                  <a:txBody>
                    <a:bodyPr/>
                    <a:lstStyle/>
                    <a:p>
                      <a:r>
                        <a:rPr lang="en-GB" sz="1200" dirty="0"/>
                        <a:t>Life on the home front</a:t>
                      </a:r>
                    </a:p>
                  </a:txBody>
                  <a:tcPr/>
                </a:tc>
                <a:tc hMerge="1">
                  <a:txBody>
                    <a:bodyPr/>
                    <a:lstStyle/>
                    <a:p>
                      <a:endParaRPr lang="en-GB"/>
                    </a:p>
                  </a:txBody>
                  <a:tcPr/>
                </a:tc>
                <a:extLst>
                  <a:ext uri="{0D108BD9-81ED-4DB2-BD59-A6C34878D82A}">
                    <a16:rowId xmlns:a16="http://schemas.microsoft.com/office/drawing/2014/main" val="3016888137"/>
                  </a:ext>
                </a:extLst>
              </a:tr>
              <a:tr h="258817">
                <a:tc gridSpan="2">
                  <a:txBody>
                    <a:bodyPr/>
                    <a:lstStyle/>
                    <a:p>
                      <a:r>
                        <a:rPr kumimoji="0" lang="en-GB" altLang="en-US" sz="1200" b="0" i="0" u="none" strike="noStrike" kern="1200" cap="none" normalizeH="0" baseline="0" dirty="0">
                          <a:ln>
                            <a:noFill/>
                          </a:ln>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World War II changed everyday life in many ways</a:t>
                      </a:r>
                      <a:endParaRPr kumimoji="0" lang="en-GB" sz="1200" b="0" i="0" u="none" strike="noStrike" kern="1200" cap="none" normalizeH="0" baseline="0" dirty="0">
                        <a:ln>
                          <a:noFill/>
                        </a:ln>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a:solidFill>
                      <a:schemeClr val="bg1"/>
                    </a:solidFill>
                  </a:tcPr>
                </a:tc>
                <a:tc hMerge="1">
                  <a:txBody>
                    <a:bodyPr/>
                    <a:lstStyle/>
                    <a:p>
                      <a:endParaRPr lang="en-GB"/>
                    </a:p>
                  </a:txBody>
                  <a:tcPr/>
                </a:tc>
                <a:extLst>
                  <a:ext uri="{0D108BD9-81ED-4DB2-BD59-A6C34878D82A}">
                    <a16:rowId xmlns:a16="http://schemas.microsoft.com/office/drawing/2014/main" val="3675029679"/>
                  </a:ext>
                </a:extLst>
              </a:tr>
              <a:tr h="2194204">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100" b="1" i="0" u="none" strike="noStrike" cap="none" normalizeH="0" baseline="0" dirty="0">
                          <a:ln>
                            <a:noFill/>
                          </a:ln>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Rationing:</a:t>
                      </a:r>
                      <a:br>
                        <a:rPr kumimoji="0" lang="en-GB" altLang="en-US" sz="1100" b="0" i="0" u="none" strike="noStrike" cap="none" normalizeH="0" baseline="0" dirty="0">
                          <a:ln>
                            <a:noFill/>
                          </a:ln>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br>
                      <a:r>
                        <a:rPr kumimoji="0" lang="en-GB" altLang="en-US" sz="1100" b="0" i="0" u="none" strike="noStrike" cap="none" normalizeH="0" baseline="0" dirty="0">
                          <a:ln>
                            <a:noFill/>
                          </a:ln>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During WWII, food and goods were rationed due to shortages caused by the war. Each person had a ration book, limiting items like sugar, butter, and meat. </a:t>
                      </a:r>
                    </a:p>
                    <a:p>
                      <a:pPr marL="503972" marR="0" lvl="1" indent="0" algn="l" defTabSz="914400" rtl="0" eaLnBrk="0" fontAlgn="base" latinLnBrk="0" hangingPunct="0">
                        <a:lnSpc>
                          <a:spcPct val="100000"/>
                        </a:lnSpc>
                        <a:spcBef>
                          <a:spcPct val="0"/>
                        </a:spcBef>
                        <a:spcAft>
                          <a:spcPct val="0"/>
                        </a:spcAft>
                        <a:buClrTx/>
                        <a:buSzTx/>
                        <a:buFontTx/>
                        <a:buNone/>
                        <a:tabLst/>
                      </a:pPr>
                      <a:r>
                        <a:rPr kumimoji="0" lang="en-GB" altLang="en-US" sz="1100" b="0" i="0" u="none" strike="noStrike" cap="none" normalizeH="0" baseline="0" dirty="0">
                          <a:ln>
                            <a:noFill/>
                          </a:ln>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For example, a typical weekly meat allowance was just a few ounces. People had to get creative with recipes, and "victory gardens" were encouraged to grow vegetables. Rationing didn’t end with the war—it continued until 1954. </a:t>
                      </a:r>
                    </a:p>
                    <a:p>
                      <a:pPr marL="0" marR="0" lvl="0" indent="0" algn="l" defTabSz="914400" rtl="0" eaLnBrk="0" fontAlgn="base" latinLnBrk="0" hangingPunct="0">
                        <a:lnSpc>
                          <a:spcPct val="100000"/>
                        </a:lnSpc>
                        <a:spcBef>
                          <a:spcPct val="0"/>
                        </a:spcBef>
                        <a:spcAft>
                          <a:spcPct val="0"/>
                        </a:spcAft>
                        <a:buClrTx/>
                        <a:buSzTx/>
                        <a:buFontTx/>
                        <a:buNone/>
                        <a:tabLst/>
                      </a:pPr>
                      <a:r>
                        <a:rPr lang="en-GB" sz="1100" dirty="0"/>
                        <a:t>The government’s ‘Dig for Victory’ campaign encouraged people to grow their own food. Some people also reared their own animals for meat and eggs. Clothes and other items were mended or made into new things.</a:t>
                      </a:r>
                      <a:endParaRPr kumimoji="0" lang="en-GB" altLang="en-US" sz="1100" b="0" i="0" u="none" strike="noStrike" cap="none" normalizeH="0" baseline="0" dirty="0">
                        <a:ln>
                          <a:noFill/>
                        </a:ln>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a:solidFill>
                      <a:schemeClr val="accent6">
                        <a:lumMod val="20000"/>
                        <a:lumOff val="80000"/>
                      </a:schemeClr>
                    </a:solid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100" b="1" i="0" u="none" strike="noStrike" cap="none" normalizeH="0" baseline="0" dirty="0">
                          <a:ln>
                            <a:noFill/>
                          </a:ln>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Entertainment:</a:t>
                      </a:r>
                      <a:br>
                        <a:rPr kumimoji="0" lang="en-GB" altLang="en-US" sz="1100" b="0" i="0" u="none" strike="noStrike" cap="none" normalizeH="0" baseline="0" dirty="0">
                          <a:ln>
                            <a:noFill/>
                          </a:ln>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br>
                      <a:r>
                        <a:rPr kumimoji="0" lang="en-GB" altLang="en-US" sz="1100" b="0" i="0" u="none" strike="noStrike" cap="none" normalizeH="0" baseline="0" dirty="0">
                          <a:ln>
                            <a:noFill/>
                          </a:ln>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With many cinemas closed and radios being the main source of news, people found new ways to entertain themselves. Family games, knitting for soldiers, and community events became popular. Dance halls remained open, providing a way to lift spirits. The BBC aired radio shows like "It's That Man Again" to keep morale high during these tough times.</a:t>
                      </a:r>
                    </a:p>
                    <a:p>
                      <a:endParaRPr lang="en-GB" sz="1100" dirty="0"/>
                    </a:p>
                    <a:p>
                      <a:r>
                        <a:rPr lang="en-GB" sz="1100" dirty="0"/>
                        <a:t>Although national sports events were suspended during the war, there was plenty of entertainment. The radio was very popular and people also went to the cinema or dance halls. Children played outside or with board games, cards or handmade toys. </a:t>
                      </a:r>
                    </a:p>
                  </a:txBody>
                  <a:tcPr>
                    <a:solidFill>
                      <a:schemeClr val="accent6">
                        <a:lumMod val="20000"/>
                        <a:lumOff val="80000"/>
                      </a:schemeClr>
                    </a:solidFill>
                  </a:tcPr>
                </a:tc>
                <a:extLst>
                  <a:ext uri="{0D108BD9-81ED-4DB2-BD59-A6C34878D82A}">
                    <a16:rowId xmlns:a16="http://schemas.microsoft.com/office/drawing/2014/main" val="4050140550"/>
                  </a:ext>
                </a:extLst>
              </a:tr>
              <a:tr h="2194204">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kumimoji="0" lang="en-GB" altLang="en-US" sz="1100" b="1" i="0" u="none" strike="noStrike" cap="none" normalizeH="0" baseline="0" dirty="0">
                          <a:ln>
                            <a:noFill/>
                          </a:ln>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Male and Female Roles:</a:t>
                      </a:r>
                      <a:br>
                        <a:rPr kumimoji="0" lang="en-GB" altLang="en-US" sz="1100" b="0" i="0" u="none" strike="noStrike" cap="none" normalizeH="0" baseline="0" dirty="0">
                          <a:ln>
                            <a:noFill/>
                          </a:ln>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br>
                      <a:r>
                        <a:rPr kumimoji="0" lang="en-GB" altLang="en-US" sz="1100" b="0" i="0" u="none" strike="noStrike" cap="none" normalizeH="0" baseline="0" dirty="0">
                          <a:ln>
                            <a:noFill/>
                          </a:ln>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As men left to fight in the war, women took on jobs traditionally done by men. They worked in factories (known as munitions factories or “</a:t>
                      </a:r>
                      <a:r>
                        <a:rPr kumimoji="0" lang="en-GB" altLang="en-US" sz="1100" b="0" i="0" u="none" strike="noStrike" cap="none" normalizeH="0" baseline="0" dirty="0" err="1">
                          <a:ln>
                            <a:noFill/>
                          </a:ln>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munitionettes</a:t>
                      </a:r>
                      <a:r>
                        <a:rPr kumimoji="0" lang="en-GB" altLang="en-US" sz="1100" b="0" i="0" u="none" strike="noStrike" cap="none" normalizeH="0" baseline="0" dirty="0">
                          <a:ln>
                            <a:noFill/>
                          </a:ln>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 on farms as part of the Women’s Land Army, and even as mechanics or bus drivers. </a:t>
                      </a:r>
                    </a:p>
                    <a:p>
                      <a:pPr marL="0" marR="0" lvl="0" indent="0" algn="l" defTabSz="1007943" rtl="0" eaLnBrk="1" fontAlgn="auto" latinLnBrk="0" hangingPunct="1">
                        <a:lnSpc>
                          <a:spcPct val="100000"/>
                        </a:lnSpc>
                        <a:spcBef>
                          <a:spcPts val="0"/>
                        </a:spcBef>
                        <a:spcAft>
                          <a:spcPts val="0"/>
                        </a:spcAft>
                        <a:buClrTx/>
                        <a:buSzTx/>
                        <a:buFontTx/>
                        <a:buNone/>
                        <a:tabLst/>
                        <a:defRPr/>
                      </a:pPr>
                      <a:r>
                        <a:rPr kumimoji="0" lang="en-GB" altLang="en-US" sz="1100" b="0" i="0" u="none" strike="noStrike" cap="none" normalizeH="0" baseline="0" dirty="0">
                          <a:ln>
                            <a:noFill/>
                          </a:ln>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This marked a major shift in gender roles, </a:t>
                      </a:r>
                    </a:p>
                    <a:p>
                      <a:pPr marL="0" marR="0" lvl="0" indent="0" algn="l" defTabSz="1007943" rtl="0" eaLnBrk="1" fontAlgn="auto" latinLnBrk="0" hangingPunct="1">
                        <a:lnSpc>
                          <a:spcPct val="100000"/>
                        </a:lnSpc>
                        <a:spcBef>
                          <a:spcPts val="0"/>
                        </a:spcBef>
                        <a:spcAft>
                          <a:spcPts val="0"/>
                        </a:spcAft>
                        <a:buClrTx/>
                        <a:buSzTx/>
                        <a:buFontTx/>
                        <a:buNone/>
                        <a:tabLst/>
                        <a:defRPr/>
                      </a:pPr>
                      <a:r>
                        <a:rPr kumimoji="0" lang="en-GB" altLang="en-US" sz="1100" b="0" i="0" u="none" strike="noStrike" cap="none" normalizeH="0" baseline="0" dirty="0">
                          <a:ln>
                            <a:noFill/>
                          </a:ln>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showing women could do jobs previously </a:t>
                      </a:r>
                    </a:p>
                    <a:p>
                      <a:pPr marL="0" marR="0" lvl="0" indent="0" algn="l" defTabSz="1007943" rtl="0" eaLnBrk="1" fontAlgn="auto" latinLnBrk="0" hangingPunct="1">
                        <a:lnSpc>
                          <a:spcPct val="100000"/>
                        </a:lnSpc>
                        <a:spcBef>
                          <a:spcPts val="0"/>
                        </a:spcBef>
                        <a:spcAft>
                          <a:spcPts val="0"/>
                        </a:spcAft>
                        <a:buClrTx/>
                        <a:buSzTx/>
                        <a:buFontTx/>
                        <a:buNone/>
                        <a:tabLst/>
                        <a:defRPr/>
                      </a:pPr>
                      <a:r>
                        <a:rPr kumimoji="0" lang="en-GB" altLang="en-US" sz="1100" b="0" i="0" u="none" strike="noStrike" cap="none" normalizeH="0" baseline="0" dirty="0">
                          <a:ln>
                            <a:noFill/>
                          </a:ln>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reserved for men. Rosie the Riveter in the </a:t>
                      </a:r>
                    </a:p>
                    <a:p>
                      <a:pPr marL="0" marR="0" lvl="0" indent="0" algn="l" defTabSz="1007943" rtl="0" eaLnBrk="1" fontAlgn="auto" latinLnBrk="0" hangingPunct="1">
                        <a:lnSpc>
                          <a:spcPct val="100000"/>
                        </a:lnSpc>
                        <a:spcBef>
                          <a:spcPts val="0"/>
                        </a:spcBef>
                        <a:spcAft>
                          <a:spcPts val="0"/>
                        </a:spcAft>
                        <a:buClrTx/>
                        <a:buSzTx/>
                        <a:buFontTx/>
                        <a:buNone/>
                        <a:tabLst/>
                        <a:defRPr/>
                      </a:pPr>
                      <a:r>
                        <a:rPr kumimoji="0" lang="en-GB" altLang="en-US" sz="1100" b="0" i="0" u="none" strike="noStrike" cap="none" normalizeH="0" baseline="0" dirty="0">
                          <a:ln>
                            <a:noFill/>
                          </a:ln>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US became a symbol of this change.</a:t>
                      </a:r>
                    </a:p>
                    <a:p>
                      <a:endParaRPr lang="en-GB" sz="1100" dirty="0"/>
                    </a:p>
                  </a:txBody>
                  <a:tcPr>
                    <a:solidFill>
                      <a:schemeClr val="accent6">
                        <a:lumMod val="20000"/>
                        <a:lumOff val="80000"/>
                      </a:schemeClr>
                    </a:solid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100" b="1" i="0" u="none" strike="noStrike" cap="none" normalizeH="0" baseline="0" dirty="0">
                          <a:ln>
                            <a:noFill/>
                          </a:ln>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Evacuation:</a:t>
                      </a:r>
                      <a:br>
                        <a:rPr kumimoji="0" lang="en-GB" altLang="en-US" sz="1100" b="0" i="0" u="none" strike="noStrike" cap="none" normalizeH="0" baseline="0" dirty="0">
                          <a:ln>
                            <a:noFill/>
                          </a:ln>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br>
                      <a:r>
                        <a:rPr kumimoji="0" lang="en-GB" altLang="en-US" sz="1100" b="0" i="0" u="none" strike="noStrike" cap="none" normalizeH="0" baseline="0" dirty="0">
                          <a:ln>
                            <a:noFill/>
                          </a:ln>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At the start of the war, many children were evacuated from cities like London to the countryside to avoid the bombings. Operation Pied Piper in 1939 relocated over a million children. These children lived with host families and often had very different experiences, from missing home to discovering new ways of life.</a:t>
                      </a:r>
                      <a:endParaRPr kumimoji="0" lang="en-GB" altLang="en-US" sz="1100" b="0" i="0" u="none" strike="noStrike" cap="none" normalizeH="0" baseline="0" dirty="0">
                        <a:ln>
                          <a:noFill/>
                        </a:ln>
                        <a:solidFill>
                          <a:schemeClr val="tx1"/>
                        </a:solidFill>
                        <a:effectLst/>
                        <a:latin typeface="Arial" panose="020B0604020202020204" pitchFamily="34" charset="0"/>
                      </a:endParaRPr>
                    </a:p>
                    <a:p>
                      <a:endParaRPr lang="en-GB" sz="1100" dirty="0"/>
                    </a:p>
                    <a:p>
                      <a:pPr lvl="3"/>
                      <a:r>
                        <a:rPr lang="en-GB" sz="1100" dirty="0"/>
                        <a:t>Over 3.5 million people, mostly children, were evacuated from the cities to the countryside, where it was believed they would be safer from bombing</a:t>
                      </a:r>
                    </a:p>
                  </a:txBody>
                  <a:tcPr>
                    <a:solidFill>
                      <a:schemeClr val="accent6">
                        <a:lumMod val="20000"/>
                        <a:lumOff val="80000"/>
                      </a:schemeClr>
                    </a:solidFill>
                  </a:tcPr>
                </a:tc>
                <a:extLst>
                  <a:ext uri="{0D108BD9-81ED-4DB2-BD59-A6C34878D82A}">
                    <a16:rowId xmlns:a16="http://schemas.microsoft.com/office/drawing/2014/main" val="588798171"/>
                  </a:ext>
                </a:extLst>
              </a:tr>
            </a:tbl>
          </a:graphicData>
        </a:graphic>
      </p:graphicFrame>
      <p:pic>
        <p:nvPicPr>
          <p:cNvPr id="1026" name="Picture 2" descr="We Can Do It! World War 2 Propaganda Rosie The Riveter Poster A1 Size :  Amazon.co.uk: Home &amp; Kitchen">
            <a:extLst>
              <a:ext uri="{FF2B5EF4-FFF2-40B4-BE49-F238E27FC236}">
                <a16:creationId xmlns:a16="http://schemas.microsoft.com/office/drawing/2014/main" id="{FEECEB72-42AC-4FED-A9A7-093D2769CFF2}"/>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rot="373758">
            <a:off x="5887719" y="6181292"/>
            <a:ext cx="831134" cy="1204461"/>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The Evacuated Children Of The Second World War">
            <a:extLst>
              <a:ext uri="{FF2B5EF4-FFF2-40B4-BE49-F238E27FC236}">
                <a16:creationId xmlns:a16="http://schemas.microsoft.com/office/drawing/2014/main" id="{AC2202B4-0EB8-436D-8DF5-54E74B46028B}"/>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7088827" y="6531174"/>
            <a:ext cx="1345909" cy="96569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3EB9C7C9-B22F-4970-9E81-4ACCE41C46BE}"/>
              </a:ext>
            </a:extLst>
          </p:cNvPr>
          <p:cNvPicPr>
            <a:picLocks noChangeAspect="1"/>
          </p:cNvPicPr>
          <p:nvPr/>
        </p:nvPicPr>
        <p:blipFill>
          <a:blip r:embed="rId8"/>
          <a:stretch>
            <a:fillRect/>
          </a:stretch>
        </p:blipFill>
        <p:spPr>
          <a:xfrm>
            <a:off x="3294261" y="3779837"/>
            <a:ext cx="514076" cy="653015"/>
          </a:xfrm>
          <a:prstGeom prst="rect">
            <a:avLst/>
          </a:prstGeom>
        </p:spPr>
      </p:pic>
    </p:spTree>
    <p:extLst>
      <p:ext uri="{BB962C8B-B14F-4D97-AF65-F5344CB8AC3E}">
        <p14:creationId xmlns:p14="http://schemas.microsoft.com/office/powerpoint/2010/main" val="417967038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9117F9-99A7-7EA5-FD47-08F0D69DD002}"/>
            </a:ext>
          </a:extLst>
        </p:cNvPr>
        <p:cNvGrpSpPr/>
        <p:nvPr/>
      </p:nvGrpSpPr>
      <p:grpSpPr>
        <a:xfrm>
          <a:off x="0" y="0"/>
          <a:ext cx="0" cy="0"/>
          <a:chOff x="0" y="0"/>
          <a:chExt cx="0" cy="0"/>
        </a:xfrm>
      </p:grpSpPr>
      <p:graphicFrame>
        <p:nvGraphicFramePr>
          <p:cNvPr id="19" name="Table 18">
            <a:extLst>
              <a:ext uri="{FF2B5EF4-FFF2-40B4-BE49-F238E27FC236}">
                <a16:creationId xmlns:a16="http://schemas.microsoft.com/office/drawing/2014/main" id="{BF3C4A02-4363-176B-66FA-ED2A2109274A}"/>
              </a:ext>
            </a:extLst>
          </p:cNvPr>
          <p:cNvGraphicFramePr>
            <a:graphicFrameLocks noGrp="1"/>
          </p:cNvGraphicFramePr>
          <p:nvPr>
            <p:extLst>
              <p:ext uri="{D42A27DB-BD31-4B8C-83A1-F6EECF244321}">
                <p14:modId xmlns:p14="http://schemas.microsoft.com/office/powerpoint/2010/main" val="732170242"/>
              </p:ext>
            </p:extLst>
          </p:nvPr>
        </p:nvGraphicFramePr>
        <p:xfrm>
          <a:off x="0" y="211911"/>
          <a:ext cx="10363201" cy="370840"/>
        </p:xfrm>
        <a:graphic>
          <a:graphicData uri="http://schemas.openxmlformats.org/drawingml/2006/table">
            <a:tbl>
              <a:tblPr firstRow="1" bandRow="1">
                <a:tableStyleId>{5C22544A-7EE6-4342-B048-85BDC9FD1C3A}</a:tableStyleId>
              </a:tblPr>
              <a:tblGrid>
                <a:gridCol w="10363201">
                  <a:extLst>
                    <a:ext uri="{9D8B030D-6E8A-4147-A177-3AD203B41FA5}">
                      <a16:colId xmlns:a16="http://schemas.microsoft.com/office/drawing/2014/main" val="1637581417"/>
                    </a:ext>
                  </a:extLst>
                </a:gridCol>
              </a:tblGrid>
              <a:tr h="370840">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800" b="0" dirty="0">
                          <a:solidFill>
                            <a:srgbClr val="000000"/>
                          </a:solidFill>
                          <a:latin typeface="Aptos" panose="020B0004020202020204" pitchFamily="34" charset="0"/>
                          <a:ea typeface="Calibri" panose="020F0502020204030204" pitchFamily="34" charset="0"/>
                          <a:cs typeface="Times New Roman" panose="02020603050405020304" pitchFamily="18" charset="0"/>
                        </a:rPr>
                        <a:t>History – Year 6 – WWII</a:t>
                      </a:r>
                      <a:endParaRPr lang="en-GB" sz="1800" b="0" dirty="0">
                        <a:effectLst/>
                        <a:latin typeface="Aptos" panose="020B0004020202020204" pitchFamily="34" charset="0"/>
                        <a:ea typeface="Calibri" panose="020F0502020204030204" pitchFamily="34" charset="0"/>
                        <a:cs typeface="Times New Roman" panose="02020603050405020304" pitchFamily="18" charset="0"/>
                      </a:endParaRPr>
                    </a:p>
                  </a:txBody>
                  <a:tcPr>
                    <a:lnL w="38100" cap="flat" cmpd="sng" algn="ctr">
                      <a:noFill/>
                      <a:prstDash val="solid"/>
                      <a:round/>
                      <a:headEnd type="none" w="med" len="med"/>
                      <a:tailEnd type="none" w="med" len="med"/>
                    </a:lnL>
                    <a:lnR w="38100" cap="flat" cmpd="sng" algn="ctr">
                      <a:solidFill>
                        <a:srgbClr val="05B050"/>
                      </a:solidFill>
                      <a:prstDash val="solid"/>
                      <a:round/>
                      <a:headEnd type="none" w="med" len="med"/>
                      <a:tailEnd type="none" w="med" len="med"/>
                    </a:lnR>
                    <a:lnT w="38100" cap="flat" cmpd="sng" algn="ctr">
                      <a:solidFill>
                        <a:srgbClr val="05B050"/>
                      </a:solidFill>
                      <a:prstDash val="solid"/>
                      <a:round/>
                      <a:headEnd type="none" w="med" len="med"/>
                      <a:tailEnd type="none" w="med" len="med"/>
                    </a:lnT>
                    <a:lnB w="38100" cap="flat" cmpd="sng" algn="ctr">
                      <a:solidFill>
                        <a:srgbClr val="05B050"/>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839269294"/>
                  </a:ext>
                </a:extLst>
              </a:tr>
            </a:tbl>
          </a:graphicData>
        </a:graphic>
      </p:graphicFrame>
      <p:sp>
        <p:nvSpPr>
          <p:cNvPr id="16" name="AutoShape 6" descr="KARMA YOGA: Good for Good's Sake on the ..."/>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graphicFrame>
        <p:nvGraphicFramePr>
          <p:cNvPr id="18" name="Table 17"/>
          <p:cNvGraphicFramePr>
            <a:graphicFrameLocks noGrp="1"/>
          </p:cNvGraphicFramePr>
          <p:nvPr>
            <p:extLst>
              <p:ext uri="{D42A27DB-BD31-4B8C-83A1-F6EECF244321}">
                <p14:modId xmlns:p14="http://schemas.microsoft.com/office/powerpoint/2010/main" val="373600937"/>
              </p:ext>
            </p:extLst>
          </p:nvPr>
        </p:nvGraphicFramePr>
        <p:xfrm>
          <a:off x="3950741" y="6438140"/>
          <a:ext cx="6661749" cy="1097280"/>
        </p:xfrm>
        <a:graphic>
          <a:graphicData uri="http://schemas.openxmlformats.org/drawingml/2006/table">
            <a:tbl>
              <a:tblPr firstRow="1" bandRow="1">
                <a:tableStyleId>{93296810-A885-4BE3-A3E7-6D5BEEA58F35}</a:tableStyleId>
              </a:tblPr>
              <a:tblGrid>
                <a:gridCol w="6661749">
                  <a:extLst>
                    <a:ext uri="{9D8B030D-6E8A-4147-A177-3AD203B41FA5}">
                      <a16:colId xmlns:a16="http://schemas.microsoft.com/office/drawing/2014/main" val="3550557686"/>
                    </a:ext>
                  </a:extLst>
                </a:gridCol>
              </a:tblGrid>
              <a:tr h="0">
                <a:tc>
                  <a:txBody>
                    <a:bodyPr/>
                    <a:lstStyle/>
                    <a:p>
                      <a:r>
                        <a:rPr lang="en-GB" sz="1200" dirty="0"/>
                        <a:t>Commemorative events</a:t>
                      </a:r>
                    </a:p>
                  </a:txBody>
                  <a:tcPr/>
                </a:tc>
                <a:extLst>
                  <a:ext uri="{0D108BD9-81ED-4DB2-BD59-A6C34878D82A}">
                    <a16:rowId xmlns:a16="http://schemas.microsoft.com/office/drawing/2014/main" val="3016888137"/>
                  </a:ext>
                </a:extLst>
              </a:tr>
              <a:tr h="370840">
                <a:tc>
                  <a:txBody>
                    <a:bodyPr/>
                    <a:lstStyle/>
                    <a:p>
                      <a:pPr lvl="2"/>
                      <a:r>
                        <a:rPr lang="en-GB" sz="1200" dirty="0"/>
                        <a:t>Every year, special celebrations are planned to honour and remember the people whose lives were affected by the war. Large commemorations are usually held for events including the evacuation from Dunkirk, Holocaust Memorial Day, VE Day, D-Day and the Battle of Britain, as well as for Remembrance Day.</a:t>
                      </a:r>
                    </a:p>
                  </a:txBody>
                  <a:tcPr/>
                </a:tc>
                <a:extLst>
                  <a:ext uri="{0D108BD9-81ED-4DB2-BD59-A6C34878D82A}">
                    <a16:rowId xmlns:a16="http://schemas.microsoft.com/office/drawing/2014/main" val="3675029679"/>
                  </a:ext>
                </a:extLst>
              </a:tr>
            </a:tbl>
          </a:graphicData>
        </a:graphic>
      </p:graphicFrame>
      <p:graphicFrame>
        <p:nvGraphicFramePr>
          <p:cNvPr id="21" name="Table 20"/>
          <p:cNvGraphicFramePr>
            <a:graphicFrameLocks noGrp="1"/>
          </p:cNvGraphicFramePr>
          <p:nvPr>
            <p:extLst>
              <p:ext uri="{D42A27DB-BD31-4B8C-83A1-F6EECF244321}">
                <p14:modId xmlns:p14="http://schemas.microsoft.com/office/powerpoint/2010/main" val="2978209636"/>
              </p:ext>
            </p:extLst>
          </p:nvPr>
        </p:nvGraphicFramePr>
        <p:xfrm>
          <a:off x="0" y="3377480"/>
          <a:ext cx="3952241" cy="1736748"/>
        </p:xfrm>
        <a:graphic>
          <a:graphicData uri="http://schemas.openxmlformats.org/drawingml/2006/table">
            <a:tbl>
              <a:tblPr firstRow="1" bandRow="1">
                <a:tableStyleId>{93296810-A885-4BE3-A3E7-6D5BEEA58F35}</a:tableStyleId>
              </a:tblPr>
              <a:tblGrid>
                <a:gridCol w="3952241">
                  <a:extLst>
                    <a:ext uri="{9D8B030D-6E8A-4147-A177-3AD203B41FA5}">
                      <a16:colId xmlns:a16="http://schemas.microsoft.com/office/drawing/2014/main" val="3550557686"/>
                    </a:ext>
                  </a:extLst>
                </a:gridCol>
              </a:tblGrid>
              <a:tr h="183492">
                <a:tc>
                  <a:txBody>
                    <a:bodyPr/>
                    <a:lstStyle/>
                    <a:p>
                      <a:r>
                        <a:rPr lang="en-GB" sz="1200" dirty="0"/>
                        <a:t>Historical evidence</a:t>
                      </a:r>
                    </a:p>
                  </a:txBody>
                  <a:tcPr/>
                </a:tc>
                <a:extLst>
                  <a:ext uri="{0D108BD9-81ED-4DB2-BD59-A6C34878D82A}">
                    <a16:rowId xmlns:a16="http://schemas.microsoft.com/office/drawing/2014/main" val="3016888137"/>
                  </a:ext>
                </a:extLst>
              </a:tr>
              <a:tr h="1462428">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altLang="en-US" sz="1200" kern="1200" dirty="0">
                          <a:solidFill>
                            <a:schemeClr val="dk1"/>
                          </a:solidFill>
                          <a:latin typeface="+mn-lt"/>
                          <a:ea typeface="+mn-ea"/>
                          <a:cs typeface="+mn-cs"/>
                        </a:rPr>
                        <a:t>To understand life during WWII, historians use a wide range of evidence (making sure they are reliable). This includes letters, government records, video and radio recordings, photographs, newspapers, and personal accounts. </a:t>
                      </a:r>
                    </a:p>
                    <a:p>
                      <a:pPr marL="0" marR="0" lvl="0" indent="0" algn="l" defTabSz="1007943" rtl="0" eaLnBrk="1" fontAlgn="auto" latinLnBrk="0" hangingPunct="1">
                        <a:lnSpc>
                          <a:spcPct val="100000"/>
                        </a:lnSpc>
                        <a:spcBef>
                          <a:spcPts val="0"/>
                        </a:spcBef>
                        <a:spcAft>
                          <a:spcPts val="0"/>
                        </a:spcAft>
                        <a:buClrTx/>
                        <a:buSzTx/>
                        <a:buFontTx/>
                        <a:buNone/>
                        <a:tabLst/>
                        <a:defRPr/>
                      </a:pPr>
                      <a:r>
                        <a:rPr lang="en-GB" altLang="en-US" sz="1200" kern="1200" dirty="0">
                          <a:solidFill>
                            <a:schemeClr val="dk1"/>
                          </a:solidFill>
                          <a:latin typeface="+mn-lt"/>
                          <a:ea typeface="+mn-ea"/>
                          <a:cs typeface="+mn-cs"/>
                        </a:rPr>
                        <a:t>By examining these sources, we can draw conclusions and make judgements about what life was like and how people coped with the challenges of the time. </a:t>
                      </a:r>
                    </a:p>
                  </a:txBody>
                  <a:tcPr/>
                </a:tc>
                <a:extLst>
                  <a:ext uri="{0D108BD9-81ED-4DB2-BD59-A6C34878D82A}">
                    <a16:rowId xmlns:a16="http://schemas.microsoft.com/office/drawing/2014/main" val="3675029679"/>
                  </a:ext>
                </a:extLst>
              </a:tr>
            </a:tbl>
          </a:graphicData>
        </a:graphic>
      </p:graphicFrame>
      <p:graphicFrame>
        <p:nvGraphicFramePr>
          <p:cNvPr id="22" name="Table 21"/>
          <p:cNvGraphicFramePr>
            <a:graphicFrameLocks noGrp="1"/>
          </p:cNvGraphicFramePr>
          <p:nvPr>
            <p:extLst>
              <p:ext uri="{D42A27DB-BD31-4B8C-83A1-F6EECF244321}">
                <p14:modId xmlns:p14="http://schemas.microsoft.com/office/powerpoint/2010/main" val="226008357"/>
              </p:ext>
            </p:extLst>
          </p:nvPr>
        </p:nvGraphicFramePr>
        <p:xfrm>
          <a:off x="1" y="617065"/>
          <a:ext cx="3952240" cy="2743200"/>
        </p:xfrm>
        <a:graphic>
          <a:graphicData uri="http://schemas.openxmlformats.org/drawingml/2006/table">
            <a:tbl>
              <a:tblPr firstRow="1" bandRow="1">
                <a:tableStyleId>{93296810-A885-4BE3-A3E7-6D5BEEA58F35}</a:tableStyleId>
              </a:tblPr>
              <a:tblGrid>
                <a:gridCol w="3952240">
                  <a:extLst>
                    <a:ext uri="{9D8B030D-6E8A-4147-A177-3AD203B41FA5}">
                      <a16:colId xmlns:a16="http://schemas.microsoft.com/office/drawing/2014/main" val="3550557686"/>
                    </a:ext>
                  </a:extLst>
                </a:gridCol>
              </a:tblGrid>
              <a:tr h="0">
                <a:tc>
                  <a:txBody>
                    <a:bodyPr/>
                    <a:lstStyle/>
                    <a:p>
                      <a:r>
                        <a:rPr lang="en-GB" sz="1200" dirty="0"/>
                        <a:t>The War Effort and People's Responsibilities:</a:t>
                      </a:r>
                    </a:p>
                  </a:txBody>
                  <a:tcPr/>
                </a:tc>
                <a:extLst>
                  <a:ext uri="{0D108BD9-81ED-4DB2-BD59-A6C34878D82A}">
                    <a16:rowId xmlns:a16="http://schemas.microsoft.com/office/drawing/2014/main" val="3016888137"/>
                  </a:ext>
                </a:extLst>
              </a:tr>
              <a:tr h="370840">
                <a:tc>
                  <a:txBody>
                    <a:bodyPr/>
                    <a:lstStyle/>
                    <a:p>
                      <a:pPr lvl="2"/>
                      <a:r>
                        <a:rPr lang="en-GB" sz="1200" dirty="0"/>
                        <a:t>During the war, everyone had responsibilities to help the war effort. </a:t>
                      </a:r>
                    </a:p>
                    <a:p>
                      <a:pPr marL="1179393" lvl="2" indent="-171450">
                        <a:buFont typeface="Arial" panose="020B0604020202020204" pitchFamily="34" charset="0"/>
                        <a:buChar char="•"/>
                      </a:pPr>
                      <a:r>
                        <a:rPr lang="en-GB" sz="1200" dirty="0"/>
                        <a:t>Soldiers fought on the front lines, while people at home worked in factories, farmed, or helped care for those affected by the war. </a:t>
                      </a:r>
                    </a:p>
                    <a:p>
                      <a:pPr marL="1179393" lvl="2" indent="-171450">
                        <a:buFont typeface="Arial" panose="020B0604020202020204" pitchFamily="34" charset="0"/>
                        <a:buChar char="•"/>
                      </a:pPr>
                      <a:r>
                        <a:rPr lang="en-GB" sz="1200" dirty="0"/>
                        <a:t>Citizens also took part in civil defence activities, such as fire watching or serving as air raid wardens. </a:t>
                      </a:r>
                    </a:p>
                    <a:p>
                      <a:pPr marL="1179393" lvl="2" indent="-171450">
                        <a:buFont typeface="Arial" panose="020B0604020202020204" pitchFamily="34" charset="0"/>
                        <a:buChar char="•"/>
                      </a:pPr>
                      <a:r>
                        <a:rPr lang="en-GB" sz="1200" dirty="0"/>
                        <a:t>Everyone, from the young to the elderly, had to contribute in some way. </a:t>
                      </a:r>
                    </a:p>
                    <a:p>
                      <a:pPr lvl="2"/>
                      <a:r>
                        <a:rPr lang="en-GB" sz="1200" dirty="0"/>
                        <a:t>Propaganda posters were used to encourage people to support with the war effort.</a:t>
                      </a:r>
                    </a:p>
                  </a:txBody>
                  <a:tcPr/>
                </a:tc>
                <a:extLst>
                  <a:ext uri="{0D108BD9-81ED-4DB2-BD59-A6C34878D82A}">
                    <a16:rowId xmlns:a16="http://schemas.microsoft.com/office/drawing/2014/main" val="3675029679"/>
                  </a:ext>
                </a:extLst>
              </a:tr>
            </a:tbl>
          </a:graphicData>
        </a:graphic>
      </p:graphicFrame>
      <p:graphicFrame>
        <p:nvGraphicFramePr>
          <p:cNvPr id="12" name="Table 11"/>
          <p:cNvGraphicFramePr>
            <a:graphicFrameLocks noGrp="1"/>
          </p:cNvGraphicFramePr>
          <p:nvPr>
            <p:extLst>
              <p:ext uri="{D42A27DB-BD31-4B8C-83A1-F6EECF244321}">
                <p14:modId xmlns:p14="http://schemas.microsoft.com/office/powerpoint/2010/main" val="2354007490"/>
              </p:ext>
            </p:extLst>
          </p:nvPr>
        </p:nvGraphicFramePr>
        <p:xfrm>
          <a:off x="-1" y="5131443"/>
          <a:ext cx="3950741" cy="2377440"/>
        </p:xfrm>
        <a:graphic>
          <a:graphicData uri="http://schemas.openxmlformats.org/drawingml/2006/table">
            <a:tbl>
              <a:tblPr firstRow="1" bandRow="1">
                <a:tableStyleId>{93296810-A885-4BE3-A3E7-6D5BEEA58F35}</a:tableStyleId>
              </a:tblPr>
              <a:tblGrid>
                <a:gridCol w="3950741">
                  <a:extLst>
                    <a:ext uri="{9D8B030D-6E8A-4147-A177-3AD203B41FA5}">
                      <a16:colId xmlns:a16="http://schemas.microsoft.com/office/drawing/2014/main" val="3550557686"/>
                    </a:ext>
                  </a:extLst>
                </a:gridCol>
              </a:tblGrid>
              <a:tr h="0">
                <a:tc>
                  <a:txBody>
                    <a:bodyPr/>
                    <a:lstStyle/>
                    <a:p>
                      <a:r>
                        <a:rPr lang="en-GB" sz="1200" dirty="0"/>
                        <a:t>Comparing time</a:t>
                      </a:r>
                      <a:r>
                        <a:rPr lang="en-GB" sz="1200" baseline="0" dirty="0"/>
                        <a:t> periods (pre and post war)</a:t>
                      </a:r>
                      <a:endParaRPr lang="en-GB" sz="1200" dirty="0"/>
                    </a:p>
                  </a:txBody>
                  <a:tcPr/>
                </a:tc>
                <a:extLst>
                  <a:ext uri="{0D108BD9-81ED-4DB2-BD59-A6C34878D82A}">
                    <a16:rowId xmlns:a16="http://schemas.microsoft.com/office/drawing/2014/main" val="3016888137"/>
                  </a:ext>
                </a:extLst>
              </a:tr>
              <a:tr h="370840">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altLang="en-US" sz="1200" kern="1200" dirty="0">
                          <a:solidFill>
                            <a:schemeClr val="dk1"/>
                          </a:solidFill>
                          <a:latin typeface="+mn-lt"/>
                          <a:ea typeface="+mn-ea"/>
                          <a:cs typeface="+mn-cs"/>
                        </a:rPr>
                        <a:t>Before WWII, Britain was recovering from the effects of the Great Depression. </a:t>
                      </a:r>
                    </a:p>
                    <a:p>
                      <a:pPr marL="0" marR="0" lvl="0" indent="0" algn="l" defTabSz="1007943" rtl="0" eaLnBrk="1" fontAlgn="auto" latinLnBrk="0" hangingPunct="1">
                        <a:lnSpc>
                          <a:spcPct val="100000"/>
                        </a:lnSpc>
                        <a:spcBef>
                          <a:spcPts val="0"/>
                        </a:spcBef>
                        <a:spcAft>
                          <a:spcPts val="0"/>
                        </a:spcAft>
                        <a:buClrTx/>
                        <a:buSzTx/>
                        <a:buFontTx/>
                        <a:buNone/>
                        <a:tabLst/>
                        <a:defRPr/>
                      </a:pPr>
                      <a:r>
                        <a:rPr lang="en-GB" altLang="en-US" sz="1200" kern="1200" dirty="0">
                          <a:solidFill>
                            <a:schemeClr val="dk1"/>
                          </a:solidFill>
                          <a:latin typeface="+mn-lt"/>
                          <a:ea typeface="+mn-ea"/>
                          <a:cs typeface="+mn-cs"/>
                        </a:rPr>
                        <a:t>After the war, some things stayed in place, such as rationing; however, for many women, the could not keep the new jobs that they had during the war.</a:t>
                      </a:r>
                    </a:p>
                    <a:p>
                      <a:pPr marL="0" marR="0" lvl="0" indent="0" algn="l" defTabSz="1007943" rtl="0" eaLnBrk="1" fontAlgn="auto" latinLnBrk="0" hangingPunct="1">
                        <a:lnSpc>
                          <a:spcPct val="100000"/>
                        </a:lnSpc>
                        <a:spcBef>
                          <a:spcPts val="0"/>
                        </a:spcBef>
                        <a:spcAft>
                          <a:spcPts val="0"/>
                        </a:spcAft>
                        <a:buClrTx/>
                        <a:buSzTx/>
                        <a:buFontTx/>
                        <a:buNone/>
                        <a:tabLst/>
                        <a:defRPr/>
                      </a:pPr>
                      <a:r>
                        <a:rPr lang="en-GB" altLang="en-US" sz="1200" kern="1200" dirty="0">
                          <a:solidFill>
                            <a:schemeClr val="dk1"/>
                          </a:solidFill>
                          <a:latin typeface="+mn-lt"/>
                          <a:ea typeface="+mn-ea"/>
                          <a:cs typeface="+mn-cs"/>
                        </a:rPr>
                        <a:t>Overall, there were many changes, including the creation of the NHS, the welfare state, and the rebuilding of bomb-damaged cities. </a:t>
                      </a:r>
                    </a:p>
                    <a:p>
                      <a:pPr marL="0" marR="0" lvl="0" indent="0" algn="l" defTabSz="1007943" rtl="0" eaLnBrk="1" fontAlgn="auto" latinLnBrk="0" hangingPunct="1">
                        <a:lnSpc>
                          <a:spcPct val="100000"/>
                        </a:lnSpc>
                        <a:spcBef>
                          <a:spcPts val="0"/>
                        </a:spcBef>
                        <a:spcAft>
                          <a:spcPts val="0"/>
                        </a:spcAft>
                        <a:buClrTx/>
                        <a:buSzTx/>
                        <a:buFontTx/>
                        <a:buNone/>
                        <a:tabLst/>
                        <a:defRPr/>
                      </a:pPr>
                      <a:r>
                        <a:rPr lang="en-GB" altLang="en-US" sz="1200" kern="1200" dirty="0">
                          <a:solidFill>
                            <a:schemeClr val="dk1"/>
                          </a:solidFill>
                          <a:latin typeface="+mn-lt"/>
                          <a:ea typeface="+mn-ea"/>
                          <a:cs typeface="+mn-cs"/>
                        </a:rPr>
                        <a:t>Comparing life before and after the war helps us understand how society transformed.</a:t>
                      </a:r>
                    </a:p>
                    <a:p>
                      <a:pPr marL="0" algn="l" defTabSz="1007943" rtl="0" eaLnBrk="1" latinLnBrk="0" hangingPunct="1"/>
                      <a:endParaRPr lang="en-GB" sz="1200" kern="1200" dirty="0">
                        <a:solidFill>
                          <a:schemeClr val="dk1"/>
                        </a:solidFill>
                        <a:latin typeface="+mn-lt"/>
                        <a:ea typeface="+mn-ea"/>
                        <a:cs typeface="+mn-cs"/>
                      </a:endParaRPr>
                    </a:p>
                  </a:txBody>
                  <a:tcPr/>
                </a:tc>
                <a:extLst>
                  <a:ext uri="{0D108BD9-81ED-4DB2-BD59-A6C34878D82A}">
                    <a16:rowId xmlns:a16="http://schemas.microsoft.com/office/drawing/2014/main" val="3675029679"/>
                  </a:ext>
                </a:extLst>
              </a:tr>
            </a:tbl>
          </a:graphicData>
        </a:graphic>
      </p:graphicFrame>
      <p:graphicFrame>
        <p:nvGraphicFramePr>
          <p:cNvPr id="13" name="Table 12"/>
          <p:cNvGraphicFramePr>
            <a:graphicFrameLocks noGrp="1"/>
          </p:cNvGraphicFramePr>
          <p:nvPr>
            <p:extLst>
              <p:ext uri="{D42A27DB-BD31-4B8C-83A1-F6EECF244321}">
                <p14:modId xmlns:p14="http://schemas.microsoft.com/office/powerpoint/2010/main" val="2558933026"/>
              </p:ext>
            </p:extLst>
          </p:nvPr>
        </p:nvGraphicFramePr>
        <p:xfrm>
          <a:off x="3952241" y="620651"/>
          <a:ext cx="6661751" cy="2103120"/>
        </p:xfrm>
        <a:graphic>
          <a:graphicData uri="http://schemas.openxmlformats.org/drawingml/2006/table">
            <a:tbl>
              <a:tblPr firstRow="1" bandRow="1">
                <a:tableStyleId>{93296810-A885-4BE3-A3E7-6D5BEEA58F35}</a:tableStyleId>
              </a:tblPr>
              <a:tblGrid>
                <a:gridCol w="6661751">
                  <a:extLst>
                    <a:ext uri="{9D8B030D-6E8A-4147-A177-3AD203B41FA5}">
                      <a16:colId xmlns:a16="http://schemas.microsoft.com/office/drawing/2014/main" val="3550557686"/>
                    </a:ext>
                  </a:extLst>
                </a:gridCol>
              </a:tblGrid>
              <a:tr h="251325">
                <a:tc>
                  <a:txBody>
                    <a:bodyPr/>
                    <a:lstStyle/>
                    <a:p>
                      <a:r>
                        <a:rPr lang="en-GB" sz="1200" dirty="0"/>
                        <a:t>The Outbreak and Global Impact of War:</a:t>
                      </a:r>
                    </a:p>
                  </a:txBody>
                  <a:tcPr/>
                </a:tc>
                <a:extLst>
                  <a:ext uri="{0D108BD9-81ED-4DB2-BD59-A6C34878D82A}">
                    <a16:rowId xmlns:a16="http://schemas.microsoft.com/office/drawing/2014/main" val="3016888137"/>
                  </a:ext>
                </a:extLst>
              </a:tr>
              <a:tr h="753975">
                <a:tc>
                  <a:txBody>
                    <a:bodyPr/>
                    <a:lstStyle/>
                    <a:p>
                      <a:pPr lvl="3"/>
                      <a:r>
                        <a:rPr lang="en-GB" sz="1200" dirty="0"/>
                        <a:t>The outbreak of WWII in 1939 had a massive impact both in the UK and across the globe.</a:t>
                      </a:r>
                      <a:r>
                        <a:rPr lang="en-GB" sz="1200" baseline="0" dirty="0"/>
                        <a:t> T</a:t>
                      </a:r>
                      <a:r>
                        <a:rPr lang="en-GB" sz="1200" dirty="0"/>
                        <a:t>wo sides, the Allies and the Axis powers, fought each other all over the world. The main Axis powers were Germany, Italy, and Japan, while the main Allies were Great Britain, France, the Soviet Union, and the United States. In addition, a few nations stayed neutral and didn't fight.</a:t>
                      </a:r>
                    </a:p>
                  </a:txBody>
                  <a:tcPr/>
                </a:tc>
                <a:extLst>
                  <a:ext uri="{0D108BD9-81ED-4DB2-BD59-A6C34878D82A}">
                    <a16:rowId xmlns:a16="http://schemas.microsoft.com/office/drawing/2014/main" val="3675029679"/>
                  </a:ext>
                </a:extLst>
              </a:tr>
              <a:tr h="753975">
                <a:tc>
                  <a:txBody>
                    <a:bodyPr/>
                    <a:lstStyle/>
                    <a:p>
                      <a:r>
                        <a:rPr lang="en-GB" sz="1200" dirty="0"/>
                        <a:t>During World War Two, forces from the British Commonwealth of Nations, then still informally called the British Empire, were involved in all the major aspects of war, as well as serving on their own and on the British home fronts. Today, they are a voluntary association of 56 countries that work together and support each other.</a:t>
                      </a:r>
                    </a:p>
                  </a:txBody>
                  <a:tcPr/>
                </a:tc>
                <a:extLst>
                  <a:ext uri="{0D108BD9-81ED-4DB2-BD59-A6C34878D82A}">
                    <a16:rowId xmlns:a16="http://schemas.microsoft.com/office/drawing/2014/main" val="4278940062"/>
                  </a:ext>
                </a:extLst>
              </a:tr>
            </a:tbl>
          </a:graphicData>
        </a:graphic>
      </p:graphicFrame>
      <p:graphicFrame>
        <p:nvGraphicFramePr>
          <p:cNvPr id="14" name="Table 13"/>
          <p:cNvGraphicFramePr>
            <a:graphicFrameLocks noGrp="1"/>
          </p:cNvGraphicFramePr>
          <p:nvPr>
            <p:extLst>
              <p:ext uri="{D42A27DB-BD31-4B8C-83A1-F6EECF244321}">
                <p14:modId xmlns:p14="http://schemas.microsoft.com/office/powerpoint/2010/main" val="4257411116"/>
              </p:ext>
            </p:extLst>
          </p:nvPr>
        </p:nvGraphicFramePr>
        <p:xfrm>
          <a:off x="3952241" y="2733465"/>
          <a:ext cx="6660250" cy="1280160"/>
        </p:xfrm>
        <a:graphic>
          <a:graphicData uri="http://schemas.openxmlformats.org/drawingml/2006/table">
            <a:tbl>
              <a:tblPr firstRow="1" bandRow="1">
                <a:tableStyleId>{93296810-A885-4BE3-A3E7-6D5BEEA58F35}</a:tableStyleId>
              </a:tblPr>
              <a:tblGrid>
                <a:gridCol w="6660250">
                  <a:extLst>
                    <a:ext uri="{9D8B030D-6E8A-4147-A177-3AD203B41FA5}">
                      <a16:colId xmlns:a16="http://schemas.microsoft.com/office/drawing/2014/main" val="3550557686"/>
                    </a:ext>
                  </a:extLst>
                </a:gridCol>
              </a:tblGrid>
              <a:tr h="0">
                <a:tc>
                  <a:txBody>
                    <a:bodyPr/>
                    <a:lstStyle/>
                    <a:p>
                      <a:r>
                        <a:rPr lang="en-GB" sz="1200" dirty="0"/>
                        <a:t>Life for Different Social Classes and Groups:</a:t>
                      </a:r>
                    </a:p>
                  </a:txBody>
                  <a:tcPr/>
                </a:tc>
                <a:extLst>
                  <a:ext uri="{0D108BD9-81ED-4DB2-BD59-A6C34878D82A}">
                    <a16:rowId xmlns:a16="http://schemas.microsoft.com/office/drawing/2014/main" val="3016888137"/>
                  </a:ext>
                </a:extLst>
              </a:tr>
              <a:tr h="370840">
                <a:tc>
                  <a:txBody>
                    <a:bodyPr/>
                    <a:lstStyle/>
                    <a:p>
                      <a:r>
                        <a:rPr lang="en-GB" sz="1200" dirty="0"/>
                        <a:t>Different social classes and groups experienced WWII in unique ways. Wealthier families could often afford better shelters or move to safer areas, while poorer families struggled more with rationing and the effects of bombings. Women, children, and minority groups all played different roles and had varied experiences during the war. African, Caribbean, and South Asian people contributed to the war effort, though they sometimes faced discrimination.</a:t>
                      </a:r>
                    </a:p>
                  </a:txBody>
                  <a:tcPr/>
                </a:tc>
                <a:extLst>
                  <a:ext uri="{0D108BD9-81ED-4DB2-BD59-A6C34878D82A}">
                    <a16:rowId xmlns:a16="http://schemas.microsoft.com/office/drawing/2014/main" val="3675029679"/>
                  </a:ext>
                </a:extLst>
              </a:tr>
            </a:tbl>
          </a:graphicData>
        </a:graphic>
      </p:graphicFrame>
      <p:graphicFrame>
        <p:nvGraphicFramePr>
          <p:cNvPr id="15" name="Table 14"/>
          <p:cNvGraphicFramePr>
            <a:graphicFrameLocks noGrp="1"/>
          </p:cNvGraphicFramePr>
          <p:nvPr>
            <p:extLst>
              <p:ext uri="{D42A27DB-BD31-4B8C-83A1-F6EECF244321}">
                <p14:modId xmlns:p14="http://schemas.microsoft.com/office/powerpoint/2010/main" val="3828659113"/>
              </p:ext>
            </p:extLst>
          </p:nvPr>
        </p:nvGraphicFramePr>
        <p:xfrm>
          <a:off x="3950742" y="4036950"/>
          <a:ext cx="6661750" cy="2377440"/>
        </p:xfrm>
        <a:graphic>
          <a:graphicData uri="http://schemas.openxmlformats.org/drawingml/2006/table">
            <a:tbl>
              <a:tblPr firstRow="1" bandRow="1">
                <a:tableStyleId>{93296810-A885-4BE3-A3E7-6D5BEEA58F35}</a:tableStyleId>
              </a:tblPr>
              <a:tblGrid>
                <a:gridCol w="6661750">
                  <a:extLst>
                    <a:ext uri="{9D8B030D-6E8A-4147-A177-3AD203B41FA5}">
                      <a16:colId xmlns:a16="http://schemas.microsoft.com/office/drawing/2014/main" val="25799617"/>
                    </a:ext>
                  </a:extLst>
                </a:gridCol>
              </a:tblGrid>
              <a:tr h="118237">
                <a:tc>
                  <a:txBody>
                    <a:bodyPr/>
                    <a:lstStyle/>
                    <a:p>
                      <a:r>
                        <a:rPr lang="en-GB" sz="1200" dirty="0"/>
                        <a:t>The Holocaust</a:t>
                      </a:r>
                    </a:p>
                  </a:txBody>
                  <a:tcPr/>
                </a:tc>
                <a:extLst>
                  <a:ext uri="{0D108BD9-81ED-4DB2-BD59-A6C34878D82A}">
                    <a16:rowId xmlns:a16="http://schemas.microsoft.com/office/drawing/2014/main" val="1184237415"/>
                  </a:ext>
                </a:extLst>
              </a:tr>
              <a:tr h="370840">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200" dirty="0"/>
                        <a:t>The Holocaust was a period of time during the</a:t>
                      </a:r>
                      <a:r>
                        <a:rPr lang="en-GB" sz="1200" baseline="0" dirty="0"/>
                        <a:t> </a:t>
                      </a:r>
                      <a:r>
                        <a:rPr lang="en-GB" sz="1200" dirty="0"/>
                        <a:t>Second World War when millions of people were</a:t>
                      </a:r>
                      <a:r>
                        <a:rPr lang="en-GB" sz="1200" baseline="0" dirty="0"/>
                        <a:t> </a:t>
                      </a:r>
                      <a:r>
                        <a:rPr lang="en-GB" sz="1200" dirty="0"/>
                        <a:t>persecuted and killed in Europe. On 27th January each year, the Holocaust is commemorated on Holocaust</a:t>
                      </a:r>
                      <a:r>
                        <a:rPr lang="en-GB" sz="1200" baseline="0" dirty="0"/>
                        <a:t> </a:t>
                      </a:r>
                      <a:r>
                        <a:rPr lang="en-GB" sz="1200" dirty="0"/>
                        <a:t>Memorial Day.</a:t>
                      </a:r>
                    </a:p>
                    <a:p>
                      <a:pPr marL="675422" marR="0" lvl="1" indent="-171450" algn="l" defTabSz="1007943"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dirty="0"/>
                        <a:t>The victims of the Holocaust were killed because they were followers of the Jewish faith. The Nazis wanted all Jewish people removed from Europe. It is estimated that around 6 million European Jewish people lost their lives. </a:t>
                      </a:r>
                    </a:p>
                    <a:p>
                      <a:pPr marL="675422" lvl="1" indent="-171450">
                        <a:buFont typeface="Arial" panose="020B0604020202020204" pitchFamily="34" charset="0"/>
                        <a:buChar char="•"/>
                      </a:pPr>
                      <a:r>
                        <a:rPr lang="en-GB" sz="1200" dirty="0"/>
                        <a:t>Alongside the Jewish people, the Nazis also murdered people for other reasons, including people of colour, people with disabilities and people they believed to be criminals. Anyone who disagreed with Hitler and the Nazi Party were also put to death, including teachers and German citizens who spoke out against them.</a:t>
                      </a:r>
                      <a:endParaRPr lang="en-GB" sz="1200" baseline="0" dirty="0"/>
                    </a:p>
                    <a:p>
                      <a:r>
                        <a:rPr lang="en-GB" sz="1200" dirty="0"/>
                        <a:t>Anne Frank’s diary is a source used by historians to learn more about this time.</a:t>
                      </a:r>
                    </a:p>
                  </a:txBody>
                  <a:tcPr/>
                </a:tc>
                <a:extLst>
                  <a:ext uri="{0D108BD9-81ED-4DB2-BD59-A6C34878D82A}">
                    <a16:rowId xmlns:a16="http://schemas.microsoft.com/office/drawing/2014/main" val="262135114"/>
                  </a:ext>
                </a:extLst>
              </a:tr>
            </a:tbl>
          </a:graphicData>
        </a:graphic>
      </p:graphicFrame>
      <p:pic>
        <p:nvPicPr>
          <p:cNvPr id="20" name="Picture 19">
            <a:extLst>
              <a:ext uri="{FF2B5EF4-FFF2-40B4-BE49-F238E27FC236}">
                <a16:creationId xmlns:a16="http://schemas.microsoft.com/office/drawing/2014/main" id="{DB855478-94E8-B24A-5C7C-E678E34A369D}"/>
              </a:ext>
            </a:extLst>
          </p:cNvPr>
          <p:cNvPicPr/>
          <p:nvPr/>
        </p:nvPicPr>
        <p:blipFill>
          <a:blip r:embed="rId2" cstate="print">
            <a:extLst>
              <a:ext uri="{BEBA8EAE-BF5A-486C-A8C5-ECC9F3942E4B}">
                <a14:imgProps xmlns:a14="http://schemas.microsoft.com/office/drawing/2010/main">
                  <a14:imgLayer r:embed="rId3">
                    <a14:imgEffect>
                      <a14:backgroundRemoval t="4828" b="96552" l="3974" r="99338">
                        <a14:foregroundMark x1="8609" y1="48966" x2="78146" y2="17241"/>
                        <a14:foregroundMark x1="78146" y1="17241" x2="23179" y2="73793"/>
                        <a14:foregroundMark x1="23179" y1="73793" x2="9272" y2="53103"/>
                        <a14:foregroundMark x1="7947" y1="55862" x2="11921" y2="75862"/>
                        <a14:foregroundMark x1="15232" y1="80690" x2="66887" y2="88966"/>
                        <a14:foregroundMark x1="66887" y1="88276" x2="99338" y2="56552"/>
                        <a14:foregroundMark x1="92715" y1="57931" x2="33113" y2="5517"/>
                        <a14:foregroundMark x1="33113" y1="5517" x2="16556" y2="80000"/>
                        <a14:foregroundMark x1="25166" y1="91034" x2="65563" y2="93103"/>
                        <a14:foregroundMark x1="67550" y1="93103" x2="36424" y2="93793"/>
                        <a14:foregroundMark x1="46358" y1="91724" x2="60265" y2="94483"/>
                        <a14:foregroundMark x1="60265" y1="96552" x2="38411" y2="93793"/>
                        <a14:foregroundMark x1="7285" y1="55862" x2="47020" y2="6897"/>
                        <a14:foregroundMark x1="47020" y1="6207" x2="98013" y2="48276"/>
                        <a14:foregroundMark x1="62252" y1="11724" x2="64901" y2="12414"/>
                        <a14:foregroundMark x1="64901" y1="11724" x2="43046" y2="11724"/>
                        <a14:foregroundMark x1="33113" y1="11724" x2="7285" y2="44828"/>
                        <a14:foregroundMark x1="5960" y1="53103" x2="3974" y2="44828"/>
                        <a14:foregroundMark x1="52318" y1="4828" x2="68874" y2="6207"/>
                        <a14:foregroundMark x1="71523" y1="12414" x2="82119" y2="17931"/>
                      </a14:backgroundRemoval>
                    </a14:imgEffect>
                  </a14:imgLayer>
                </a14:imgProps>
              </a:ext>
              <a:ext uri="{28A0092B-C50C-407E-A947-70E740481C1C}">
                <a14:useLocalDpi xmlns:a14="http://schemas.microsoft.com/office/drawing/2010/main" val="0"/>
              </a:ext>
            </a:extLst>
          </a:blip>
          <a:stretch>
            <a:fillRect/>
          </a:stretch>
        </p:blipFill>
        <p:spPr>
          <a:xfrm>
            <a:off x="9925050" y="59308"/>
            <a:ext cx="628650" cy="604678"/>
          </a:xfrm>
          <a:prstGeom prst="rect">
            <a:avLst/>
          </a:prstGeom>
        </p:spPr>
      </p:pic>
      <p:pic>
        <p:nvPicPr>
          <p:cNvPr id="2" name="Picture 1" descr="Free photo: Poppy, Poppies, Summer, Flower - Free Image on Pixabay - 50742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33603" y="6769990"/>
            <a:ext cx="923583" cy="607740"/>
          </a:xfrm>
          <a:prstGeom prst="rect">
            <a:avLst/>
          </a:prstGeom>
        </p:spPr>
      </p:pic>
      <p:pic>
        <p:nvPicPr>
          <p:cNvPr id="17" name="Picture 16"/>
          <p:cNvPicPr/>
          <p:nvPr/>
        </p:nvPicPr>
        <p:blipFill>
          <a:blip r:embed="rId5" cstate="print">
            <a:extLst>
              <a:ext uri="{28A0092B-C50C-407E-A947-70E740481C1C}">
                <a14:useLocalDpi xmlns:a14="http://schemas.microsoft.com/office/drawing/2010/main" val="0"/>
              </a:ext>
            </a:extLst>
          </a:blip>
          <a:stretch>
            <a:fillRect/>
          </a:stretch>
        </p:blipFill>
        <p:spPr>
          <a:xfrm>
            <a:off x="4017598" y="885123"/>
            <a:ext cx="1107027" cy="517941"/>
          </a:xfrm>
          <a:prstGeom prst="rect">
            <a:avLst/>
          </a:prstGeom>
        </p:spPr>
      </p:pic>
      <p:pic>
        <p:nvPicPr>
          <p:cNvPr id="23" name="Picture 22"/>
          <p:cNvPicPr/>
          <p:nvPr/>
        </p:nvPicPr>
        <p:blipFill>
          <a:blip r:embed="rId6" cstate="print">
            <a:extLst>
              <a:ext uri="{28A0092B-C50C-407E-A947-70E740481C1C}">
                <a14:useLocalDpi xmlns:a14="http://schemas.microsoft.com/office/drawing/2010/main" val="0"/>
              </a:ext>
            </a:extLst>
          </a:blip>
          <a:stretch>
            <a:fillRect/>
          </a:stretch>
        </p:blipFill>
        <p:spPr>
          <a:xfrm>
            <a:off x="4335928" y="1336680"/>
            <a:ext cx="1175121" cy="531734"/>
          </a:xfrm>
          <a:prstGeom prst="rect">
            <a:avLst/>
          </a:prstGeom>
        </p:spPr>
      </p:pic>
      <p:pic>
        <p:nvPicPr>
          <p:cNvPr id="4" name="Picture 3">
            <a:extLst>
              <a:ext uri="{FF2B5EF4-FFF2-40B4-BE49-F238E27FC236}">
                <a16:creationId xmlns:a16="http://schemas.microsoft.com/office/drawing/2014/main" id="{D2C0C17A-5272-4803-9CF4-74D63D335673}"/>
              </a:ext>
            </a:extLst>
          </p:cNvPr>
          <p:cNvPicPr>
            <a:picLocks noChangeAspect="1"/>
          </p:cNvPicPr>
          <p:nvPr/>
        </p:nvPicPr>
        <p:blipFill>
          <a:blip r:embed="rId7"/>
          <a:stretch>
            <a:fillRect/>
          </a:stretch>
        </p:blipFill>
        <p:spPr>
          <a:xfrm>
            <a:off x="138113" y="910974"/>
            <a:ext cx="788416" cy="1196375"/>
          </a:xfrm>
          <a:prstGeom prst="rect">
            <a:avLst/>
          </a:prstGeom>
        </p:spPr>
      </p:pic>
      <p:pic>
        <p:nvPicPr>
          <p:cNvPr id="8" name="Picture 7">
            <a:extLst>
              <a:ext uri="{FF2B5EF4-FFF2-40B4-BE49-F238E27FC236}">
                <a16:creationId xmlns:a16="http://schemas.microsoft.com/office/drawing/2014/main" id="{8AAF4FDA-497A-4FBC-9B26-E45D9FC7F416}"/>
              </a:ext>
            </a:extLst>
          </p:cNvPr>
          <p:cNvPicPr>
            <a:picLocks noChangeAspect="1"/>
          </p:cNvPicPr>
          <p:nvPr/>
        </p:nvPicPr>
        <p:blipFill>
          <a:blip r:embed="rId8"/>
          <a:stretch>
            <a:fillRect/>
          </a:stretch>
        </p:blipFill>
        <p:spPr>
          <a:xfrm>
            <a:off x="138113" y="2141663"/>
            <a:ext cx="778310" cy="1147581"/>
          </a:xfrm>
          <a:prstGeom prst="rect">
            <a:avLst/>
          </a:prstGeom>
        </p:spPr>
      </p:pic>
      <p:pic>
        <p:nvPicPr>
          <p:cNvPr id="2050" name="Picture 2" descr="The Diary of a Young Girl: Amazon.co.uk: Frank, Anne, Pressler, Mirjam,  Massotty, Susan: 9780141315188: Books">
            <a:extLst>
              <a:ext uri="{FF2B5EF4-FFF2-40B4-BE49-F238E27FC236}">
                <a16:creationId xmlns:a16="http://schemas.microsoft.com/office/drawing/2014/main" id="{AFDDB6AA-6B1A-4EEF-9EDA-5644168184A1}"/>
              </a:ext>
            </a:extLst>
          </p:cNvPr>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4017598" y="4972685"/>
            <a:ext cx="505896" cy="7778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82705944"/>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4799</TotalTime>
  <Words>1839</Words>
  <Application>Microsoft Office PowerPoint</Application>
  <PresentationFormat>Custom</PresentationFormat>
  <Paragraphs>91</Paragraphs>
  <Slides>3</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vt:i4>
      </vt:variant>
    </vt:vector>
  </HeadingPairs>
  <TitlesOfParts>
    <vt:vector size="8" baseType="lpstr">
      <vt:lpstr>Aptos</vt:lpstr>
      <vt:lpstr>Arial</vt:lpstr>
      <vt:lpstr>Calibri</vt:lpstr>
      <vt:lpstr>Calibri Light</vt:lpstr>
      <vt:lpstr>Office Theme</vt:lpstr>
      <vt:lpstr>PowerPoint Presentation</vt:lpstr>
      <vt:lpstr>PowerPoint Presentation</vt:lpstr>
      <vt:lpstr>PowerPoint Presentation</vt:lpstr>
    </vt:vector>
  </TitlesOfParts>
  <Company>Langshott Primary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Rebeka Miah</dc:creator>
  <cp:lastModifiedBy>Rebeka Miah</cp:lastModifiedBy>
  <cp:revision>106</cp:revision>
  <cp:lastPrinted>2025-01-13T13:00:56Z</cp:lastPrinted>
  <dcterms:created xsi:type="dcterms:W3CDTF">2023-11-14T15:55:26Z</dcterms:created>
  <dcterms:modified xsi:type="dcterms:W3CDTF">2025-02-14T11:09:40Z</dcterms:modified>
</cp:coreProperties>
</file>