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Lst>
  <p:sldSz cx="10691813" cy="7559675"/>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p:cViewPr varScale="1">
        <p:scale>
          <a:sx n="80" d="100"/>
          <a:sy n="80" d="100"/>
        </p:scale>
        <p:origin x="116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10/12/2024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10/12/2024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10/12/2024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10/12/2024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10/12/2024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10/12/2024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10/12/2024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10/12/2024</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Table 16">
            <a:extLst>
              <a:ext uri="{FF2B5EF4-FFF2-40B4-BE49-F238E27FC236}">
                <a16:creationId xmlns:a16="http://schemas.microsoft.com/office/drawing/2014/main" id="{25202BAF-5886-23BE-5DD6-F26DD870AB85}"/>
              </a:ext>
            </a:extLst>
          </p:cNvPr>
          <p:cNvGraphicFramePr>
            <a:graphicFrameLocks noGrp="1"/>
          </p:cNvGraphicFramePr>
          <p:nvPr>
            <p:extLst>
              <p:ext uri="{D42A27DB-BD31-4B8C-83A1-F6EECF244321}">
                <p14:modId xmlns:p14="http://schemas.microsoft.com/office/powerpoint/2010/main" val="3523247489"/>
              </p:ext>
            </p:extLst>
          </p:nvPr>
        </p:nvGraphicFramePr>
        <p:xfrm>
          <a:off x="7429500" y="630435"/>
          <a:ext cx="3166742" cy="4733047"/>
        </p:xfrm>
        <a:graphic>
          <a:graphicData uri="http://schemas.openxmlformats.org/drawingml/2006/table">
            <a:tbl>
              <a:tblPr firstRow="1" bandRow="1">
                <a:tableStyleId>{93296810-A885-4BE3-A3E7-6D5BEEA58F35}</a:tableStyleId>
              </a:tblPr>
              <a:tblGrid>
                <a:gridCol w="887516">
                  <a:extLst>
                    <a:ext uri="{9D8B030D-6E8A-4147-A177-3AD203B41FA5}">
                      <a16:colId xmlns:a16="http://schemas.microsoft.com/office/drawing/2014/main" val="1630223619"/>
                    </a:ext>
                  </a:extLst>
                </a:gridCol>
                <a:gridCol w="2279226">
                  <a:extLst>
                    <a:ext uri="{9D8B030D-6E8A-4147-A177-3AD203B41FA5}">
                      <a16:colId xmlns:a16="http://schemas.microsoft.com/office/drawing/2014/main" val="1922709769"/>
                    </a:ext>
                  </a:extLst>
                </a:gridCol>
              </a:tblGrid>
              <a:tr h="276366">
                <a:tc gridSpan="2">
                  <a:txBody>
                    <a:bodyPr/>
                    <a:lstStyle/>
                    <a:p>
                      <a:r>
                        <a:rPr lang="en-GB" sz="1200" dirty="0"/>
                        <a:t>Key Vocabulary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292632100"/>
                  </a:ext>
                </a:extLst>
              </a:tr>
              <a:tr h="335998">
                <a:tc>
                  <a:txBody>
                    <a:bodyPr/>
                    <a:lstStyle/>
                    <a:p>
                      <a:r>
                        <a:rPr lang="en-GB" sz="1200" i="0" dirty="0" smtClean="0"/>
                        <a:t>adjective</a:t>
                      </a:r>
                      <a:endParaRPr lang="en-GB" sz="1200" i="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smtClean="0">
                          <a:latin typeface="Calibri" panose="020F0502020204030204" pitchFamily="34" charset="0"/>
                          <a:ea typeface="Calibri" panose="020F0502020204030204" pitchFamily="34" charset="0"/>
                          <a:cs typeface="Times New Roman" panose="02020603050405020304" pitchFamily="18" charset="0"/>
                        </a:rPr>
                        <a:t>noun</a:t>
                      </a:r>
                      <a:r>
                        <a:rPr lang="en-GB" sz="1200" dirty="0" smtClean="0">
                          <a:latin typeface="Calibri" panose="020F0502020204030204" pitchFamily="34" charset="0"/>
                          <a:ea typeface="Calibri" panose="020F0502020204030204" pitchFamily="34" charset="0"/>
                          <a:cs typeface="Times New Roman" panose="02020603050405020304" pitchFamily="18" charset="0"/>
                        </a:rPr>
                        <a:t>. a word that describes a noun. </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946012392"/>
                  </a:ext>
                </a:extLst>
              </a:tr>
              <a:tr h="293608">
                <a:tc>
                  <a:txBody>
                    <a:bodyPr/>
                    <a:lstStyle/>
                    <a:p>
                      <a:r>
                        <a:rPr lang="en-GB" sz="1200" dirty="0" smtClean="0"/>
                        <a:t>belief</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i="1" dirty="0" smtClean="0">
                          <a:latin typeface="Calibri" panose="020F0502020204030204" pitchFamily="34" charset="0"/>
                          <a:ea typeface="Calibri" panose="020F0502020204030204" pitchFamily="34" charset="0"/>
                          <a:cs typeface="Times New Roman" panose="02020603050405020304" pitchFamily="18" charset="0"/>
                        </a:rPr>
                        <a:t>noun</a:t>
                      </a:r>
                      <a:r>
                        <a:rPr lang="en-GB" sz="1200" dirty="0" smtClean="0">
                          <a:latin typeface="Calibri" panose="020F0502020204030204" pitchFamily="34" charset="0"/>
                          <a:ea typeface="Calibri" panose="020F0502020204030204" pitchFamily="34" charset="0"/>
                          <a:cs typeface="Times New Roman" panose="02020603050405020304" pitchFamily="18" charset="0"/>
                        </a:rPr>
                        <a:t>. something that someone thinks is true. </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927567911"/>
                  </a:ext>
                </a:extLst>
              </a:tr>
              <a:tr h="266700">
                <a:tc>
                  <a:txBody>
                    <a:bodyPr/>
                    <a:lstStyle/>
                    <a:p>
                      <a:r>
                        <a:rPr lang="en-GB" sz="1200" dirty="0" smtClean="0"/>
                        <a:t>Bible</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i="1" dirty="0" smtClean="0">
                          <a:latin typeface="Calibri" panose="020F0502020204030204" pitchFamily="34" charset="0"/>
                          <a:ea typeface="Calibri" panose="020F0502020204030204" pitchFamily="34" charset="0"/>
                          <a:cs typeface="Times New Roman" panose="02020603050405020304" pitchFamily="18" charset="0"/>
                        </a:rPr>
                        <a:t>noun</a:t>
                      </a:r>
                      <a:r>
                        <a:rPr lang="en-GB" sz="1200" dirty="0" smtClean="0">
                          <a:latin typeface="Calibri" panose="020F0502020204030204" pitchFamily="34" charset="0"/>
                          <a:ea typeface="Calibri" panose="020F0502020204030204" pitchFamily="34" charset="0"/>
                          <a:cs typeface="Times New Roman" panose="02020603050405020304" pitchFamily="18" charset="0"/>
                        </a:rPr>
                        <a:t>. a holy book for Christians.</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349095681"/>
                  </a:ext>
                </a:extLst>
              </a:tr>
              <a:tr h="287655">
                <a:tc>
                  <a:txBody>
                    <a:bodyPr/>
                    <a:lstStyle/>
                    <a:p>
                      <a:r>
                        <a:rPr lang="en-GB" sz="1200" dirty="0" smtClean="0"/>
                        <a:t>Christian</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i="1" dirty="0" smtClean="0">
                          <a:latin typeface="Calibri" panose="020F0502020204030204" pitchFamily="34" charset="0"/>
                          <a:ea typeface="Calibri" panose="020F0502020204030204" pitchFamily="34" charset="0"/>
                          <a:cs typeface="Times New Roman" panose="02020603050405020304" pitchFamily="18" charset="0"/>
                        </a:rPr>
                        <a:t>noun</a:t>
                      </a:r>
                      <a:r>
                        <a:rPr lang="en-GB" sz="1200" dirty="0" smtClean="0">
                          <a:latin typeface="Calibri" panose="020F0502020204030204" pitchFamily="34" charset="0"/>
                          <a:ea typeface="Calibri" panose="020F0502020204030204" pitchFamily="34" charset="0"/>
                          <a:cs typeface="Times New Roman" panose="02020603050405020304" pitchFamily="18" charset="0"/>
                        </a:rPr>
                        <a:t>. a person who follows the teachings of Jesus Christ. </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4027628"/>
                  </a:ext>
                </a:extLst>
              </a:tr>
              <a:tr h="240030">
                <a:tc>
                  <a:txBody>
                    <a:bodyPr/>
                    <a:lstStyle/>
                    <a:p>
                      <a:r>
                        <a:rPr lang="en-GB" sz="1200" dirty="0" smtClean="0"/>
                        <a:t>creator</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i="1" dirty="0" smtClean="0">
                          <a:latin typeface="Calibri" panose="020F0502020204030204" pitchFamily="34" charset="0"/>
                          <a:ea typeface="Calibri" panose="020F0502020204030204" pitchFamily="34" charset="0"/>
                          <a:cs typeface="Times New Roman" panose="02020603050405020304" pitchFamily="18" charset="0"/>
                        </a:rPr>
                        <a:t>noun</a:t>
                      </a:r>
                      <a:r>
                        <a:rPr lang="en-GB" sz="1200" dirty="0" smtClean="0">
                          <a:latin typeface="Calibri" panose="020F0502020204030204" pitchFamily="34" charset="0"/>
                          <a:ea typeface="Calibri" panose="020F0502020204030204" pitchFamily="34" charset="0"/>
                          <a:cs typeface="Times New Roman" panose="02020603050405020304" pitchFamily="18" charset="0"/>
                        </a:rPr>
                        <a:t>. someone or something that makes or creates things. </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983701645"/>
                  </a:ext>
                </a:extLst>
              </a:tr>
              <a:tr h="478584">
                <a:tc>
                  <a:txBody>
                    <a:bodyPr/>
                    <a:lstStyle/>
                    <a:p>
                      <a:r>
                        <a:rPr lang="en-GB" sz="1200" dirty="0" smtClean="0"/>
                        <a:t>describe</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i="1" dirty="0" smtClean="0">
                          <a:latin typeface="Calibri" panose="020F0502020204030204" pitchFamily="34" charset="0"/>
                          <a:ea typeface="Calibri" panose="020F0502020204030204" pitchFamily="34" charset="0"/>
                          <a:cs typeface="Times New Roman" panose="02020603050405020304" pitchFamily="18" charset="0"/>
                        </a:rPr>
                        <a:t>verb. </a:t>
                      </a:r>
                      <a:r>
                        <a:rPr lang="en-GB" sz="1200" dirty="0" smtClean="0">
                          <a:latin typeface="Calibri" panose="020F0502020204030204" pitchFamily="34" charset="0"/>
                          <a:ea typeface="Calibri" panose="020F0502020204030204" pitchFamily="34" charset="0"/>
                          <a:cs typeface="Times New Roman" panose="02020603050405020304" pitchFamily="18" charset="0"/>
                        </a:rPr>
                        <a:t>to say what something or someone is like.</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004718224"/>
                  </a:ext>
                </a:extLst>
              </a:tr>
              <a:tr h="276366">
                <a:tc>
                  <a:txBody>
                    <a:bodyPr/>
                    <a:lstStyle/>
                    <a:p>
                      <a:r>
                        <a:rPr lang="en-GB" sz="1200" dirty="0" smtClean="0"/>
                        <a:t>God</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i="1" dirty="0" smtClean="0">
                          <a:latin typeface="Calibri" panose="020F0502020204030204" pitchFamily="34" charset="0"/>
                          <a:ea typeface="Calibri" panose="020F0502020204030204" pitchFamily="34" charset="0"/>
                          <a:cs typeface="Times New Roman" panose="02020603050405020304" pitchFamily="18" charset="0"/>
                        </a:rPr>
                        <a:t>noun</a:t>
                      </a:r>
                      <a:r>
                        <a:rPr lang="en-GB" sz="1200" dirty="0" smtClean="0">
                          <a:latin typeface="Calibri" panose="020F0502020204030204" pitchFamily="34" charset="0"/>
                          <a:ea typeface="Calibri" panose="020F0502020204030204" pitchFamily="34" charset="0"/>
                          <a:cs typeface="Times New Roman" panose="02020603050405020304" pitchFamily="18" charset="0"/>
                        </a:rPr>
                        <a:t>. the supreme being in many religions that people pray to.</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184665575"/>
                  </a:ext>
                </a:extLst>
              </a:tr>
              <a:tr h="460609">
                <a:tc>
                  <a:txBody>
                    <a:bodyPr/>
                    <a:lstStyle/>
                    <a:p>
                      <a:r>
                        <a:rPr lang="en-GB" sz="1200" dirty="0" smtClean="0"/>
                        <a:t>image</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i="1" dirty="0" smtClean="0">
                          <a:latin typeface="Calibri" panose="020F0502020204030204" pitchFamily="34" charset="0"/>
                          <a:ea typeface="Calibri" panose="020F0502020204030204" pitchFamily="34" charset="0"/>
                          <a:cs typeface="Times New Roman" panose="02020603050405020304" pitchFamily="18" charset="0"/>
                        </a:rPr>
                        <a:t>noun</a:t>
                      </a:r>
                      <a:r>
                        <a:rPr lang="en-GB" sz="1200" dirty="0" smtClean="0">
                          <a:latin typeface="Calibri" panose="020F0502020204030204" pitchFamily="34" charset="0"/>
                          <a:ea typeface="Calibri" panose="020F0502020204030204" pitchFamily="34" charset="0"/>
                          <a:cs typeface="Times New Roman" panose="02020603050405020304" pitchFamily="18" charset="0"/>
                        </a:rPr>
                        <a:t>. a picture or idea of what something looks like.</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756189057"/>
                  </a:ext>
                </a:extLst>
              </a:tr>
              <a:tr h="478584">
                <a:tc>
                  <a:txBody>
                    <a:bodyPr/>
                    <a:lstStyle/>
                    <a:p>
                      <a:r>
                        <a:rPr lang="en-GB" sz="1200" dirty="0" smtClean="0"/>
                        <a:t>king</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i="1" dirty="0"/>
                        <a:t>noun.</a:t>
                      </a:r>
                      <a:r>
                        <a:rPr lang="en-GB" sz="1200" i="0" dirty="0"/>
                        <a:t> </a:t>
                      </a:r>
                      <a:r>
                        <a:rPr lang="en-GB" sz="1200" i="0" dirty="0" smtClean="0"/>
                        <a:t>a </a:t>
                      </a:r>
                      <a:r>
                        <a:rPr lang="en-GB" sz="1200" i="0" dirty="0"/>
                        <a:t>shape, design or idea that is used to represent </a:t>
                      </a:r>
                      <a:r>
                        <a:rPr lang="en-GB" sz="1200" i="0" dirty="0" smtClean="0"/>
                        <a:t>something.</a:t>
                      </a:r>
                      <a:endParaRPr lang="en-GB" sz="1200" i="1"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801469887"/>
                  </a:ext>
                </a:extLst>
              </a:tr>
              <a:tr h="478584">
                <a:tc>
                  <a:txBody>
                    <a:bodyPr/>
                    <a:lstStyle/>
                    <a:p>
                      <a:r>
                        <a:rPr lang="en-GB" sz="1200" smtClean="0"/>
                        <a:t>Kingdom</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i="1" dirty="0" smtClean="0">
                          <a:latin typeface="Calibri" panose="020F0502020204030204" pitchFamily="34" charset="0"/>
                          <a:ea typeface="Calibri" panose="020F0502020204030204" pitchFamily="34" charset="0"/>
                          <a:cs typeface="Times New Roman" panose="02020603050405020304" pitchFamily="18" charset="0"/>
                        </a:rPr>
                        <a:t>noun</a:t>
                      </a:r>
                      <a:r>
                        <a:rPr lang="en-GB" sz="1200" dirty="0" smtClean="0">
                          <a:latin typeface="Calibri" panose="020F0502020204030204" pitchFamily="34" charset="0"/>
                          <a:ea typeface="Calibri" panose="020F0502020204030204" pitchFamily="34" charset="0"/>
                          <a:cs typeface="Times New Roman" panose="02020603050405020304" pitchFamily="18" charset="0"/>
                        </a:rPr>
                        <a:t>. a place ruled by a king or queen.</a:t>
                      </a:r>
                      <a:endParaRPr lang="en-GB" sz="1200" i="1"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19746476"/>
                  </a:ext>
                </a:extLst>
              </a:tr>
            </a:tbl>
          </a:graphicData>
        </a:graphic>
      </p:graphicFrame>
      <p:graphicFrame>
        <p:nvGraphicFramePr>
          <p:cNvPr id="19" name="Table 18">
            <a:extLst>
              <a:ext uri="{FF2B5EF4-FFF2-40B4-BE49-F238E27FC236}">
                <a16:creationId xmlns:a16="http://schemas.microsoft.com/office/drawing/2014/main" id="{8FB1ADCD-C879-6C84-790A-D82D414A02D5}"/>
              </a:ext>
            </a:extLst>
          </p:cNvPr>
          <p:cNvGraphicFramePr>
            <a:graphicFrameLocks noGrp="1"/>
          </p:cNvGraphicFramePr>
          <p:nvPr>
            <p:extLst>
              <p:ext uri="{D42A27DB-BD31-4B8C-83A1-F6EECF244321}">
                <p14:modId xmlns:p14="http://schemas.microsoft.com/office/powerpoint/2010/main" val="4231016791"/>
              </p:ext>
            </p:extLst>
          </p:nvPr>
        </p:nvGraphicFramePr>
        <p:xfrm>
          <a:off x="-1" y="19524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a:solidFill>
                            <a:srgbClr val="000000"/>
                          </a:solidFill>
                          <a:latin typeface="Aptos" panose="020B0004020202020204" pitchFamily="34" charset="0"/>
                          <a:ea typeface="Calibri" panose="020F0502020204030204" pitchFamily="34" charset="0"/>
                          <a:cs typeface="Times New Roman" panose="02020603050405020304" pitchFamily="18" charset="0"/>
                        </a:rPr>
                        <a:t>Year 1 – RE </a:t>
                      </a: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a:t>
                      </a:r>
                      <a:r>
                        <a:rPr lang="en-GB" sz="1800" b="0" baseline="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 Christianity – What is God like for Christians?</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C35D8A5C-BA25-FB41-3B36-16890DA6492C}"/>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1375718856"/>
              </p:ext>
            </p:extLst>
          </p:nvPr>
        </p:nvGraphicFramePr>
        <p:xfrm>
          <a:off x="-2" y="1450588"/>
          <a:ext cx="7386958" cy="2149639"/>
        </p:xfrm>
        <a:graphic>
          <a:graphicData uri="http://schemas.openxmlformats.org/drawingml/2006/table">
            <a:tbl>
              <a:tblPr firstRow="1" bandRow="1">
                <a:tableStyleId>{93296810-A885-4BE3-A3E7-6D5BEEA58F35}</a:tableStyleId>
              </a:tblPr>
              <a:tblGrid>
                <a:gridCol w="7386958">
                  <a:extLst>
                    <a:ext uri="{9D8B030D-6E8A-4147-A177-3AD203B41FA5}">
                      <a16:colId xmlns:a16="http://schemas.microsoft.com/office/drawing/2014/main" val="1982642286"/>
                    </a:ext>
                  </a:extLst>
                </a:gridCol>
              </a:tblGrid>
              <a:tr h="293133">
                <a:tc>
                  <a:txBody>
                    <a:bodyPr/>
                    <a:lstStyle/>
                    <a:p>
                      <a:r>
                        <a:rPr lang="en-GB" sz="1200" dirty="0" smtClean="0"/>
                        <a:t>God’s many characteristics:</a:t>
                      </a:r>
                      <a:endParaRPr lang="en-GB" sz="1200" dirty="0"/>
                    </a:p>
                  </a:txBody>
                  <a:tcPr/>
                </a:tc>
                <a:extLst>
                  <a:ext uri="{0D108BD9-81ED-4DB2-BD59-A6C34878D82A}">
                    <a16:rowId xmlns:a16="http://schemas.microsoft.com/office/drawing/2014/main" val="4050361346"/>
                  </a:ext>
                </a:extLst>
              </a:tr>
              <a:tr h="1856506">
                <a:tc>
                  <a:txBody>
                    <a:bodyPr/>
                    <a:lstStyle/>
                    <a:p>
                      <a:r>
                        <a:rPr lang="en-GB" sz="1200" dirty="0" smtClean="0"/>
                        <a:t>Christian beliefs about God are connected with words and images from the Bible (Creator, Shepherd, Father, King).</a:t>
                      </a:r>
                    </a:p>
                    <a:p>
                      <a:pPr lvl="0"/>
                      <a:r>
                        <a:rPr lang="en-GB" sz="1200" dirty="0" smtClean="0"/>
                        <a:t>Christians use different words and images to describe God:</a:t>
                      </a:r>
                    </a:p>
                    <a:p>
                      <a:pPr marL="1683365" lvl="3" indent="-171450">
                        <a:buFont typeface="Arial" panose="020B0604020202020204" pitchFamily="34" charset="0"/>
                        <a:buChar char="•"/>
                      </a:pPr>
                      <a:r>
                        <a:rPr lang="en-GB" sz="1200" dirty="0" smtClean="0"/>
                        <a:t>He is called the</a:t>
                      </a:r>
                      <a:r>
                        <a:rPr lang="en-GB" sz="1200" baseline="0" dirty="0" smtClean="0"/>
                        <a:t> </a:t>
                      </a:r>
                      <a:r>
                        <a:rPr lang="en-GB" sz="1200" dirty="0" smtClean="0"/>
                        <a:t>Creator because the believe he made everything.</a:t>
                      </a:r>
                    </a:p>
                    <a:p>
                      <a:pPr marL="1683365" lvl="3" indent="-171450">
                        <a:buFont typeface="Arial" panose="020B0604020202020204" pitchFamily="34" charset="0"/>
                        <a:buChar char="•"/>
                      </a:pPr>
                      <a:r>
                        <a:rPr lang="en-GB" sz="1200" dirty="0" smtClean="0"/>
                        <a:t>He is called a Shepherd because, like a shepherd takes care of his sheep, Christians believe God watches over and cares for people. </a:t>
                      </a:r>
                    </a:p>
                    <a:p>
                      <a:pPr marL="1683365" lvl="3" indent="-171450">
                        <a:buFont typeface="Arial" panose="020B0604020202020204" pitchFamily="34" charset="0"/>
                        <a:buChar char="•"/>
                      </a:pPr>
                      <a:r>
                        <a:rPr lang="en-GB" sz="1200" dirty="0" smtClean="0"/>
                        <a:t>He is called a Father because Christians think of God as a loving parent.</a:t>
                      </a:r>
                    </a:p>
                    <a:p>
                      <a:pPr marL="1683365" lvl="3" indent="-171450">
                        <a:buFont typeface="Arial" panose="020B0604020202020204" pitchFamily="34" charset="0"/>
                        <a:buChar char="•"/>
                      </a:pPr>
                      <a:r>
                        <a:rPr lang="en-GB" sz="1200" dirty="0" smtClean="0"/>
                        <a:t>He is called a King because they believe God rules over the world with wisdom and love.</a:t>
                      </a:r>
                    </a:p>
                    <a:p>
                      <a:pPr lvl="0"/>
                      <a:r>
                        <a:rPr lang="en-GB" sz="1200" dirty="0" smtClean="0"/>
                        <a:t>God is often described by Christians as being like a light in the darkness. This image is a metaphor that means God is a support for people during hard times and that He is completely good.</a:t>
                      </a:r>
                      <a:endParaRPr lang="en-GB" sz="1200" dirty="0"/>
                    </a:p>
                  </a:txBody>
                  <a:tcPr/>
                </a:tc>
                <a:extLst>
                  <a:ext uri="{0D108BD9-81ED-4DB2-BD59-A6C34878D82A}">
                    <a16:rowId xmlns:a16="http://schemas.microsoft.com/office/drawing/2014/main" val="1192595194"/>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2711000565"/>
              </p:ext>
            </p:extLst>
          </p:nvPr>
        </p:nvGraphicFramePr>
        <p:xfrm>
          <a:off x="0" y="5413327"/>
          <a:ext cx="7386957" cy="1097280"/>
        </p:xfrm>
        <a:graphic>
          <a:graphicData uri="http://schemas.openxmlformats.org/drawingml/2006/table">
            <a:tbl>
              <a:tblPr firstRow="1" bandRow="1">
                <a:tableStyleId>{93296810-A885-4BE3-A3E7-6D5BEEA58F35}</a:tableStyleId>
              </a:tblPr>
              <a:tblGrid>
                <a:gridCol w="7386957">
                  <a:extLst>
                    <a:ext uri="{9D8B030D-6E8A-4147-A177-3AD203B41FA5}">
                      <a16:colId xmlns:a16="http://schemas.microsoft.com/office/drawing/2014/main" val="1982642286"/>
                    </a:ext>
                  </a:extLst>
                </a:gridCol>
              </a:tblGrid>
              <a:tr h="191488">
                <a:tc>
                  <a:txBody>
                    <a:bodyPr/>
                    <a:lstStyle/>
                    <a:p>
                      <a:r>
                        <a:rPr lang="en-GB" sz="1200" dirty="0" smtClean="0"/>
                        <a:t>Christians believe God loves them and all people.</a:t>
                      </a:r>
                      <a:endParaRPr lang="en-GB" sz="1200" dirty="0"/>
                    </a:p>
                  </a:txBody>
                  <a:tcPr/>
                </a:tc>
                <a:extLst>
                  <a:ext uri="{0D108BD9-81ED-4DB2-BD59-A6C34878D82A}">
                    <a16:rowId xmlns:a16="http://schemas.microsoft.com/office/drawing/2014/main" val="4050361346"/>
                  </a:ext>
                </a:extLst>
              </a:tr>
              <a:tr h="370840">
                <a:tc>
                  <a:txBody>
                    <a:bodyPr/>
                    <a:lstStyle/>
                    <a:p>
                      <a:pPr marL="171450" indent="-171450" algn="l" defTabSz="1007943" rtl="0" eaLnBrk="1" latinLnBrk="0" hangingPunct="1">
                        <a:buFont typeface="Arial" panose="020B0604020202020204" pitchFamily="34" charset="0"/>
                        <a:buChar char="•"/>
                      </a:pPr>
                      <a:r>
                        <a:rPr lang="en-GB" sz="1200" kern="1200" dirty="0" smtClean="0">
                          <a:solidFill>
                            <a:schemeClr val="dk1"/>
                          </a:solidFill>
                          <a:latin typeface="+mn-lt"/>
                          <a:ea typeface="+mn-ea"/>
                          <a:cs typeface="+mn-cs"/>
                        </a:rPr>
                        <a:t>Christians believe that God loves everyone, no matter where they live or what they look like. They believe that God’s love is big enough for everyone in the world, just like the sun shines on everyone equally.</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smtClean="0">
                          <a:solidFill>
                            <a:schemeClr val="dk1"/>
                          </a:solidFill>
                          <a:latin typeface="+mn-lt"/>
                          <a:ea typeface="+mn-ea"/>
                          <a:cs typeface="+mn-cs"/>
                        </a:rPr>
                        <a:t>Christians believe that God is always there to help them, like a parent or friend. They think that God is both powerful and gentle, like someone who can create the world but also cares deeply about each person.</a:t>
                      </a:r>
                    </a:p>
                  </a:txBody>
                  <a:tcPr/>
                </a:tc>
                <a:extLst>
                  <a:ext uri="{0D108BD9-81ED-4DB2-BD59-A6C34878D82A}">
                    <a16:rowId xmlns:a16="http://schemas.microsoft.com/office/drawing/2014/main" val="1192595194"/>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2595046741"/>
              </p:ext>
            </p:extLst>
          </p:nvPr>
        </p:nvGraphicFramePr>
        <p:xfrm>
          <a:off x="-2" y="3630360"/>
          <a:ext cx="3600451" cy="1748861"/>
        </p:xfrm>
        <a:graphic>
          <a:graphicData uri="http://schemas.openxmlformats.org/drawingml/2006/table">
            <a:tbl>
              <a:tblPr firstRow="1" bandRow="1">
                <a:tableStyleId>{93296810-A885-4BE3-A3E7-6D5BEEA58F35}</a:tableStyleId>
              </a:tblPr>
              <a:tblGrid>
                <a:gridCol w="3600451">
                  <a:extLst>
                    <a:ext uri="{9D8B030D-6E8A-4147-A177-3AD203B41FA5}">
                      <a16:colId xmlns:a16="http://schemas.microsoft.com/office/drawing/2014/main" val="1982642286"/>
                    </a:ext>
                  </a:extLst>
                </a:gridCol>
              </a:tblGrid>
              <a:tr h="291477">
                <a:tc>
                  <a:txBody>
                    <a:bodyPr/>
                    <a:lstStyle/>
                    <a:p>
                      <a:pPr marL="0" indent="0">
                        <a:buFont typeface="Arial" panose="020B0604020202020204" pitchFamily="34" charset="0"/>
                        <a:buNone/>
                      </a:pPr>
                      <a:r>
                        <a:rPr lang="en-GB" sz="1200" dirty="0" smtClean="0"/>
                        <a:t>Describing people around you:</a:t>
                      </a:r>
                      <a:endParaRPr lang="en-GB" sz="1200" dirty="0"/>
                    </a:p>
                  </a:txBody>
                  <a:tcPr/>
                </a:tc>
                <a:extLst>
                  <a:ext uri="{0D108BD9-81ED-4DB2-BD59-A6C34878D82A}">
                    <a16:rowId xmlns:a16="http://schemas.microsoft.com/office/drawing/2014/main" val="4050361346"/>
                  </a:ext>
                </a:extLst>
              </a:tr>
              <a:tr h="1457384">
                <a:tc>
                  <a:txBody>
                    <a:bodyPr/>
                    <a:lstStyle/>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smtClean="0">
                          <a:solidFill>
                            <a:schemeClr val="dk1"/>
                          </a:solidFill>
                          <a:latin typeface="+mn-lt"/>
                          <a:ea typeface="+mn-ea"/>
                          <a:cs typeface="+mn-cs"/>
                        </a:rPr>
                        <a:t>Think about some of the people in your life—your family, friends, or teachers. </a:t>
                      </a:r>
                      <a:endParaRPr lang="en-GB" sz="1200" kern="1200" dirty="0" smtClean="0">
                        <a:solidFill>
                          <a:schemeClr val="dk1"/>
                        </a:solidFill>
                        <a:latin typeface="+mn-lt"/>
                        <a:ea typeface="+mn-ea"/>
                        <a:cs typeface="+mn-cs"/>
                      </a:endParaRP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smtClean="0">
                          <a:solidFill>
                            <a:schemeClr val="dk1"/>
                          </a:solidFill>
                          <a:latin typeface="+mn-lt"/>
                          <a:ea typeface="+mn-ea"/>
                          <a:cs typeface="+mn-cs"/>
                        </a:rPr>
                        <a:t>Each </a:t>
                      </a:r>
                      <a:r>
                        <a:rPr lang="en-GB" sz="1200" kern="1200" dirty="0" smtClean="0">
                          <a:solidFill>
                            <a:schemeClr val="dk1"/>
                          </a:solidFill>
                          <a:latin typeface="+mn-lt"/>
                          <a:ea typeface="+mn-ea"/>
                          <a:cs typeface="+mn-cs"/>
                        </a:rPr>
                        <a:t>person is special in their own way. Maybe your grown ups are kind, your friend is funny, and your teacher is helpful. </a:t>
                      </a:r>
                      <a:endParaRPr lang="en-GB" sz="1200" kern="1200" dirty="0" smtClean="0">
                        <a:solidFill>
                          <a:schemeClr val="dk1"/>
                        </a:solidFill>
                        <a:latin typeface="+mn-lt"/>
                        <a:ea typeface="+mn-ea"/>
                        <a:cs typeface="+mn-cs"/>
                      </a:endParaRP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smtClean="0">
                          <a:solidFill>
                            <a:schemeClr val="dk1"/>
                          </a:solidFill>
                          <a:latin typeface="+mn-lt"/>
                          <a:ea typeface="+mn-ea"/>
                          <a:cs typeface="+mn-cs"/>
                        </a:rPr>
                        <a:t>Christians </a:t>
                      </a:r>
                      <a:r>
                        <a:rPr lang="en-GB" sz="1200" kern="1200" dirty="0" smtClean="0">
                          <a:solidFill>
                            <a:schemeClr val="dk1"/>
                          </a:solidFill>
                          <a:latin typeface="+mn-lt"/>
                          <a:ea typeface="+mn-ea"/>
                          <a:cs typeface="+mn-cs"/>
                        </a:rPr>
                        <a:t>believe that God is special in many ways too—He is kind, loving, and always there to listen</a:t>
                      </a:r>
                      <a:r>
                        <a:rPr lang="en-GB" sz="1200" kern="1200" dirty="0" smtClean="0">
                          <a:solidFill>
                            <a:schemeClr val="dk1"/>
                          </a:solidFill>
                          <a:latin typeface="+mn-lt"/>
                          <a:ea typeface="+mn-ea"/>
                          <a:cs typeface="+mn-cs"/>
                        </a:rPr>
                        <a:t>.</a:t>
                      </a:r>
                      <a:endParaRPr lang="en-GB" sz="1200" kern="1200" dirty="0" smtClean="0">
                        <a:solidFill>
                          <a:schemeClr val="dk1"/>
                        </a:solidFill>
                        <a:latin typeface="+mn-lt"/>
                        <a:ea typeface="+mn-ea"/>
                        <a:cs typeface="+mn-cs"/>
                      </a:endParaRPr>
                    </a:p>
                  </a:txBody>
                  <a:tcPr/>
                </a:tc>
                <a:extLst>
                  <a:ext uri="{0D108BD9-81ED-4DB2-BD59-A6C34878D82A}">
                    <a16:rowId xmlns:a16="http://schemas.microsoft.com/office/drawing/2014/main" val="1192595194"/>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3230156711"/>
              </p:ext>
            </p:extLst>
          </p:nvPr>
        </p:nvGraphicFramePr>
        <p:xfrm>
          <a:off x="3600450" y="3630360"/>
          <a:ext cx="3786506" cy="1743202"/>
        </p:xfrm>
        <a:graphic>
          <a:graphicData uri="http://schemas.openxmlformats.org/drawingml/2006/table">
            <a:tbl>
              <a:tblPr firstRow="1" bandRow="1">
                <a:tableStyleId>{93296810-A885-4BE3-A3E7-6D5BEEA58F35}</a:tableStyleId>
              </a:tblPr>
              <a:tblGrid>
                <a:gridCol w="3786506">
                  <a:extLst>
                    <a:ext uri="{9D8B030D-6E8A-4147-A177-3AD203B41FA5}">
                      <a16:colId xmlns:a16="http://schemas.microsoft.com/office/drawing/2014/main" val="1982642286"/>
                    </a:ext>
                  </a:extLst>
                </a:gridCol>
              </a:tblGrid>
              <a:tr h="0">
                <a:tc>
                  <a:txBody>
                    <a:bodyPr/>
                    <a:lstStyle/>
                    <a:p>
                      <a:r>
                        <a:rPr lang="en-GB" sz="1200" dirty="0" smtClean="0"/>
                        <a:t>Ideas about God: </a:t>
                      </a:r>
                      <a:endParaRPr lang="en-GB" sz="1200" dirty="0"/>
                    </a:p>
                  </a:txBody>
                  <a:tcPr/>
                </a:tc>
                <a:extLst>
                  <a:ext uri="{0D108BD9-81ED-4DB2-BD59-A6C34878D82A}">
                    <a16:rowId xmlns:a16="http://schemas.microsoft.com/office/drawing/2014/main" val="4050361346"/>
                  </a:ext>
                </a:extLst>
              </a:tr>
              <a:tr h="370840">
                <a:tc>
                  <a:txBody>
                    <a:bodyPr/>
                    <a:lstStyle/>
                    <a:p>
                      <a:pPr marL="171450" lvl="0" indent="-171450">
                        <a:lnSpc>
                          <a:spcPct val="107000"/>
                        </a:lnSpc>
                        <a:spcAft>
                          <a:spcPts val="800"/>
                        </a:spcAft>
                        <a:buFont typeface="Arial" panose="020B0604020202020204" pitchFamily="34" charset="0"/>
                        <a:buChar char="•"/>
                        <a:tabLst>
                          <a:tab pos="457200" algn="l"/>
                        </a:tabLst>
                      </a:pPr>
                      <a:r>
                        <a:rPr lang="en-GB" sz="1200" kern="1200" dirty="0" smtClean="0">
                          <a:solidFill>
                            <a:schemeClr val="dk1"/>
                          </a:solidFill>
                          <a:latin typeface="+mn-lt"/>
                          <a:ea typeface="+mn-ea"/>
                          <a:cs typeface="+mn-cs"/>
                        </a:rPr>
                        <a:t>Everyone has different ideas about what God is like. </a:t>
                      </a:r>
                    </a:p>
                    <a:p>
                      <a:pPr marL="171450" lvl="0" indent="-171450">
                        <a:lnSpc>
                          <a:spcPct val="107000"/>
                        </a:lnSpc>
                        <a:spcAft>
                          <a:spcPts val="800"/>
                        </a:spcAft>
                        <a:buFont typeface="Arial" panose="020B0604020202020204" pitchFamily="34" charset="0"/>
                        <a:buChar char="•"/>
                        <a:tabLst>
                          <a:tab pos="457200" algn="l"/>
                        </a:tabLst>
                      </a:pPr>
                      <a:r>
                        <a:rPr lang="en-GB" sz="1200" kern="1200" dirty="0" smtClean="0">
                          <a:solidFill>
                            <a:schemeClr val="dk1"/>
                          </a:solidFill>
                          <a:latin typeface="+mn-lt"/>
                          <a:ea typeface="+mn-ea"/>
                          <a:cs typeface="+mn-cs"/>
                        </a:rPr>
                        <a:t>Some people think of God as very powerful, while others see Him as gentle and loving.</a:t>
                      </a:r>
                    </a:p>
                    <a:p>
                      <a:pPr marL="171450" lvl="0" indent="-171450">
                        <a:lnSpc>
                          <a:spcPct val="107000"/>
                        </a:lnSpc>
                        <a:spcAft>
                          <a:spcPts val="800"/>
                        </a:spcAft>
                        <a:buFont typeface="Arial" panose="020B0604020202020204" pitchFamily="34" charset="0"/>
                        <a:buChar char="•"/>
                        <a:tabLst>
                          <a:tab pos="457200" algn="l"/>
                        </a:tabLst>
                      </a:pPr>
                      <a:r>
                        <a:rPr lang="en-GB" sz="1200" kern="1200" dirty="0" smtClean="0">
                          <a:solidFill>
                            <a:schemeClr val="dk1"/>
                          </a:solidFill>
                          <a:latin typeface="+mn-lt"/>
                          <a:ea typeface="+mn-ea"/>
                          <a:cs typeface="+mn-cs"/>
                        </a:rPr>
                        <a:t> It’s important to listen to other people’s ideas and share your own thoughts. What do you imagine God might be like?</a:t>
                      </a:r>
                    </a:p>
                  </a:txBody>
                  <a:tcPr/>
                </a:tc>
                <a:extLst>
                  <a:ext uri="{0D108BD9-81ED-4DB2-BD59-A6C34878D82A}">
                    <a16:rowId xmlns:a16="http://schemas.microsoft.com/office/drawing/2014/main" val="1192595194"/>
                  </a:ext>
                </a:extLst>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1447971842"/>
              </p:ext>
            </p:extLst>
          </p:nvPr>
        </p:nvGraphicFramePr>
        <p:xfrm>
          <a:off x="-2" y="6544713"/>
          <a:ext cx="7386958" cy="914400"/>
        </p:xfrm>
        <a:graphic>
          <a:graphicData uri="http://schemas.openxmlformats.org/drawingml/2006/table">
            <a:tbl>
              <a:tblPr firstRow="1" bandRow="1">
                <a:tableStyleId>{93296810-A885-4BE3-A3E7-6D5BEEA58F35}</a:tableStyleId>
              </a:tblPr>
              <a:tblGrid>
                <a:gridCol w="7386958">
                  <a:extLst>
                    <a:ext uri="{9D8B030D-6E8A-4147-A177-3AD203B41FA5}">
                      <a16:colId xmlns:a16="http://schemas.microsoft.com/office/drawing/2014/main" val="1982642286"/>
                    </a:ext>
                  </a:extLst>
                </a:gridCol>
              </a:tblGrid>
              <a:tr h="191488">
                <a:tc>
                  <a:txBody>
                    <a:bodyPr/>
                    <a:lstStyle/>
                    <a:p>
                      <a:r>
                        <a:rPr lang="en-GB" sz="1200" dirty="0" smtClean="0"/>
                        <a:t>How do Christians learn more about God?</a:t>
                      </a:r>
                      <a:endParaRPr lang="en-GB" sz="1200" dirty="0"/>
                    </a:p>
                  </a:txBody>
                  <a:tcPr/>
                </a:tc>
                <a:extLst>
                  <a:ext uri="{0D108BD9-81ED-4DB2-BD59-A6C34878D82A}">
                    <a16:rowId xmlns:a16="http://schemas.microsoft.com/office/drawing/2014/main" val="4050361346"/>
                  </a:ext>
                </a:extLst>
              </a:tr>
              <a:tr h="370840">
                <a:tc>
                  <a:txBody>
                    <a:bodyPr/>
                    <a:lstStyle/>
                    <a:p>
                      <a:r>
                        <a:rPr lang="en-GB" sz="1200" kern="1200" dirty="0" smtClean="0">
                          <a:solidFill>
                            <a:schemeClr val="dk1"/>
                          </a:solidFill>
                          <a:latin typeface="+mn-lt"/>
                          <a:ea typeface="+mn-ea"/>
                          <a:cs typeface="+mn-cs"/>
                        </a:rPr>
                        <a:t>To learn more about God, Christians might look at the Bible, paintings, or songs. These can all give clues about what Christians believe God is like. For example, in the Bible, there are stories about God helping people and showing kindness.</a:t>
                      </a:r>
                    </a:p>
                  </a:txBody>
                  <a:tcPr/>
                </a:tc>
                <a:extLst>
                  <a:ext uri="{0D108BD9-81ED-4DB2-BD59-A6C34878D82A}">
                    <a16:rowId xmlns:a16="http://schemas.microsoft.com/office/drawing/2014/main" val="1192595194"/>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706093247"/>
              </p:ext>
            </p:extLst>
          </p:nvPr>
        </p:nvGraphicFramePr>
        <p:xfrm>
          <a:off x="0" y="611982"/>
          <a:ext cx="7386957" cy="815879"/>
        </p:xfrm>
        <a:graphic>
          <a:graphicData uri="http://schemas.openxmlformats.org/drawingml/2006/table">
            <a:tbl>
              <a:tblPr firstRow="1" bandRow="1">
                <a:tableStyleId>{93296810-A885-4BE3-A3E7-6D5BEEA58F35}</a:tableStyleId>
              </a:tblPr>
              <a:tblGrid>
                <a:gridCol w="7386957">
                  <a:extLst>
                    <a:ext uri="{9D8B030D-6E8A-4147-A177-3AD203B41FA5}">
                      <a16:colId xmlns:a16="http://schemas.microsoft.com/office/drawing/2014/main" val="1982642286"/>
                    </a:ext>
                  </a:extLst>
                </a:gridCol>
              </a:tblGrid>
              <a:tr h="232097">
                <a:tc>
                  <a:txBody>
                    <a:bodyPr/>
                    <a:lstStyle/>
                    <a:p>
                      <a:r>
                        <a:rPr lang="en-GB" sz="1200" dirty="0" smtClean="0"/>
                        <a:t>God in</a:t>
                      </a:r>
                      <a:r>
                        <a:rPr lang="en-GB" sz="1200" baseline="0" dirty="0" smtClean="0"/>
                        <a:t> Christianity</a:t>
                      </a:r>
                      <a:endParaRPr lang="en-GB" sz="1200" dirty="0"/>
                    </a:p>
                  </a:txBody>
                  <a:tcPr/>
                </a:tc>
                <a:extLst>
                  <a:ext uri="{0D108BD9-81ED-4DB2-BD59-A6C34878D82A}">
                    <a16:rowId xmlns:a16="http://schemas.microsoft.com/office/drawing/2014/main" val="4050361346"/>
                  </a:ext>
                </a:extLst>
              </a:tr>
              <a:tr h="541559">
                <a:tc>
                  <a:txBody>
                    <a:bodyPr/>
                    <a:lstStyle/>
                    <a:p>
                      <a:r>
                        <a:rPr lang="en-GB" sz="1200" dirty="0" smtClean="0"/>
                        <a:t>Christians believe that God is the creator of the universe, including the heavens and the Earth. They believe that God is all-powerful and forgiving. He sent Jesus Christ, His son, </a:t>
                      </a:r>
                      <a:r>
                        <a:rPr lang="en-GB" sz="1200" dirty="0" smtClean="0"/>
                        <a:t>to Earth. Jesus</a:t>
                      </a:r>
                      <a:r>
                        <a:rPr lang="en-GB" sz="1200" baseline="0" dirty="0" smtClean="0"/>
                        <a:t> died so humans could be forgiven.</a:t>
                      </a:r>
                      <a:endParaRPr lang="en-GB" sz="1200" dirty="0" smtClean="0"/>
                    </a:p>
                  </a:txBody>
                  <a:tcPr/>
                </a:tc>
                <a:extLst>
                  <a:ext uri="{0D108BD9-81ED-4DB2-BD59-A6C34878D82A}">
                    <a16:rowId xmlns:a16="http://schemas.microsoft.com/office/drawing/2014/main" val="1192595194"/>
                  </a:ext>
                </a:extLst>
              </a:tr>
            </a:tbl>
          </a:graphicData>
        </a:graphic>
      </p:graphicFrame>
      <p:pic>
        <p:nvPicPr>
          <p:cNvPr id="16" name="Picture 15" descr="HD wallpaper: white sheeps, the sky, grass, stones, Northern Ireland ..."/>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5342" y="2280407"/>
            <a:ext cx="1419453" cy="798603"/>
          </a:xfrm>
          <a:prstGeom prst="rect">
            <a:avLst/>
          </a:prstGeom>
        </p:spPr>
      </p:pic>
      <p:graphicFrame>
        <p:nvGraphicFramePr>
          <p:cNvPr id="21" name="Table 20"/>
          <p:cNvGraphicFramePr>
            <a:graphicFrameLocks noGrp="1"/>
          </p:cNvGraphicFramePr>
          <p:nvPr>
            <p:extLst>
              <p:ext uri="{D42A27DB-BD31-4B8C-83A1-F6EECF244321}">
                <p14:modId xmlns:p14="http://schemas.microsoft.com/office/powerpoint/2010/main" val="189062375"/>
              </p:ext>
            </p:extLst>
          </p:nvPr>
        </p:nvGraphicFramePr>
        <p:xfrm>
          <a:off x="7429499" y="5404568"/>
          <a:ext cx="3166743" cy="2064469"/>
        </p:xfrm>
        <a:graphic>
          <a:graphicData uri="http://schemas.openxmlformats.org/drawingml/2006/table">
            <a:tbl>
              <a:tblPr firstRow="1" bandRow="1">
                <a:tableStyleId>{93296810-A885-4BE3-A3E7-6D5BEEA58F35}</a:tableStyleId>
              </a:tblPr>
              <a:tblGrid>
                <a:gridCol w="3166743">
                  <a:extLst>
                    <a:ext uri="{9D8B030D-6E8A-4147-A177-3AD203B41FA5}">
                      <a16:colId xmlns:a16="http://schemas.microsoft.com/office/drawing/2014/main" val="1982642286"/>
                    </a:ext>
                  </a:extLst>
                </a:gridCol>
              </a:tblGrid>
              <a:tr h="292257">
                <a:tc>
                  <a:txBody>
                    <a:bodyPr/>
                    <a:lstStyle/>
                    <a:p>
                      <a:r>
                        <a:rPr lang="en-GB" sz="1200" dirty="0" smtClean="0"/>
                        <a:t>The</a:t>
                      </a:r>
                      <a:r>
                        <a:rPr lang="en-GB" sz="1200" baseline="0" dirty="0" smtClean="0"/>
                        <a:t> Holy Trinity</a:t>
                      </a:r>
                      <a:endParaRPr lang="en-GB" sz="1200" dirty="0"/>
                    </a:p>
                  </a:txBody>
                  <a:tcPr/>
                </a:tc>
                <a:extLst>
                  <a:ext uri="{0D108BD9-81ED-4DB2-BD59-A6C34878D82A}">
                    <a16:rowId xmlns:a16="http://schemas.microsoft.com/office/drawing/2014/main" val="4050361346"/>
                  </a:ext>
                </a:extLst>
              </a:tr>
              <a:tr h="1772212">
                <a:tc>
                  <a:txBody>
                    <a:bodyPr/>
                    <a:lstStyle/>
                    <a:p>
                      <a:pPr marL="0" lvl="0" indent="0">
                        <a:lnSpc>
                          <a:spcPct val="107000"/>
                        </a:lnSpc>
                        <a:spcAft>
                          <a:spcPts val="800"/>
                        </a:spcAft>
                        <a:buFont typeface="Arial" panose="020B0604020202020204" pitchFamily="34" charset="0"/>
                        <a:buNone/>
                        <a:tabLst>
                          <a:tab pos="457200" algn="l"/>
                        </a:tabLst>
                      </a:pPr>
                      <a:r>
                        <a:rPr lang="en-GB" sz="1200" kern="1200" dirty="0" smtClean="0">
                          <a:solidFill>
                            <a:schemeClr val="dk1"/>
                          </a:solidFill>
                          <a:latin typeface="+mn-lt"/>
                          <a:ea typeface="+mn-ea"/>
                          <a:cs typeface="+mn-cs"/>
                        </a:rPr>
                        <a:t>‘Tri’</a:t>
                      </a:r>
                      <a:r>
                        <a:rPr lang="en-GB" sz="1200" kern="1200" baseline="0" dirty="0" smtClean="0">
                          <a:solidFill>
                            <a:schemeClr val="dk1"/>
                          </a:solidFill>
                          <a:latin typeface="+mn-lt"/>
                          <a:ea typeface="+mn-ea"/>
                          <a:cs typeface="+mn-cs"/>
                        </a:rPr>
                        <a:t> means ‘three’ This describes the idea that God exists as three parts in one.</a:t>
                      </a:r>
                    </a:p>
                    <a:p>
                      <a:pPr marL="0" lvl="0" indent="0">
                        <a:lnSpc>
                          <a:spcPct val="107000"/>
                        </a:lnSpc>
                        <a:spcAft>
                          <a:spcPts val="800"/>
                        </a:spcAft>
                        <a:buFont typeface="Arial" panose="020B0604020202020204" pitchFamily="34" charset="0"/>
                        <a:buNone/>
                        <a:tabLst>
                          <a:tab pos="457200" algn="l"/>
                        </a:tabLst>
                      </a:pPr>
                      <a:endParaRPr lang="en-GB" sz="1200" kern="1200" baseline="0" dirty="0" smtClean="0">
                        <a:solidFill>
                          <a:schemeClr val="dk1"/>
                        </a:solidFill>
                        <a:latin typeface="+mn-lt"/>
                        <a:ea typeface="+mn-ea"/>
                        <a:cs typeface="+mn-cs"/>
                      </a:endParaRPr>
                    </a:p>
                    <a:p>
                      <a:pPr marL="0" lvl="0" indent="0">
                        <a:lnSpc>
                          <a:spcPct val="107000"/>
                        </a:lnSpc>
                        <a:spcAft>
                          <a:spcPts val="800"/>
                        </a:spcAft>
                        <a:buFont typeface="Arial" panose="020B0604020202020204" pitchFamily="34" charset="0"/>
                        <a:buNone/>
                        <a:tabLst>
                          <a:tab pos="457200" algn="l"/>
                        </a:tabLst>
                      </a:pPr>
                      <a:endParaRPr lang="en-GB" sz="1200" kern="1200" baseline="0" dirty="0" smtClean="0">
                        <a:solidFill>
                          <a:schemeClr val="dk1"/>
                        </a:solidFill>
                        <a:latin typeface="+mn-lt"/>
                        <a:ea typeface="+mn-ea"/>
                        <a:cs typeface="+mn-cs"/>
                      </a:endParaRPr>
                    </a:p>
                    <a:p>
                      <a:pPr marL="0" lvl="0" indent="0">
                        <a:lnSpc>
                          <a:spcPct val="107000"/>
                        </a:lnSpc>
                        <a:spcAft>
                          <a:spcPts val="800"/>
                        </a:spcAft>
                        <a:buFont typeface="Arial" panose="020B0604020202020204" pitchFamily="34" charset="0"/>
                        <a:buNone/>
                        <a:tabLst>
                          <a:tab pos="457200" algn="l"/>
                        </a:tabLst>
                      </a:pPr>
                      <a:endParaRPr lang="en-GB" sz="1200" kern="1200" baseline="0" dirty="0" smtClean="0">
                        <a:solidFill>
                          <a:schemeClr val="dk1"/>
                        </a:solidFill>
                        <a:latin typeface="+mn-lt"/>
                        <a:ea typeface="+mn-ea"/>
                        <a:cs typeface="+mn-cs"/>
                      </a:endParaRPr>
                    </a:p>
                    <a:p>
                      <a:pPr marL="0" lvl="0" indent="0">
                        <a:lnSpc>
                          <a:spcPct val="107000"/>
                        </a:lnSpc>
                        <a:spcAft>
                          <a:spcPts val="800"/>
                        </a:spcAft>
                        <a:buFont typeface="Arial" panose="020B0604020202020204" pitchFamily="34" charset="0"/>
                        <a:buNone/>
                        <a:tabLst>
                          <a:tab pos="457200" algn="l"/>
                        </a:tabLst>
                      </a:pPr>
                      <a:endParaRPr lang="en-GB" sz="1200" kern="1200" baseline="0" dirty="0" smtClean="0">
                        <a:solidFill>
                          <a:schemeClr val="dk1"/>
                        </a:solidFill>
                        <a:latin typeface="+mn-lt"/>
                        <a:ea typeface="+mn-ea"/>
                        <a:cs typeface="+mn-cs"/>
                      </a:endParaRPr>
                    </a:p>
                  </a:txBody>
                  <a:tcPr/>
                </a:tc>
                <a:extLst>
                  <a:ext uri="{0D108BD9-81ED-4DB2-BD59-A6C34878D82A}">
                    <a16:rowId xmlns:a16="http://schemas.microsoft.com/office/drawing/2014/main" val="1192595194"/>
                  </a:ext>
                </a:extLst>
              </a:tr>
            </a:tbl>
          </a:graphicData>
        </a:graphic>
      </p:graphicFrame>
      <p:pic>
        <p:nvPicPr>
          <p:cNvPr id="7" name="Picture 6"/>
          <p:cNvPicPr>
            <a:picLocks noChangeAspect="1"/>
          </p:cNvPicPr>
          <p:nvPr/>
        </p:nvPicPr>
        <p:blipFill rotWithShape="1">
          <a:blip r:embed="rId5"/>
          <a:srcRect l="3282" t="20361" r="3940"/>
          <a:stretch/>
        </p:blipFill>
        <p:spPr>
          <a:xfrm>
            <a:off x="7769857" y="6133225"/>
            <a:ext cx="2486025" cy="1285199"/>
          </a:xfrm>
          <a:prstGeom prst="rect">
            <a:avLst/>
          </a:prstGeom>
        </p:spPr>
      </p:pic>
    </p:spTree>
    <p:extLst>
      <p:ext uri="{BB962C8B-B14F-4D97-AF65-F5344CB8AC3E}">
        <p14:creationId xmlns:p14="http://schemas.microsoft.com/office/powerpoint/2010/main" val="188071304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210</TotalTime>
  <Words>628</Words>
  <Application>Microsoft Office PowerPoint</Application>
  <PresentationFormat>Custom</PresentationFormat>
  <Paragraphs>49</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Aptos</vt:lpstr>
      <vt:lpstr>Arial</vt:lpstr>
      <vt:lpstr>Calibri</vt:lpstr>
      <vt:lpstr>Calibri Light</vt:lpstr>
      <vt:lpstr>Times New Roman</vt:lpstr>
      <vt:lpstr>Office Theme</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Rebeka Miah</cp:lastModifiedBy>
  <cp:revision>32</cp:revision>
  <dcterms:created xsi:type="dcterms:W3CDTF">2023-11-14T15:55:26Z</dcterms:created>
  <dcterms:modified xsi:type="dcterms:W3CDTF">2024-12-10T09:25:41Z</dcterms:modified>
</cp:coreProperties>
</file>