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DC83"/>
    <a:srgbClr val="71AD47"/>
    <a:srgbClr val="D6E3D0"/>
    <a:srgbClr val="EBF2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67" d="100"/>
          <a:sy n="67" d="100"/>
        </p:scale>
        <p:origin x="86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14/04/2024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184707E-5B95-45D0-BF96-395E11559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807117"/>
              </p:ext>
            </p:extLst>
          </p:nvPr>
        </p:nvGraphicFramePr>
        <p:xfrm>
          <a:off x="6726344" y="637884"/>
          <a:ext cx="3905250" cy="537048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02302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802948">
                  <a:extLst>
                    <a:ext uri="{9D8B030D-6E8A-4147-A177-3AD203B41FA5}">
                      <a16:colId xmlns:a16="http://schemas.microsoft.com/office/drawing/2014/main" val="1922709769"/>
                    </a:ext>
                  </a:extLst>
                </a:gridCol>
              </a:tblGrid>
              <a:tr h="249420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449871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Buddha</a:t>
                      </a:r>
                    </a:p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(Siddhartha Gautama)</a:t>
                      </a:r>
                      <a:endParaRPr lang="en-GB" sz="1200" dirty="0" smtClean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The teacher and creator of Buddhism. He</a:t>
                      </a:r>
                      <a:r>
                        <a:rPr lang="en-GB" sz="1200" baseline="0" dirty="0" smtClean="0"/>
                        <a:t> is the awakened one. Buddha is not a god.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743771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Eightfold Path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The rules laid out by Buddha which will lead to Nirvana.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99025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enlightenment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Breaking the Buddhist cycle of rebirth and reaching Nirvana.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338563"/>
                  </a:ext>
                </a:extLst>
              </a:tr>
              <a:tr h="332703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Four Noble Truths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Buddha’s key teachings.</a:t>
                      </a:r>
                      <a:r>
                        <a:rPr lang="en-GB" sz="1200" baseline="0" dirty="0" smtClean="0"/>
                        <a:t> They explain the problems that humans face and why.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510914"/>
                  </a:ext>
                </a:extLst>
              </a:tr>
              <a:tr h="581981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meditation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When Buddhists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close their eyes and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breathe deeply, trying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to empty their minds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of thoughts.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612534"/>
                  </a:ext>
                </a:extLst>
              </a:tr>
              <a:tr h="341286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Nirvana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Perfect peace with no suffering.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670696"/>
                  </a:ext>
                </a:extLst>
              </a:tr>
              <a:tr h="457102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Rebirth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</a:t>
                      </a:r>
                      <a:r>
                        <a:rPr lang="en-GB" altLang="en-US" sz="1200" dirty="0" smtClean="0">
                          <a:solidFill>
                            <a:schemeClr val="tx1"/>
                          </a:solidFill>
                        </a:rPr>
                        <a:t>Buddhists believe in the cycle of reincarnation, which means a living being is ‘reborn’ as another living being after their death. Their soul is eternal and enters a new body. The 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946835"/>
                  </a:ext>
                </a:extLst>
              </a:tr>
              <a:tr h="274222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Shrine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A special place that is linked with a holy object or person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427508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Wheel of Dharma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dirty="0" smtClean="0"/>
                        <a:t>noun</a:t>
                      </a:r>
                      <a:r>
                        <a:rPr lang="en-GB" sz="1200" dirty="0" smtClean="0"/>
                        <a:t>. </a:t>
                      </a:r>
                      <a:r>
                        <a:rPr lang="en-GB" sz="1200" dirty="0" err="1" smtClean="0"/>
                        <a:t>Dharmachakra</a:t>
                      </a:r>
                      <a:r>
                        <a:rPr lang="en-GB" sz="1200" dirty="0" smtClean="0"/>
                        <a:t>: Represents the Eightfold Path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020156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620011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 – Year 5 – Wha</a:t>
                      </a:r>
                      <a:r>
                        <a:rPr lang="en-GB" sz="1800" b="0" baseline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 is the ‘Buddhist way of life?’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756345"/>
              </p:ext>
            </p:extLst>
          </p:nvPr>
        </p:nvGraphicFramePr>
        <p:xfrm>
          <a:off x="34553" y="5291671"/>
          <a:ext cx="6671050" cy="22189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8456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  <a:gridCol w="2572594">
                  <a:extLst>
                    <a:ext uri="{9D8B030D-6E8A-4147-A177-3AD203B41FA5}">
                      <a16:colId xmlns:a16="http://schemas.microsoft.com/office/drawing/2014/main" val="4278189364"/>
                    </a:ext>
                  </a:extLst>
                </a:gridCol>
              </a:tblGrid>
              <a:tr h="24784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Eightfold Path:</a:t>
                      </a:r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DDC8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438212"/>
                  </a:ext>
                </a:extLst>
              </a:tr>
              <a:tr h="1944679">
                <a:tc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Eightfold Path is the heart of Buddhist practice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Buddhists are told to:</a:t>
                      </a:r>
                    </a:p>
                    <a:p>
                      <a:pPr marL="0" lvl="0" algn="l" defTabSz="1007943" rtl="0" eaLnBrk="1" latinLnBrk="0" hangingPunct="1"/>
                      <a:endParaRPr lang="en-GB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Avoid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evil: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Right action, Right speech, Right Livelihood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 only good: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Right View, Right Intention, Right Effort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Purify the mind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Right Mindfulness, Right Concentration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en-GB" sz="1200" dirty="0" err="1" smtClean="0"/>
                        <a:t>Siddartha</a:t>
                      </a:r>
                      <a:r>
                        <a:rPr lang="en-GB" sz="1200" dirty="0" smtClean="0"/>
                        <a:t> attained Nirvana (end of suffering) through practising all elements of the Noble Eightfold Path. He then became Buddha</a:t>
                      </a:r>
                      <a:r>
                        <a:rPr lang="en-GB" sz="1200" baseline="0" dirty="0" smtClean="0"/>
                        <a:t> (the awakened one).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477677"/>
                  </a:ext>
                </a:extLst>
              </a:tr>
            </a:tbl>
          </a:graphicData>
        </a:graphic>
      </p:graphicFrame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5650" y="10125242"/>
            <a:ext cx="3158737" cy="2739434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156372"/>
              </p:ext>
            </p:extLst>
          </p:nvPr>
        </p:nvGraphicFramePr>
        <p:xfrm>
          <a:off x="44924" y="2933285"/>
          <a:ext cx="6671047" cy="2286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671047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</a:tblGrid>
              <a:tr h="26038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four noble truths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38212"/>
                  </a:ext>
                </a:extLst>
              </a:tr>
              <a:tr h="456989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Dukka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the truth of suffering</a:t>
                      </a:r>
                    </a:p>
                    <a:p>
                      <a:pPr marL="0" algn="l" defTabSz="1007943" rtl="0" eaLnBrk="1" latinLnBrk="0" hangingPunct="1"/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Accepting that all life is impermanent and will involve suffering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60390"/>
                  </a:ext>
                </a:extLst>
              </a:tr>
              <a:tr h="456989">
                <a:tc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Samudaya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the truth of the origin of suffering</a:t>
                      </a:r>
                    </a:p>
                    <a:p>
                      <a:pPr marL="0" lv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Knowing that there are things in life that cause suffering, such as craving and desire.</a:t>
                      </a:r>
                      <a:endParaRPr lang="en-GB" sz="12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3685905"/>
                  </a:ext>
                </a:extLst>
              </a:tr>
              <a:tr h="456989">
                <a:tc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Nirodha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the truth of the end of suffering</a:t>
                      </a:r>
                    </a:p>
                    <a:p>
                      <a:pPr marL="0" lv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Understanding that we can end suffering and achieve nirvana if we detach ourselves from what we crave and are content with what we have.</a:t>
                      </a:r>
                      <a:endParaRPr lang="en-GB" sz="12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451633"/>
                  </a:ext>
                </a:extLst>
              </a:tr>
              <a:tr h="456989">
                <a:tc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Magga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the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truth of the path to the end of suffering</a:t>
                      </a:r>
                      <a:endParaRPr lang="en-GB" sz="1200" i="1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algn="l" defTabSz="1007943" rtl="0" eaLnBrk="1" latinLnBrk="0" hangingPunct="1"/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Knowing we can end suffering by following the Eightfold path or ‘the middle way.’</a:t>
                      </a:r>
                      <a:endParaRPr lang="en-GB" sz="12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47767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426139"/>
              </p:ext>
            </p:extLst>
          </p:nvPr>
        </p:nvGraphicFramePr>
        <p:xfrm>
          <a:off x="34553" y="1381845"/>
          <a:ext cx="6671046" cy="1463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60897">
                  <a:extLst>
                    <a:ext uri="{9D8B030D-6E8A-4147-A177-3AD203B41FA5}">
                      <a16:colId xmlns:a16="http://schemas.microsoft.com/office/drawing/2014/main" val="4281019097"/>
                    </a:ext>
                  </a:extLst>
                </a:gridCol>
                <a:gridCol w="5010149">
                  <a:extLst>
                    <a:ext uri="{9D8B030D-6E8A-4147-A177-3AD203B41FA5}">
                      <a16:colId xmlns:a16="http://schemas.microsoft.com/office/drawing/2014/main" val="419069653"/>
                    </a:ext>
                  </a:extLst>
                </a:gridCol>
              </a:tblGrid>
              <a:tr h="256834">
                <a:tc gridSpan="2">
                  <a:txBody>
                    <a:bodyPr/>
                    <a:lstStyle/>
                    <a:p>
                      <a:r>
                        <a:rPr lang="en-GB" sz="1200" dirty="0" err="1" smtClean="0"/>
                        <a:t>Siddartha</a:t>
                      </a:r>
                      <a:r>
                        <a:rPr lang="en-GB" sz="1200" dirty="0" smtClean="0"/>
                        <a:t> Gautama and Samsara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215321"/>
                  </a:ext>
                </a:extLst>
              </a:tr>
              <a:tr h="1086222">
                <a:tc>
                  <a:txBody>
                    <a:bodyPr/>
                    <a:lstStyle/>
                    <a:p>
                      <a:pPr marL="2015886" lvl="4" algn="l" defTabSz="1007943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As a young prince, </a:t>
                      </a:r>
                      <a:r>
                        <a:rPr lang="en-GB" sz="1200" dirty="0" err="1" smtClean="0"/>
                        <a:t>Siddartha</a:t>
                      </a:r>
                      <a:r>
                        <a:rPr lang="en-GB" sz="1200" dirty="0" smtClean="0"/>
                        <a:t> saw the Four Sights: an old man; a sick man; a dead man and a poor, holy man, meditating. </a:t>
                      </a:r>
                      <a:r>
                        <a:rPr lang="en-GB" sz="1200" dirty="0" err="1" smtClean="0"/>
                        <a:t>Siddartha</a:t>
                      </a:r>
                      <a:r>
                        <a:rPr lang="en-GB" sz="1200" dirty="0" smtClean="0"/>
                        <a:t> realised</a:t>
                      </a:r>
                      <a:r>
                        <a:rPr lang="en-GB" sz="1200" baseline="0" dirty="0" smtClean="0"/>
                        <a:t> that we all suffer. W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 are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trapped in Samsara. </a:t>
                      </a:r>
                      <a:r>
                        <a:rPr lang="en-GB" sz="1200" baseline="0" dirty="0" smtClean="0"/>
                        <a:t>C</a:t>
                      </a:r>
                      <a:r>
                        <a:rPr lang="en-GB" sz="1200" dirty="0" smtClean="0"/>
                        <a:t>ultivating good karma and avoiding bad karma is the only way to break free from samsara into Nirvana: release</a:t>
                      </a:r>
                      <a:r>
                        <a:rPr lang="en-GB" sz="1200" baseline="0" dirty="0" smtClean="0"/>
                        <a:t> from suffering. The Triple Gems are </a:t>
                      </a:r>
                      <a:r>
                        <a:rPr lang="en-GB" sz="1200" dirty="0" smtClean="0"/>
                        <a:t>sources of knowledge on how to break free of karma &amp; samsara: Buddha, </a:t>
                      </a:r>
                      <a:r>
                        <a:rPr lang="en-GB" sz="1200" dirty="0" err="1" smtClean="0"/>
                        <a:t>Dhamma</a:t>
                      </a:r>
                      <a:r>
                        <a:rPr lang="en-GB" sz="1200" dirty="0" smtClean="0"/>
                        <a:t> (teachings) and sangha</a:t>
                      </a:r>
                      <a:r>
                        <a:rPr lang="en-GB" sz="1200" baseline="0" dirty="0" smtClean="0"/>
                        <a:t> (community).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54877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04" y="1724169"/>
            <a:ext cx="1564646" cy="854603"/>
          </a:xfrm>
          <a:prstGeom prst="rect">
            <a:avLst/>
          </a:prstGeom>
        </p:spPr>
      </p:pic>
      <p:pic>
        <p:nvPicPr>
          <p:cNvPr id="2050" name="Picture 2" descr="The Noble Eightfold Path - The Buddha and his teachings in Buddhism - GCSE  Religious Studies Revision - Eduqas - BBC Bitesiz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373" y="5377227"/>
            <a:ext cx="2126527" cy="203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711707"/>
              </p:ext>
            </p:extLst>
          </p:nvPr>
        </p:nvGraphicFramePr>
        <p:xfrm>
          <a:off x="6766313" y="6132323"/>
          <a:ext cx="3158737" cy="137834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58737">
                  <a:extLst>
                    <a:ext uri="{9D8B030D-6E8A-4147-A177-3AD203B41FA5}">
                      <a16:colId xmlns:a16="http://schemas.microsoft.com/office/drawing/2014/main" val="4281019097"/>
                    </a:ext>
                  </a:extLst>
                </a:gridCol>
              </a:tblGrid>
              <a:tr h="29536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/>
                        <a:t>Buddhists live by five rules: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215321"/>
                  </a:ext>
                </a:extLst>
              </a:tr>
              <a:tr h="1082986">
                <a:tc>
                  <a:txBody>
                    <a:bodyPr/>
                    <a:lstStyle/>
                    <a:p>
                      <a:pPr marL="228600" marR="0" lvl="0" indent="-22860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200" dirty="0" smtClean="0"/>
                        <a:t>Never take the life of a living creature. </a:t>
                      </a:r>
                    </a:p>
                    <a:p>
                      <a:pPr marL="228600" marR="0" lvl="0" indent="-22860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200" dirty="0" smtClean="0"/>
                        <a:t>Do not steal. </a:t>
                      </a:r>
                    </a:p>
                    <a:p>
                      <a:pPr marL="228600" marR="0" lvl="0" indent="-22860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200" dirty="0" smtClean="0"/>
                        <a:t>Be faithful to your partner.</a:t>
                      </a:r>
                    </a:p>
                    <a:p>
                      <a:pPr marL="228600" marR="0" lvl="0" indent="-22860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200" dirty="0" smtClean="0"/>
                        <a:t>Do not lie. </a:t>
                      </a:r>
                    </a:p>
                    <a:p>
                      <a:pPr marL="228600" marR="0" lvl="0" indent="-22860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200" dirty="0" smtClean="0"/>
                        <a:t>Do not drink alcohol.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548775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166958"/>
              </p:ext>
            </p:extLst>
          </p:nvPr>
        </p:nvGraphicFramePr>
        <p:xfrm>
          <a:off x="54604" y="663986"/>
          <a:ext cx="6671046" cy="7117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926971">
                  <a:extLst>
                    <a:ext uri="{9D8B030D-6E8A-4147-A177-3AD203B41FA5}">
                      <a16:colId xmlns:a16="http://schemas.microsoft.com/office/drawing/2014/main" val="4281019097"/>
                    </a:ext>
                  </a:extLst>
                </a:gridCol>
                <a:gridCol w="1744075">
                  <a:extLst>
                    <a:ext uri="{9D8B030D-6E8A-4147-A177-3AD203B41FA5}">
                      <a16:colId xmlns:a16="http://schemas.microsoft.com/office/drawing/2014/main" val="7978928"/>
                    </a:ext>
                  </a:extLst>
                </a:gridCol>
              </a:tblGrid>
              <a:tr h="711738">
                <a:tc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Buddhism originated in Northeast India and now has followers from all over the world. The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Dharmachakra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is a symbol used in Buddhism.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DC83"/>
                    </a:solidFill>
                  </a:tcPr>
                </a:tc>
                <a:tc>
                  <a:txBody>
                    <a:bodyPr/>
                    <a:lstStyle/>
                    <a:p>
                      <a:pPr marL="2015886" lvl="4" algn="l" defTabSz="1007943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DC8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7548775"/>
                  </a:ext>
                </a:extLst>
              </a:tr>
            </a:tbl>
          </a:graphicData>
        </a:graphic>
      </p:graphicFrame>
      <p:pic>
        <p:nvPicPr>
          <p:cNvPr id="27" name="Picture 5">
            <a:extLst>
              <a:ext uri="{FF2B5EF4-FFF2-40B4-BE49-F238E27FC236}">
                <a16:creationId xmlns:a16="http://schemas.microsoft.com/office/drawing/2014/main" id="{773569F9-38AE-4173-81DA-76F386148C5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9" t="33072" r="15178" b="1289"/>
          <a:stretch/>
        </p:blipFill>
        <p:spPr bwMode="auto">
          <a:xfrm>
            <a:off x="5206624" y="715345"/>
            <a:ext cx="1304926" cy="635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Download &lt;strong&gt;Buddha&lt;/strong&gt; File HQ &lt;strong&gt;PNG&lt;/strong&gt; Image | FreePNGIm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312" y="6006071"/>
            <a:ext cx="1285501" cy="166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73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620011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 – Year 5 – Wha</a:t>
                      </a:r>
                      <a:r>
                        <a:rPr lang="en-GB" sz="1800" b="0" baseline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 is the ‘Buddhist way of life?’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808665"/>
              </p:ext>
            </p:extLst>
          </p:nvPr>
        </p:nvGraphicFramePr>
        <p:xfrm>
          <a:off x="16349" y="634326"/>
          <a:ext cx="7927501" cy="50123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927501">
                  <a:extLst>
                    <a:ext uri="{9D8B030D-6E8A-4147-A177-3AD203B41FA5}">
                      <a16:colId xmlns:a16="http://schemas.microsoft.com/office/drawing/2014/main" val="4281019097"/>
                    </a:ext>
                  </a:extLst>
                </a:gridCol>
              </a:tblGrid>
              <a:tr h="2855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Symbols in Buddhism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215321"/>
                  </a:ext>
                </a:extLst>
              </a:tr>
              <a:tr h="4726786">
                <a:tc>
                  <a:txBody>
                    <a:bodyPr/>
                    <a:lstStyle/>
                    <a:p>
                      <a:pPr marL="2015886" lvl="4" algn="l" defTabSz="1007943" rtl="0" eaLnBrk="1" latinLnBrk="0" hangingPunct="1"/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548775"/>
                  </a:ext>
                </a:extLst>
              </a:tr>
            </a:tbl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id="{211E1E82-CDE5-4AB3-9B71-03CB2AC6BFB3}"/>
              </a:ext>
            </a:extLst>
          </p:cNvPr>
          <p:cNvSpPr/>
          <p:nvPr/>
        </p:nvSpPr>
        <p:spPr>
          <a:xfrm>
            <a:off x="155575" y="1030288"/>
            <a:ext cx="1825625" cy="2610226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846B9D8-9138-4041-9B86-D897C85F415B}"/>
              </a:ext>
            </a:extLst>
          </p:cNvPr>
          <p:cNvSpPr/>
          <p:nvPr/>
        </p:nvSpPr>
        <p:spPr>
          <a:xfrm>
            <a:off x="2108200" y="1030288"/>
            <a:ext cx="1825625" cy="2610226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67A3A0A-537C-4222-837B-72F37AEFB703}"/>
              </a:ext>
            </a:extLst>
          </p:cNvPr>
          <p:cNvSpPr/>
          <p:nvPr/>
        </p:nvSpPr>
        <p:spPr>
          <a:xfrm>
            <a:off x="4060825" y="1030288"/>
            <a:ext cx="1825625" cy="2610226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BA7C729-2A5E-4D58-B126-2B4F7D7BB1DA}"/>
              </a:ext>
            </a:extLst>
          </p:cNvPr>
          <p:cNvSpPr/>
          <p:nvPr/>
        </p:nvSpPr>
        <p:spPr>
          <a:xfrm>
            <a:off x="6013450" y="1030288"/>
            <a:ext cx="1825625" cy="2610226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35" name="TextBox 25"/>
          <p:cNvSpPr txBox="1">
            <a:spLocks noChangeArrowheads="1"/>
          </p:cNvSpPr>
          <p:nvPr/>
        </p:nvSpPr>
        <p:spPr bwMode="auto">
          <a:xfrm>
            <a:off x="215501" y="1022611"/>
            <a:ext cx="1690688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Kalasha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(The Treasure Vase)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symbol is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also known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as ‘the vase of inexhaustible treasures’. The belief is that it doesn’t matter how much is taken from the vase; it is continuously full. </a:t>
            </a:r>
          </a:p>
        </p:txBody>
      </p:sp>
      <p:sp>
        <p:nvSpPr>
          <p:cNvPr id="36" name="TextBox 25"/>
          <p:cNvSpPr txBox="1">
            <a:spLocks noChangeArrowheads="1"/>
          </p:cNvSpPr>
          <p:nvPr/>
        </p:nvSpPr>
        <p:spPr bwMode="auto">
          <a:xfrm>
            <a:off x="2137369" y="1056174"/>
            <a:ext cx="1692275" cy="1384995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Dhvaja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(The Banner of Victory)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symbol signifies spiritual victory. It often appears on banners of warriors. </a:t>
            </a:r>
          </a:p>
        </p:txBody>
      </p:sp>
      <p:sp>
        <p:nvSpPr>
          <p:cNvPr id="37" name="TextBox 25"/>
          <p:cNvSpPr txBox="1">
            <a:spLocks noChangeArrowheads="1"/>
          </p:cNvSpPr>
          <p:nvPr/>
        </p:nvSpPr>
        <p:spPr bwMode="auto">
          <a:xfrm>
            <a:off x="4089144" y="1045795"/>
            <a:ext cx="1692275" cy="2123658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Sankha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(The Conch Shell)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symbolises the blessedness received when a person turns to the right. A shell which spirals to the right is considered to be very rare and therefore sacred.</a:t>
            </a:r>
          </a:p>
        </p:txBody>
      </p:sp>
      <p:sp>
        <p:nvSpPr>
          <p:cNvPr id="38" name="TextBox 25"/>
          <p:cNvSpPr txBox="1">
            <a:spLocks noChangeArrowheads="1"/>
          </p:cNvSpPr>
          <p:nvPr/>
        </p:nvSpPr>
        <p:spPr bwMode="auto">
          <a:xfrm>
            <a:off x="6031704" y="1058122"/>
            <a:ext cx="1754187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Chattra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(The Parasol)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symbolises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keeping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away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heat of evil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desires. The parasol symbolises protection from suffering, desire, obstacles, illness and harmful forces.</a:t>
            </a:r>
          </a:p>
        </p:txBody>
      </p:sp>
      <p:pic>
        <p:nvPicPr>
          <p:cNvPr id="3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190" y="1159461"/>
            <a:ext cx="432196" cy="968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2399358"/>
            <a:ext cx="895745" cy="133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424" y="1260130"/>
            <a:ext cx="9398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395" y="2980677"/>
            <a:ext cx="1214437" cy="596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BD9BF901-5D7E-453D-80D2-3DDF15B28960}"/>
              </a:ext>
            </a:extLst>
          </p:cNvPr>
          <p:cNvSpPr/>
          <p:nvPr/>
        </p:nvSpPr>
        <p:spPr>
          <a:xfrm>
            <a:off x="168879" y="3753120"/>
            <a:ext cx="1825625" cy="1817730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6CC8337-2E04-408B-90D3-52C221F7CB1F}"/>
              </a:ext>
            </a:extLst>
          </p:cNvPr>
          <p:cNvSpPr/>
          <p:nvPr/>
        </p:nvSpPr>
        <p:spPr>
          <a:xfrm>
            <a:off x="2121504" y="3753120"/>
            <a:ext cx="1825625" cy="1817730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4905123-91F5-477B-9DCA-3E5BBE4DE16F}"/>
              </a:ext>
            </a:extLst>
          </p:cNvPr>
          <p:cNvSpPr/>
          <p:nvPr/>
        </p:nvSpPr>
        <p:spPr>
          <a:xfrm>
            <a:off x="4074129" y="3753120"/>
            <a:ext cx="1825625" cy="1817730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C9CA6F4-2B58-4D0F-ACE6-D73A1EF4C5AC}"/>
              </a:ext>
            </a:extLst>
          </p:cNvPr>
          <p:cNvSpPr/>
          <p:nvPr/>
        </p:nvSpPr>
        <p:spPr>
          <a:xfrm>
            <a:off x="6026754" y="3753120"/>
            <a:ext cx="1825625" cy="1817730"/>
          </a:xfrm>
          <a:prstGeom prst="rect">
            <a:avLst/>
          </a:prstGeom>
          <a:solidFill>
            <a:srgbClr val="ADD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/>
          </a:p>
        </p:txBody>
      </p:sp>
      <p:sp>
        <p:nvSpPr>
          <p:cNvPr id="62" name="TextBox 25">
            <a:extLst>
              <a:ext uri="{FF2B5EF4-FFF2-40B4-BE49-F238E27FC236}">
                <a16:creationId xmlns:a16="http://schemas.microsoft.com/office/drawing/2014/main" id="{AB2ABB16-574D-4381-B6CB-DEFC91712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568" y="3769687"/>
            <a:ext cx="16906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Padma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(The Lotus Flower)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is a symbol of purity, renunciation and divinity.</a:t>
            </a:r>
          </a:p>
        </p:txBody>
      </p:sp>
      <p:sp>
        <p:nvSpPr>
          <p:cNvPr id="63" name="TextBox 25">
            <a:extLst>
              <a:ext uri="{FF2B5EF4-FFF2-40B4-BE49-F238E27FC236}">
                <a16:creationId xmlns:a16="http://schemas.microsoft.com/office/drawing/2014/main" id="{C3E9383E-D21C-45CF-9174-F299696C5C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4632" y="3790563"/>
            <a:ext cx="16922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Shrivasta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endParaRPr lang="en-GB" altLang="en-US" sz="1200" b="1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Endless Knot)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is a symbol of the never ending cycle of rebirths.</a:t>
            </a:r>
          </a:p>
        </p:txBody>
      </p:sp>
      <p:sp>
        <p:nvSpPr>
          <p:cNvPr id="64" name="TextBox 25">
            <a:extLst>
              <a:ext uri="{FF2B5EF4-FFF2-40B4-BE49-F238E27FC236}">
                <a16:creationId xmlns:a16="http://schemas.microsoft.com/office/drawing/2014/main" id="{035BD4CD-3FAF-481A-B1A0-7A6C99398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5642" y="3785266"/>
            <a:ext cx="16922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Dharmachakra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endParaRPr lang="en-GB" altLang="en-US" sz="1200" b="1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Wheel of Life)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signifies the journey to perfection (Nirvana).</a:t>
            </a:r>
          </a:p>
        </p:txBody>
      </p:sp>
      <p:sp>
        <p:nvSpPr>
          <p:cNvPr id="65" name="TextBox 25">
            <a:extLst>
              <a:ext uri="{FF2B5EF4-FFF2-40B4-BE49-F238E27FC236}">
                <a16:creationId xmlns:a16="http://schemas.microsoft.com/office/drawing/2014/main" id="{B3DB1BD1-FCCD-42CD-B61B-74DD1EDAD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802" y="3817314"/>
            <a:ext cx="16922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</a:t>
            </a:r>
            <a:r>
              <a:rPr lang="en-GB" altLang="en-US" sz="1200" b="1" dirty="0" err="1">
                <a:solidFill>
                  <a:schemeClr val="dk1"/>
                </a:solidFill>
                <a:latin typeface="+mn-lt"/>
                <a:ea typeface="+mn-ea"/>
                <a:cs typeface="+mn-cs"/>
              </a:rPr>
              <a:t>Matsyayugma</a:t>
            </a:r>
            <a:r>
              <a:rPr lang="en-GB" altLang="en-US" sz="12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 </a:t>
            </a:r>
            <a:endParaRPr lang="en-GB" altLang="en-US" sz="1200" b="1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The Golden Fish)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sz="12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200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This is a symbol of fertility and happiness</a:t>
            </a:r>
            <a:r>
              <a:rPr lang="en-GB" altLang="en-US" sz="1200" dirty="0">
                <a:solidFill>
                  <a:schemeClr val="tx1"/>
                </a:solidFill>
                <a:latin typeface="+mn-lt"/>
              </a:rPr>
              <a:t>.</a:t>
            </a:r>
          </a:p>
        </p:txBody>
      </p:sp>
      <p:pic>
        <p:nvPicPr>
          <p:cNvPr id="66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6" r="12961"/>
          <a:stretch>
            <a:fillRect/>
          </a:stretch>
        </p:blipFill>
        <p:spPr bwMode="auto">
          <a:xfrm>
            <a:off x="4911375" y="4799081"/>
            <a:ext cx="863299" cy="723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535" y="4850933"/>
            <a:ext cx="1149621" cy="60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688" y="4723791"/>
            <a:ext cx="706415" cy="78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29" y="4807459"/>
            <a:ext cx="1040153" cy="78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0" name="Table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19868"/>
              </p:ext>
            </p:extLst>
          </p:nvPr>
        </p:nvGraphicFramePr>
        <p:xfrm>
          <a:off x="8000999" y="634323"/>
          <a:ext cx="2552701" cy="66237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52701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</a:tblGrid>
              <a:tr h="34883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Puja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38212"/>
                  </a:ext>
                </a:extLst>
              </a:tr>
              <a:tr h="6274887">
                <a:tc>
                  <a:txBody>
                    <a:bodyPr/>
                    <a:lstStyle/>
                    <a:p>
                      <a:pPr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Puja is important as it is carried out both at home and in the temple. Buddhists use a variety of different methods in their devotional practice. </a:t>
                      </a:r>
                    </a:p>
                    <a:p>
                      <a:pPr fontAlgn="base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are: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Mantras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Buddhists may chant repetitively, as this is a form of mediation.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Chanting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Buddhists may sing the scriptures.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Mala 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Buddhists may use a string of beads to help them focus during worship.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Meditation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Buddhists may use meditation to open themselves to a higher state of awareness. Meditation is central to Buddhism.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Bowing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 </a:t>
                      </a:r>
                      <a:r>
                        <a:rPr lang="en-GB" sz="12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Mahayana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Buddhists often bow as a sign of respect.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Offerings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Buddhists may leave gifts as a mark of respect and reverence to the Buddha. These gifts may include flowers, which are beautiful but fade and serve as a reminder of the impermanence of things. They may also include candles, which are a mark of light and wisdom.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477677"/>
                  </a:ext>
                </a:extLst>
              </a:tr>
            </a:tbl>
          </a:graphicData>
        </a:graphic>
      </p:graphicFrame>
      <p:graphicFrame>
        <p:nvGraphicFramePr>
          <p:cNvPr id="83" name="Table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840937"/>
              </p:ext>
            </p:extLst>
          </p:nvPr>
        </p:nvGraphicFramePr>
        <p:xfrm>
          <a:off x="0" y="5687756"/>
          <a:ext cx="7924116" cy="171097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28090">
                  <a:extLst>
                    <a:ext uri="{9D8B030D-6E8A-4147-A177-3AD203B41FA5}">
                      <a16:colId xmlns:a16="http://schemas.microsoft.com/office/drawing/2014/main" val="1859504901"/>
                    </a:ext>
                  </a:extLst>
                </a:gridCol>
                <a:gridCol w="6296026">
                  <a:extLst>
                    <a:ext uri="{9D8B030D-6E8A-4147-A177-3AD203B41FA5}">
                      <a16:colId xmlns:a16="http://schemas.microsoft.com/office/drawing/2014/main" val="3860246612"/>
                    </a:ext>
                  </a:extLst>
                </a:gridCol>
              </a:tblGrid>
              <a:tr h="1710979">
                <a:tc>
                  <a:txBody>
                    <a:bodyPr/>
                    <a:lstStyle/>
                    <a:p>
                      <a:pPr marL="0" marR="0" indent="0" algn="l" defTabSz="1007943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b="0" dirty="0" smtClean="0">
                          <a:solidFill>
                            <a:schemeClr val="tx1"/>
                          </a:solidFill>
                        </a:rPr>
                        <a:t>A Wat is a Buddhist temple that most Buddhists visit on special religious days (often when it is a full moon).</a:t>
                      </a:r>
                    </a:p>
                    <a:p>
                      <a:pPr fontAlgn="base"/>
                      <a:endParaRPr lang="en-GB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DC83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endParaRPr lang="en-GB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DDC8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477677"/>
                  </a:ext>
                </a:extLst>
              </a:tr>
            </a:tbl>
          </a:graphicData>
        </a:graphic>
      </p:graphicFrame>
      <p:grpSp>
        <p:nvGrpSpPr>
          <p:cNvPr id="72" name="Group 71">
            <a:extLst>
              <a:ext uri="{FF2B5EF4-FFF2-40B4-BE49-F238E27FC236}">
                <a16:creationId xmlns:a16="http://schemas.microsoft.com/office/drawing/2014/main" id="{01112D1B-DC10-4A06-925A-76AD76DBF51D}"/>
              </a:ext>
            </a:extLst>
          </p:cNvPr>
          <p:cNvGrpSpPr>
            <a:grpSpLocks/>
          </p:cNvGrpSpPr>
          <p:nvPr/>
        </p:nvGrpSpPr>
        <p:grpSpPr bwMode="auto">
          <a:xfrm>
            <a:off x="1606546" y="5713795"/>
            <a:ext cx="4236247" cy="1658899"/>
            <a:chOff x="719137" y="2379511"/>
            <a:chExt cx="4514933" cy="1930148"/>
          </a:xfrm>
        </p:grpSpPr>
        <p:pic>
          <p:nvPicPr>
            <p:cNvPr id="73" name="table">
              <a:extLst>
                <a:ext uri="{FF2B5EF4-FFF2-40B4-BE49-F238E27FC236}">
                  <a16:creationId xmlns:a16="http://schemas.microsoft.com/office/drawing/2014/main" id="{412A9C3E-0C3C-44D8-9B63-6BDFF22DB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37" y="2379511"/>
              <a:ext cx="4514933" cy="1930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4">
              <a:extLst>
                <a:ext uri="{FF2B5EF4-FFF2-40B4-BE49-F238E27FC236}">
                  <a16:creationId xmlns:a16="http://schemas.microsoft.com/office/drawing/2014/main" id="{E87F6562-C66D-453F-BA35-85708F761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495" y="3740910"/>
              <a:ext cx="488225" cy="487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">
              <a:extLst>
                <a:ext uri="{FF2B5EF4-FFF2-40B4-BE49-F238E27FC236}">
                  <a16:creationId xmlns:a16="http://schemas.microsoft.com/office/drawing/2014/main" id="{093D5654-C155-4386-91C3-0BE502D59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8352" y="3429000"/>
              <a:ext cx="597695" cy="761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6">
              <a:extLst>
                <a:ext uri="{FF2B5EF4-FFF2-40B4-BE49-F238E27FC236}">
                  <a16:creationId xmlns:a16="http://schemas.microsoft.com/office/drawing/2014/main" id="{98DABD12-FFED-4B8D-9A37-38CFADFD55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85" r="18962" b="23433"/>
            <a:stretch>
              <a:fillRect/>
            </a:stretch>
          </p:blipFill>
          <p:spPr bwMode="auto">
            <a:xfrm>
              <a:off x="4429802" y="3518940"/>
              <a:ext cx="636048" cy="65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19676" y="5770510"/>
            <a:ext cx="1812321" cy="131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6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4334</TotalTime>
  <Words>802</Words>
  <Application>Microsoft Office PowerPoint</Application>
  <PresentationFormat>Custom</PresentationFormat>
  <Paragraphs>99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Sassoon Infant Rg</vt:lpstr>
      <vt:lpstr>Times New Roman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81</cp:revision>
  <cp:lastPrinted>2024-03-27T09:38:56Z</cp:lastPrinted>
  <dcterms:created xsi:type="dcterms:W3CDTF">2023-11-14T15:55:26Z</dcterms:created>
  <dcterms:modified xsi:type="dcterms:W3CDTF">2024-04-14T10:37:07Z</dcterms:modified>
</cp:coreProperties>
</file>