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26" autoAdjust="0"/>
    <p:restoredTop sz="94660"/>
  </p:normalViewPr>
  <p:slideViewPr>
    <p:cSldViewPr snapToGrid="0">
      <p:cViewPr varScale="1">
        <p:scale>
          <a:sx n="98" d="100"/>
          <a:sy n="98" d="100"/>
        </p:scale>
        <p:origin x="12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3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088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2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11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13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6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6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49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890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0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49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DFDB-0701-4A33-9029-D098F58747C5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D2D32-775F-40A9-AEC5-4F2762A333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5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pngimg.com/download/23013" TargetMode="External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D1AC1A7-24FD-12A7-0584-C91B9459A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738729"/>
              </p:ext>
            </p:extLst>
          </p:nvPr>
        </p:nvGraphicFramePr>
        <p:xfrm>
          <a:off x="2815362" y="2573455"/>
          <a:ext cx="4499838" cy="49377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99838">
                  <a:extLst>
                    <a:ext uri="{9D8B030D-6E8A-4147-A177-3AD203B41FA5}">
                      <a16:colId xmlns:a16="http://schemas.microsoft.com/office/drawing/2014/main" val="1630223619"/>
                    </a:ext>
                  </a:extLst>
                </a:gridCol>
              </a:tblGrid>
              <a:tr h="289560">
                <a:tc>
                  <a:txBody>
                    <a:bodyPr/>
                    <a:lstStyle/>
                    <a:p>
                      <a:r>
                        <a:rPr lang="en-GB" sz="1300" dirty="0"/>
                        <a:t>Easter Gardens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632100"/>
                  </a:ext>
                </a:extLst>
              </a:tr>
              <a:tr h="4648201">
                <a:tc>
                  <a:txBody>
                    <a:bodyPr/>
                    <a:lstStyle/>
                    <a:p>
                      <a:r>
                        <a:rPr lang="en-GB" sz="13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story of Easter, especially the transformation from deep sadness of Good Friday to the happiness of Easter Sunday, is remembered through an Easter garden.</a:t>
                      </a:r>
                    </a:p>
                    <a:p>
                      <a:r>
                        <a:rPr lang="en-GB" sz="13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garden, there are different parts that represent parts of the Easter story. For example: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Grass or soil: This represents the ground where Jesus was buried after he died.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Rocks or stones: These symbolize the big stone that was rolled away from Jesus' tomb when he rose from the dead.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Flowers: Flowers represent new life and hope, just like how Jesus came back to life on Easter Day.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Cross: Some Easter gardens have a small cross to remind us of Jesus' crucifixion, which happened before Easter.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Figurines or small toys: People might put little figures or toys in the garden to show Jesus, his friends, and other characters from the Easter story.</a:t>
                      </a:r>
                    </a:p>
                    <a:p>
                      <a:pPr lvl="4"/>
                      <a:r>
                        <a:rPr lang="en-GB" sz="13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By looking at the Easter garden, people can remember the important parts of the Easter story and think about what it means for them. It's like a special way to tell the story of Easter using nature and symbols.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7567911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25202BAF-5886-23BE-5DD6-F26DD870AB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566827"/>
              </p:ext>
            </p:extLst>
          </p:nvPr>
        </p:nvGraphicFramePr>
        <p:xfrm>
          <a:off x="7385565" y="644800"/>
          <a:ext cx="3239414" cy="577115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07884">
                  <a:extLst>
                    <a:ext uri="{9D8B030D-6E8A-4147-A177-3AD203B41FA5}">
                      <a16:colId xmlns:a16="http://schemas.microsoft.com/office/drawing/2014/main" val="1630223619"/>
                    </a:ext>
                  </a:extLst>
                </a:gridCol>
                <a:gridCol w="2331530">
                  <a:extLst>
                    <a:ext uri="{9D8B030D-6E8A-4147-A177-3AD203B41FA5}">
                      <a16:colId xmlns:a16="http://schemas.microsoft.com/office/drawing/2014/main" val="1922709769"/>
                    </a:ext>
                  </a:extLst>
                </a:gridCol>
              </a:tblGrid>
              <a:tr h="340084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Key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2632100"/>
                  </a:ext>
                </a:extLst>
              </a:tr>
              <a:tr h="350604">
                <a:tc>
                  <a:txBody>
                    <a:bodyPr/>
                    <a:lstStyle/>
                    <a:p>
                      <a:r>
                        <a:rPr lang="en-GB" sz="1200" i="0" dirty="0"/>
                        <a:t>cross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noun. </a:t>
                      </a:r>
                      <a:r>
                        <a:rPr lang="en-GB" sz="1200" i="0" dirty="0"/>
                        <a:t>The cross is used as a symbol of Christianity. Jesus died on the cross and was resurrected on Easter Sunday</a:t>
                      </a:r>
                      <a:r>
                        <a:rPr lang="en-GB" sz="1200" i="0"/>
                        <a:t>. </a:t>
                      </a:r>
                      <a:endParaRPr lang="en-GB" sz="1200" i="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7567911"/>
                  </a:ext>
                </a:extLst>
              </a:tr>
              <a:tr h="544193">
                <a:tc>
                  <a:txBody>
                    <a:bodyPr/>
                    <a:lstStyle/>
                    <a:p>
                      <a:r>
                        <a:rPr lang="en-GB" sz="1200" dirty="0"/>
                        <a:t>crucifixion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noun. </a:t>
                      </a:r>
                      <a:r>
                        <a:rPr lang="en-GB" sz="1200" b="0" i="0" dirty="0"/>
                        <a:t>To be put to death on the cross.</a:t>
                      </a:r>
                      <a:endParaRPr lang="en-GB" sz="1200" i="1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095681"/>
                  </a:ext>
                </a:extLst>
              </a:tr>
              <a:tr h="434028">
                <a:tc>
                  <a:txBody>
                    <a:bodyPr/>
                    <a:lstStyle/>
                    <a:p>
                      <a:r>
                        <a:rPr lang="en-GB" sz="1200" dirty="0"/>
                        <a:t>damage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verb. </a:t>
                      </a:r>
                      <a:r>
                        <a:rPr lang="en-GB" sz="1200" i="0" dirty="0"/>
                        <a:t>If you damage something, you harm or spoil it.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263151"/>
                  </a:ext>
                </a:extLst>
              </a:tr>
              <a:tr h="761869">
                <a:tc>
                  <a:txBody>
                    <a:bodyPr/>
                    <a:lstStyle/>
                    <a:p>
                      <a:r>
                        <a:rPr lang="en-GB" sz="1200" dirty="0"/>
                        <a:t>Easter Garden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noun. </a:t>
                      </a:r>
                      <a:r>
                        <a:rPr lang="en-GB" sz="1200" i="0" dirty="0"/>
                        <a:t>An Easter garden is a model that represents the morning when Christians believe Jesus came back to life.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027628"/>
                  </a:ext>
                </a:extLst>
              </a:tr>
              <a:tr h="410766">
                <a:tc>
                  <a:txBody>
                    <a:bodyPr/>
                    <a:lstStyle/>
                    <a:p>
                      <a:r>
                        <a:rPr lang="en-GB" sz="1200" dirty="0"/>
                        <a:t>forgiveness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noun. </a:t>
                      </a:r>
                      <a:r>
                        <a:rPr lang="en-GB" sz="1200" i="0" dirty="0"/>
                        <a:t>The action of forgiving or being forgiven.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1637564"/>
                  </a:ext>
                </a:extLst>
              </a:tr>
              <a:tr h="282621">
                <a:tc>
                  <a:txBody>
                    <a:bodyPr/>
                    <a:lstStyle/>
                    <a:p>
                      <a:r>
                        <a:rPr lang="en-GB" sz="1200" dirty="0"/>
                        <a:t>friendship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noun. </a:t>
                      </a:r>
                      <a:r>
                        <a:rPr lang="en-GB" sz="1200" i="0" dirty="0"/>
                        <a:t>The state of being friends.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671865"/>
                  </a:ext>
                </a:extLst>
              </a:tr>
              <a:tr h="415637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qualities</a:t>
                      </a:r>
                    </a:p>
                    <a:p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noun. </a:t>
                      </a:r>
                      <a:r>
                        <a:rPr lang="en-GB" sz="1200" i="0" dirty="0"/>
                        <a:t>An attribute/ characteristic held by someone or something.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8801188"/>
                  </a:ext>
                </a:extLst>
              </a:tr>
              <a:tr h="475739">
                <a:tc>
                  <a:txBody>
                    <a:bodyPr/>
                    <a:lstStyle/>
                    <a:p>
                      <a:r>
                        <a:rPr lang="en-GB" sz="1200" dirty="0"/>
                        <a:t>restoration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noun. </a:t>
                      </a:r>
                      <a:r>
                        <a:rPr lang="en-GB" sz="1200" i="0" dirty="0"/>
                        <a:t>The action of returning something to a former condition.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3701645"/>
                  </a:ext>
                </a:extLst>
              </a:tr>
              <a:tr h="288039">
                <a:tc>
                  <a:txBody>
                    <a:bodyPr/>
                    <a:lstStyle/>
                    <a:p>
                      <a:r>
                        <a:rPr lang="en-GB" sz="1200" dirty="0"/>
                        <a:t>sin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noun. </a:t>
                      </a:r>
                      <a:r>
                        <a:rPr lang="en-GB" sz="1200" i="0" dirty="0"/>
                        <a:t>A bad action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4718224"/>
                  </a:ext>
                </a:extLst>
              </a:tr>
              <a:tr h="416420">
                <a:tc>
                  <a:txBody>
                    <a:bodyPr/>
                    <a:lstStyle/>
                    <a:p>
                      <a:r>
                        <a:rPr lang="en-GB" sz="1200" dirty="0"/>
                        <a:t>tomb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/>
                        <a:t>noun.</a:t>
                      </a:r>
                      <a:r>
                        <a:rPr lang="en-GB" sz="1200" i="0" dirty="0"/>
                        <a:t> A place cut into rock or underground, where the dead are buried.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i="1" dirty="0"/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466557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FB1ADCD-C879-6C84-790A-D82D414A0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190962"/>
              </p:ext>
            </p:extLst>
          </p:nvPr>
        </p:nvGraphicFramePr>
        <p:xfrm>
          <a:off x="-1" y="195241"/>
          <a:ext cx="1036320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201">
                  <a:extLst>
                    <a:ext uri="{9D8B030D-6E8A-4147-A177-3AD203B41FA5}">
                      <a16:colId xmlns:a16="http://schemas.microsoft.com/office/drawing/2014/main" val="1637581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 – Year 2 </a:t>
                      </a:r>
                      <a:r>
                        <a:rPr lang="en-GB" sz="1800" b="0" dirty="0">
                          <a:solidFill>
                            <a:srgbClr val="000000"/>
                          </a:solidFill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Why is Easter important to Christians?</a:t>
                      </a:r>
                      <a:endParaRPr lang="en-GB" sz="1800" b="0" dirty="0">
                        <a:effectLst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5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269294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C35D8A5C-BA25-FB41-3B36-16890DA6492C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28" b="96552" l="3974" r="99338">
                        <a14:foregroundMark x1="8609" y1="48966" x2="78146" y2="17241"/>
                        <a14:foregroundMark x1="78146" y1="17241" x2="23179" y2="73793"/>
                        <a14:foregroundMark x1="23179" y1="73793" x2="9272" y2="53103"/>
                        <a14:foregroundMark x1="7947" y1="55862" x2="11921" y2="75862"/>
                        <a14:foregroundMark x1="15232" y1="80690" x2="66887" y2="88966"/>
                        <a14:foregroundMark x1="66887" y1="88276" x2="99338" y2="56552"/>
                        <a14:foregroundMark x1="92715" y1="57931" x2="33113" y2="5517"/>
                        <a14:foregroundMark x1="33113" y1="5517" x2="16556" y2="80000"/>
                        <a14:foregroundMark x1="25166" y1="91034" x2="65563" y2="93103"/>
                        <a14:foregroundMark x1="67550" y1="93103" x2="36424" y2="93793"/>
                        <a14:foregroundMark x1="46358" y1="91724" x2="60265" y2="94483"/>
                        <a14:foregroundMark x1="60265" y1="96552" x2="38411" y2="93793"/>
                        <a14:foregroundMark x1="7285" y1="55862" x2="47020" y2="6897"/>
                        <a14:foregroundMark x1="47020" y1="6207" x2="98013" y2="48276"/>
                        <a14:foregroundMark x1="62252" y1="11724" x2="64901" y2="12414"/>
                        <a14:foregroundMark x1="64901" y1="11724" x2="43046" y2="11724"/>
                        <a14:foregroundMark x1="33113" y1="11724" x2="7285" y2="44828"/>
                        <a14:foregroundMark x1="5960" y1="53103" x2="3974" y2="44828"/>
                        <a14:foregroundMark x1="52318" y1="4828" x2="68874" y2="6207"/>
                        <a14:foregroundMark x1="71523" y1="12414" x2="82119" y2="179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050" y="59308"/>
            <a:ext cx="628650" cy="604678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9A2C9B9-5F0E-FC19-8B8E-A4A0786449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124427"/>
              </p:ext>
            </p:extLst>
          </p:nvPr>
        </p:nvGraphicFramePr>
        <p:xfrm>
          <a:off x="57732" y="614017"/>
          <a:ext cx="2678163" cy="234019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78163">
                  <a:extLst>
                    <a:ext uri="{9D8B030D-6E8A-4147-A177-3AD203B41FA5}">
                      <a16:colId xmlns:a16="http://schemas.microsoft.com/office/drawing/2014/main" val="489748474"/>
                    </a:ext>
                  </a:extLst>
                </a:gridCol>
              </a:tblGrid>
              <a:tr h="307921">
                <a:tc>
                  <a:txBody>
                    <a:bodyPr/>
                    <a:lstStyle/>
                    <a:p>
                      <a:r>
                        <a:rPr lang="en-GB" sz="1300" dirty="0"/>
                        <a:t>Friendship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012475"/>
                  </a:ext>
                </a:extLst>
              </a:tr>
              <a:tr h="2032276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b="0" kern="1200" dirty="0">
                          <a:solidFill>
                            <a:schemeClr val="dk1"/>
                          </a:solidFill>
                          <a:effectLst/>
                        </a:rPr>
                        <a:t>A good friend may have particular qualities. They might be: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kern="1200" dirty="0">
                          <a:solidFill>
                            <a:schemeClr val="dk1"/>
                          </a:solidFill>
                          <a:effectLst/>
                        </a:rPr>
                        <a:t>kind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kern="1200" dirty="0">
                          <a:solidFill>
                            <a:schemeClr val="dk1"/>
                          </a:solidFill>
                          <a:effectLst/>
                        </a:rPr>
                        <a:t>humorous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kern="1200" dirty="0">
                          <a:solidFill>
                            <a:schemeClr val="dk1"/>
                          </a:solidFill>
                          <a:effectLst/>
                        </a:rPr>
                        <a:t>cheerful 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kern="1200" dirty="0">
                          <a:solidFill>
                            <a:schemeClr val="dk1"/>
                          </a:solidFill>
                          <a:effectLst/>
                        </a:rPr>
                        <a:t>helpful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kern="1200" dirty="0">
                          <a:solidFill>
                            <a:schemeClr val="dk1"/>
                          </a:solidFill>
                          <a:effectLst/>
                        </a:rPr>
                        <a:t>caring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="0" kern="1200" dirty="0">
                          <a:solidFill>
                            <a:schemeClr val="dk1"/>
                          </a:solidFill>
                          <a:effectLst/>
                        </a:rPr>
                        <a:t>trustworthy</a:t>
                      </a:r>
                      <a:endParaRPr lang="en-GB" sz="13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6582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5B789DA-ED1A-5895-2B22-138065D5C8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318525"/>
              </p:ext>
            </p:extLst>
          </p:nvPr>
        </p:nvGraphicFramePr>
        <p:xfrm>
          <a:off x="2815362" y="614018"/>
          <a:ext cx="4499838" cy="191150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499838">
                  <a:extLst>
                    <a:ext uri="{9D8B030D-6E8A-4147-A177-3AD203B41FA5}">
                      <a16:colId xmlns:a16="http://schemas.microsoft.com/office/drawing/2014/main" val="489748474"/>
                    </a:ext>
                  </a:extLst>
                </a:gridCol>
              </a:tblGrid>
              <a:tr h="305278">
                <a:tc>
                  <a:txBody>
                    <a:bodyPr/>
                    <a:lstStyle/>
                    <a:p>
                      <a:r>
                        <a:rPr lang="en-GB" sz="1300" dirty="0"/>
                        <a:t>Friendship is a precious thing and can get damaged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012475"/>
                  </a:ext>
                </a:extLst>
              </a:tr>
              <a:tr h="1606224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Sometimes friends might have a disagreement,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we fall out, we have a choice about how to resolve it.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might not always agree with our friends but that is okay.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must listen to and respect the ideas of others, even if they are not the same as ours.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 then think about how to say sorry if we need to.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Sometimes, we can stop being friends and make new friends.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6582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25696B0-EE83-D8B0-3344-E895A0C63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060418"/>
              </p:ext>
            </p:extLst>
          </p:nvPr>
        </p:nvGraphicFramePr>
        <p:xfrm>
          <a:off x="57732" y="3014100"/>
          <a:ext cx="2678162" cy="449711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78162">
                  <a:extLst>
                    <a:ext uri="{9D8B030D-6E8A-4147-A177-3AD203B41FA5}">
                      <a16:colId xmlns:a16="http://schemas.microsoft.com/office/drawing/2014/main" val="489748474"/>
                    </a:ext>
                  </a:extLst>
                </a:gridCol>
              </a:tblGrid>
              <a:tr h="301005">
                <a:tc>
                  <a:txBody>
                    <a:bodyPr/>
                    <a:lstStyle/>
                    <a:p>
                      <a:r>
                        <a:rPr lang="en-GB" sz="1300" dirty="0"/>
                        <a:t>Friendship and God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012475"/>
                  </a:ext>
                </a:extLst>
              </a:tr>
              <a:tr h="4196111">
                <a:tc>
                  <a:txBody>
                    <a:bodyPr/>
                    <a:lstStyle/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Christians believe that God loves all people and wants to be their friend. 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a Christian does something wrong or commits a sin, they can damage their friendship with God. 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/>
                        <a:t>Christians believe that Jesus chose to die on the cross to take away the wrong things people have done, so they can be forgiven and have a close relationship with God.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/>
                        <a:t>Jesus' death is a big part of the Easter story, but the good news is that he didn't stay dead - he came back to life, which Christians celebrate on Easter Day.</a:t>
                      </a:r>
                    </a:p>
                    <a:p>
                      <a:pPr marL="171450" marR="0" lvl="0" indent="-1714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Christians believe that Jesus’ resurrection means that death is not the end.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65821"/>
                  </a:ext>
                </a:extLst>
              </a:tr>
            </a:tbl>
          </a:graphicData>
        </a:graphic>
      </p:graphicFrame>
      <p:pic>
        <p:nvPicPr>
          <p:cNvPr id="1036" name="Picture 12" descr="It Started With A Flowerpot And Some Twigs. But When I Finished This Easter  Garden I Was So Moved!">
            <a:extLst>
              <a:ext uri="{FF2B5EF4-FFF2-40B4-BE49-F238E27FC236}">
                <a16:creationId xmlns:a16="http://schemas.microsoft.com/office/drawing/2014/main" id="{C389DFE2-80AD-81C8-AEED-9E57D779F9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51" t="6998" r="14651"/>
          <a:stretch/>
        </p:blipFill>
        <p:spPr bwMode="auto">
          <a:xfrm>
            <a:off x="2927291" y="6139384"/>
            <a:ext cx="1909232" cy="122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ulticultural Kids PNG, Vector, PSD, and Clipart With Transparent  Background for Free Download | Pngtree">
            <a:extLst>
              <a:ext uri="{FF2B5EF4-FFF2-40B4-BE49-F238E27FC236}">
                <a16:creationId xmlns:a16="http://schemas.microsoft.com/office/drawing/2014/main" id="{429EB333-470A-F0F4-4ABA-10BC1E222E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596"/>
          <a:stretch/>
        </p:blipFill>
        <p:spPr bwMode="auto">
          <a:xfrm>
            <a:off x="1050799" y="1824979"/>
            <a:ext cx="1502251" cy="848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Easter Bunny with Daffodils Eggs and Grass Decor PNG Clipart Picture​ |  Gallery Yopriceville - High-Quality Free Images and Transparent PNG Clipart">
            <a:extLst>
              <a:ext uri="{FF2B5EF4-FFF2-40B4-BE49-F238E27FC236}">
                <a16:creationId xmlns:a16="http://schemas.microsoft.com/office/drawing/2014/main" id="{293B4D3A-76C7-C1CE-5EDD-B18D5AE846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278" y="6334078"/>
            <a:ext cx="2497803" cy="117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wooden cross with a black background&#10;&#10;Description automatically generated">
            <a:extLst>
              <a:ext uri="{FF2B5EF4-FFF2-40B4-BE49-F238E27FC236}">
                <a16:creationId xmlns:a16="http://schemas.microsoft.com/office/drawing/2014/main" id="{086393F4-BA3F-749E-31A9-36D9F770B0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745451" y="1107237"/>
            <a:ext cx="530138" cy="67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130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2612</TotalTime>
  <Words>590</Words>
  <Application>Microsoft Macintosh PowerPoint</Application>
  <PresentationFormat>Custom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Office Theme</vt:lpstr>
      <vt:lpstr>PowerPoint Presentation</vt:lpstr>
    </vt:vector>
  </TitlesOfParts>
  <Company>Langshott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Rebeka Miah</dc:creator>
  <cp:lastModifiedBy>Regina Miah</cp:lastModifiedBy>
  <cp:revision>27</cp:revision>
  <dcterms:created xsi:type="dcterms:W3CDTF">2023-11-14T15:55:26Z</dcterms:created>
  <dcterms:modified xsi:type="dcterms:W3CDTF">2024-02-18T07:52:06Z</dcterms:modified>
</cp:coreProperties>
</file>