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8" d="100"/>
          <a:sy n="78" d="100"/>
        </p:scale>
        <p:origin x="110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22/04/2025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22/04/2025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22/04/2025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22/04/2025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5.tiff"/><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995493828"/>
              </p:ext>
            </p:extLst>
          </p:nvPr>
        </p:nvGraphicFramePr>
        <p:xfrm>
          <a:off x="6945500" y="637887"/>
          <a:ext cx="3686094" cy="6903916"/>
        </p:xfrm>
        <a:graphic>
          <a:graphicData uri="http://schemas.openxmlformats.org/drawingml/2006/table">
            <a:tbl>
              <a:tblPr firstRow="1" bandRow="1">
                <a:tableStyleId>{93296810-A885-4BE3-A3E7-6D5BEEA58F35}</a:tableStyleId>
              </a:tblPr>
              <a:tblGrid>
                <a:gridCol w="1040442">
                  <a:extLst>
                    <a:ext uri="{9D8B030D-6E8A-4147-A177-3AD203B41FA5}">
                      <a16:colId xmlns:a16="http://schemas.microsoft.com/office/drawing/2014/main" val="1630223619"/>
                    </a:ext>
                  </a:extLst>
                </a:gridCol>
                <a:gridCol w="2645652">
                  <a:extLst>
                    <a:ext uri="{9D8B030D-6E8A-4147-A177-3AD203B41FA5}">
                      <a16:colId xmlns:a16="http://schemas.microsoft.com/office/drawing/2014/main" val="1922709769"/>
                    </a:ext>
                  </a:extLst>
                </a:gridCol>
              </a:tblGrid>
              <a:tr h="268657">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7761">
                <a:tc>
                  <a:txBody>
                    <a:bodyPr/>
                    <a:lstStyle/>
                    <a:p>
                      <a:r>
                        <a:rPr lang="en-GB" sz="1200" kern="1200" dirty="0">
                          <a:solidFill>
                            <a:schemeClr val="dk1"/>
                          </a:solidFill>
                          <a:effectLst/>
                          <a:latin typeface="+mn-lt"/>
                          <a:ea typeface="+mn-ea"/>
                          <a:cs typeface="+mn-cs"/>
                        </a:rPr>
                        <a:t>Holy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adjective</a:t>
                      </a:r>
                      <a:r>
                        <a:rPr lang="en-GB" sz="1200" dirty="0"/>
                        <a:t>. </a:t>
                      </a:r>
                      <a:r>
                        <a:rPr lang="en-GB" sz="1200" i="0" dirty="0"/>
                        <a:t>dedicated to God or a religious purpose; sacred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626865">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err="1">
                          <a:solidFill>
                            <a:schemeClr val="dk1"/>
                          </a:solidFill>
                          <a:effectLst/>
                          <a:latin typeface="+mn-lt"/>
                          <a:ea typeface="+mn-ea"/>
                          <a:cs typeface="+mn-cs"/>
                        </a:rPr>
                        <a:t>Kippah</a:t>
                      </a:r>
                      <a:r>
                        <a:rPr lang="en-GB" sz="1200" kern="1200" dirty="0">
                          <a:solidFill>
                            <a:schemeClr val="dk1"/>
                          </a:solidFill>
                          <a:effectLst/>
                          <a:latin typeface="+mn-lt"/>
                          <a:ea typeface="+mn-ea"/>
                          <a:cs typeface="+mn-cs"/>
                        </a:rPr>
                        <a:t> (dome </a:t>
                      </a:r>
                    </a:p>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hat)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a:t>
                      </a:r>
                      <a:r>
                        <a:rPr lang="en-GB" sz="1200" dirty="0"/>
                        <a:t> kippah is a special cap worn by Jewish men and boys to show respect to God.</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1164179">
                <a:tc>
                  <a:txBody>
                    <a:bodyPr/>
                    <a:lstStyle/>
                    <a:p>
                      <a:r>
                        <a:rPr lang="en-GB" sz="1200" dirty="0"/>
                        <a:t>Hebrew</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dirty="0"/>
                        <a:t>. Hebrew is a special language for Jews. Jews believe God gave the Ten Commandments to Moses in Hebrew. The Torah is written in Hebrew and Jews learn to read it. </a:t>
                      </a:r>
                      <a:r>
                        <a:rPr lang="en-GB" sz="1200" baseline="0" dirty="0"/>
                        <a:t>The Torah can be found in the Old Testament.</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07486419"/>
                  </a:ext>
                </a:extLst>
              </a:tr>
              <a:tr h="447761">
                <a:tc>
                  <a:txBody>
                    <a:bodyPr/>
                    <a:lstStyle/>
                    <a:p>
                      <a:r>
                        <a:rPr lang="en-GB" sz="1200" kern="1200" dirty="0">
                          <a:solidFill>
                            <a:schemeClr val="dk1"/>
                          </a:solidFill>
                          <a:effectLst/>
                          <a:latin typeface="+mn-lt"/>
                          <a:ea typeface="+mn-ea"/>
                          <a:cs typeface="+mn-cs"/>
                        </a:rPr>
                        <a:t>precious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adjective</a:t>
                      </a:r>
                      <a:r>
                        <a:rPr lang="en-GB" sz="1200" dirty="0"/>
                        <a:t>. of great value; </a:t>
                      </a:r>
                    </a:p>
                    <a:p>
                      <a:r>
                        <a:rPr lang="en-GB" sz="1200" dirty="0"/>
                        <a:t>not to be wasted or treated carelessly.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7354577"/>
                  </a:ext>
                </a:extLst>
              </a:tr>
              <a:tr h="447761">
                <a:tc>
                  <a:txBody>
                    <a:bodyPr/>
                    <a:lstStyle/>
                    <a:p>
                      <a:r>
                        <a:rPr lang="en-GB" sz="1200" kern="1200" dirty="0">
                          <a:solidFill>
                            <a:schemeClr val="dk1"/>
                          </a:solidFill>
                          <a:effectLst/>
                          <a:latin typeface="+mn-lt"/>
                          <a:ea typeface="+mn-ea"/>
                          <a:cs typeface="+mn-cs"/>
                        </a:rPr>
                        <a:t>respect</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a</a:t>
                      </a:r>
                      <a:r>
                        <a:rPr lang="en-GB" sz="1200" dirty="0"/>
                        <a:t> feeling of deep admiration for someone or something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447761">
                <a:tc>
                  <a:txBody>
                    <a:bodyPr/>
                    <a:lstStyle/>
                    <a:p>
                      <a:r>
                        <a:rPr lang="en-GB" sz="1200" kern="1200" dirty="0">
                          <a:solidFill>
                            <a:schemeClr val="dk1"/>
                          </a:solidFill>
                          <a:effectLst/>
                          <a:latin typeface="+mn-lt"/>
                          <a:ea typeface="+mn-ea"/>
                          <a:cs typeface="+mn-cs"/>
                        </a:rPr>
                        <a:t>scroll</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a</a:t>
                      </a:r>
                      <a:r>
                        <a:rPr lang="en-GB" sz="1200" dirty="0"/>
                        <a:t> roll of parchment or paper for writing 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626865">
                <a:tc>
                  <a:txBody>
                    <a:bodyPr/>
                    <a:lstStyle/>
                    <a:p>
                      <a:r>
                        <a:rPr lang="en-GB" sz="1200" dirty="0"/>
                        <a:t>Shabbat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dirty="0"/>
                        <a:t>Shabbat is the Jewish Day of Rest. Shabbat happens each week from sunset on Friday to sunset on Saturday.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45738130"/>
                  </a:ext>
                </a:extLst>
              </a:tr>
              <a:tr h="547596">
                <a:tc>
                  <a:txBody>
                    <a:bodyPr/>
                    <a:lstStyle/>
                    <a:p>
                      <a:r>
                        <a:rPr lang="en-GB" sz="1200" dirty="0"/>
                        <a:t>Star of </a:t>
                      </a:r>
                    </a:p>
                    <a:p>
                      <a:r>
                        <a:rPr lang="en-GB" sz="1200" dirty="0"/>
                        <a:t>David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a:t>
                      </a:r>
                      <a:r>
                        <a:rPr lang="en-GB" sz="1200" i="1" baseline="0" dirty="0"/>
                        <a:t> t</a:t>
                      </a:r>
                      <a:r>
                        <a:rPr lang="en-GB" sz="1200" dirty="0"/>
                        <a:t>he six-pointed Star of David is the symbol of </a:t>
                      </a:r>
                      <a:r>
                        <a:rPr lang="en-GB" sz="1200" kern="1200" dirty="0">
                          <a:solidFill>
                            <a:schemeClr val="dk1"/>
                          </a:solidFill>
                          <a:latin typeface="+mn-lt"/>
                          <a:ea typeface="+mn-ea"/>
                          <a:cs typeface="+mn-cs"/>
                        </a:rPr>
                        <a:t>the Jewish community.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64327178"/>
                  </a:ext>
                </a:extLst>
              </a:tr>
              <a:tr h="272745">
                <a:tc>
                  <a:txBody>
                    <a:bodyPr/>
                    <a:lstStyle/>
                    <a:p>
                      <a:r>
                        <a:rPr lang="en-GB" sz="1200" kern="1200" dirty="0">
                          <a:solidFill>
                            <a:schemeClr val="dk1"/>
                          </a:solidFill>
                          <a:effectLst/>
                          <a:latin typeface="+mn-lt"/>
                          <a:ea typeface="+mn-ea"/>
                          <a:cs typeface="+mn-cs"/>
                        </a:rPr>
                        <a:t>synagogue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a</a:t>
                      </a:r>
                      <a:r>
                        <a:rPr lang="en-GB" sz="1200" dirty="0"/>
                        <a:t> Jewish place of worship.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9241512"/>
                  </a:ext>
                </a:extLst>
              </a:tr>
              <a:tr h="447761">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Tallit </a:t>
                      </a:r>
                    </a:p>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(cloak)</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a</a:t>
                      </a:r>
                      <a:r>
                        <a:rPr lang="en-GB" sz="1200" dirty="0"/>
                        <a:t> tallit is a special prayer shawl used by Jewish men to pray.</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447761">
                <a:tc>
                  <a:txBody>
                    <a:bodyPr/>
                    <a:lstStyle/>
                    <a:p>
                      <a:r>
                        <a:rPr lang="en-GB" sz="1200" kern="1200" dirty="0">
                          <a:solidFill>
                            <a:schemeClr val="dk1"/>
                          </a:solidFill>
                          <a:effectLst/>
                          <a:latin typeface="+mn-lt"/>
                          <a:ea typeface="+mn-ea"/>
                          <a:cs typeface="+mn-cs"/>
                        </a:rPr>
                        <a:t>Torah</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200" i="1" dirty="0"/>
                        <a:t>noun. </a:t>
                      </a:r>
                      <a:r>
                        <a:rPr lang="en-GB" sz="1200" dirty="0">
                          <a:solidFill>
                            <a:schemeClr val="dk1"/>
                          </a:solidFill>
                        </a:rPr>
                        <a:t>the Jewish holy book.  The word Torah means ‘to teach.’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59560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value / valuable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dirty="0"/>
                        <a:t>the importance, worth, or usefulness of something.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2684488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111516526"/>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2 – What</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is the Torah and why do Jewish families celebrate Shabbat?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1681272151"/>
              </p:ext>
            </p:extLst>
          </p:nvPr>
        </p:nvGraphicFramePr>
        <p:xfrm>
          <a:off x="57150" y="631123"/>
          <a:ext cx="4106683" cy="755769"/>
        </p:xfrm>
        <a:graphic>
          <a:graphicData uri="http://schemas.openxmlformats.org/drawingml/2006/table">
            <a:tbl>
              <a:tblPr firstRow="1" bandRow="1">
                <a:tableStyleId>{93296810-A885-4BE3-A3E7-6D5BEEA58F35}</a:tableStyleId>
              </a:tblPr>
              <a:tblGrid>
                <a:gridCol w="4106683">
                  <a:extLst>
                    <a:ext uri="{9D8B030D-6E8A-4147-A177-3AD203B41FA5}">
                      <a16:colId xmlns:a16="http://schemas.microsoft.com/office/drawing/2014/main" val="1859504901"/>
                    </a:ext>
                  </a:extLst>
                </a:gridCol>
              </a:tblGrid>
              <a:tr h="242081">
                <a:tc>
                  <a:txBody>
                    <a:bodyPr/>
                    <a:lstStyle/>
                    <a:p>
                      <a:r>
                        <a:rPr lang="en-GB" sz="1200" dirty="0"/>
                        <a:t>Judaism</a:t>
                      </a:r>
                    </a:p>
                  </a:txBody>
                  <a:tcPr/>
                </a:tc>
                <a:extLst>
                  <a:ext uri="{0D108BD9-81ED-4DB2-BD59-A6C34878D82A}">
                    <a16:rowId xmlns:a16="http://schemas.microsoft.com/office/drawing/2014/main" val="1225438212"/>
                  </a:ext>
                </a:extLst>
              </a:tr>
              <a:tr h="481449">
                <a:tc>
                  <a:txBody>
                    <a:bodyPr/>
                    <a:lstStyle/>
                    <a:p>
                      <a:r>
                        <a:rPr lang="en-GB" sz="1200" dirty="0"/>
                        <a:t>Judaism began around 4000 years ago in the Middle East. Jerusalem is a place where many Jews go to on pilgrimage. </a:t>
                      </a:r>
                    </a:p>
                  </a:txBody>
                  <a:tcPr/>
                </a:tc>
                <a:extLst>
                  <a:ext uri="{0D108BD9-81ED-4DB2-BD59-A6C34878D82A}">
                    <a16:rowId xmlns:a16="http://schemas.microsoft.com/office/drawing/2014/main" val="30826039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50676330"/>
              </p:ext>
            </p:extLst>
          </p:nvPr>
        </p:nvGraphicFramePr>
        <p:xfrm>
          <a:off x="40964" y="1412008"/>
          <a:ext cx="4139054" cy="1645920"/>
        </p:xfrm>
        <a:graphic>
          <a:graphicData uri="http://schemas.openxmlformats.org/drawingml/2006/table">
            <a:tbl>
              <a:tblPr firstRow="1" bandRow="1">
                <a:tableStyleId>{93296810-A885-4BE3-A3E7-6D5BEEA58F35}</a:tableStyleId>
              </a:tblPr>
              <a:tblGrid>
                <a:gridCol w="4139054">
                  <a:extLst>
                    <a:ext uri="{9D8B030D-6E8A-4147-A177-3AD203B41FA5}">
                      <a16:colId xmlns:a16="http://schemas.microsoft.com/office/drawing/2014/main" val="1859504901"/>
                    </a:ext>
                  </a:extLst>
                </a:gridCol>
              </a:tblGrid>
              <a:tr h="256695">
                <a:tc>
                  <a:txBody>
                    <a:bodyPr/>
                    <a:lstStyle/>
                    <a:p>
                      <a:r>
                        <a:rPr lang="en-GB" sz="1200" dirty="0"/>
                        <a:t>Main</a:t>
                      </a:r>
                      <a:r>
                        <a:rPr lang="en-GB" sz="1200" baseline="0" dirty="0"/>
                        <a:t> beliefs</a:t>
                      </a:r>
                      <a:endParaRPr lang="en-GB" sz="1200" dirty="0"/>
                    </a:p>
                  </a:txBody>
                  <a:tcPr/>
                </a:tc>
                <a:extLst>
                  <a:ext uri="{0D108BD9-81ED-4DB2-BD59-A6C34878D82A}">
                    <a16:rowId xmlns:a16="http://schemas.microsoft.com/office/drawing/2014/main" val="1225438212"/>
                  </a:ext>
                </a:extLst>
              </a:tr>
              <a:tr h="1346169">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dirty="0"/>
                        <a:t>Jews believe in one God. They also try to live by the Ten Commandments. These ten laws were written in stone and God asked Moses to teach them to all of the Jewish people.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They include using God’s name with respect, remembering the Sabbath, respecting your parents and not lying or stealing. Jews believe God gave the Ten Commandments to Moses.</a:t>
                      </a:r>
                    </a:p>
                  </a:txBody>
                  <a:tcPr/>
                </a:tc>
                <a:extLst>
                  <a:ext uri="{0D108BD9-81ED-4DB2-BD59-A6C34878D82A}">
                    <a16:rowId xmlns:a16="http://schemas.microsoft.com/office/drawing/2014/main" val="30826039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815442790"/>
              </p:ext>
            </p:extLst>
          </p:nvPr>
        </p:nvGraphicFramePr>
        <p:xfrm>
          <a:off x="52360" y="3082114"/>
          <a:ext cx="4103080" cy="2427174"/>
        </p:xfrm>
        <a:graphic>
          <a:graphicData uri="http://schemas.openxmlformats.org/drawingml/2006/table">
            <a:tbl>
              <a:tblPr firstRow="1" bandRow="1">
                <a:tableStyleId>{93296810-A885-4BE3-A3E7-6D5BEEA58F35}</a:tableStyleId>
              </a:tblPr>
              <a:tblGrid>
                <a:gridCol w="1030456">
                  <a:extLst>
                    <a:ext uri="{9D8B030D-6E8A-4147-A177-3AD203B41FA5}">
                      <a16:colId xmlns:a16="http://schemas.microsoft.com/office/drawing/2014/main" val="1859504901"/>
                    </a:ext>
                  </a:extLst>
                </a:gridCol>
                <a:gridCol w="1004426">
                  <a:extLst>
                    <a:ext uri="{9D8B030D-6E8A-4147-A177-3AD203B41FA5}">
                      <a16:colId xmlns:a16="http://schemas.microsoft.com/office/drawing/2014/main" val="2101055559"/>
                    </a:ext>
                  </a:extLst>
                </a:gridCol>
                <a:gridCol w="2068198">
                  <a:extLst>
                    <a:ext uri="{9D8B030D-6E8A-4147-A177-3AD203B41FA5}">
                      <a16:colId xmlns:a16="http://schemas.microsoft.com/office/drawing/2014/main" val="152402215"/>
                    </a:ext>
                  </a:extLst>
                </a:gridCol>
              </a:tblGrid>
              <a:tr h="316482">
                <a:tc gridSpan="3">
                  <a:txBody>
                    <a:bodyPr/>
                    <a:lstStyle/>
                    <a:p>
                      <a:r>
                        <a:rPr lang="en-GB" sz="1200" dirty="0"/>
                        <a:t>Synagogues</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25438212"/>
                  </a:ext>
                </a:extLst>
              </a:tr>
              <a:tr h="2110692">
                <a:tc>
                  <a:txBody>
                    <a:bodyPr/>
                    <a:lstStyle/>
                    <a:p>
                      <a:endParaRPr lang="en-GB"/>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Jewish people go to a synagogue to worship. Men and women sit separately in some synagogues.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 most important part of the synagogue is the Ark. This is where the </a:t>
                      </a:r>
                      <a:r>
                        <a:rPr lang="en-GB" sz="1200" dirty="0" err="1"/>
                        <a:t>Sefer</a:t>
                      </a:r>
                      <a:r>
                        <a:rPr lang="en-GB" sz="1200" dirty="0"/>
                        <a:t> Torah is kept. </a:t>
                      </a:r>
                    </a:p>
                    <a:p>
                      <a:pPr marL="503972" marR="0" lvl="1" indent="0" algn="l" defTabSz="1007943" rtl="0" eaLnBrk="1" fontAlgn="auto" latinLnBrk="0" hangingPunct="1">
                        <a:lnSpc>
                          <a:spcPct val="100000"/>
                        </a:lnSpc>
                        <a:spcBef>
                          <a:spcPts val="0"/>
                        </a:spcBef>
                        <a:spcAft>
                          <a:spcPts val="0"/>
                        </a:spcAft>
                        <a:buClrTx/>
                        <a:buSzTx/>
                        <a:buFontTx/>
                        <a:buNone/>
                        <a:tabLst/>
                        <a:defRPr/>
                      </a:pPr>
                      <a:r>
                        <a:rPr lang="en-GB" sz="1200" dirty="0"/>
                        <a:t>This is a Torah written out by a specially trained scribe onto a special scroll.</a:t>
                      </a:r>
                    </a:p>
                  </a:txBody>
                  <a:tcPr/>
                </a:tc>
                <a:extLst>
                  <a:ext uri="{0D108BD9-81ED-4DB2-BD59-A6C34878D82A}">
                    <a16:rowId xmlns:a16="http://schemas.microsoft.com/office/drawing/2014/main" val="30826039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437997657"/>
              </p:ext>
            </p:extLst>
          </p:nvPr>
        </p:nvGraphicFramePr>
        <p:xfrm>
          <a:off x="4147903" y="631123"/>
          <a:ext cx="2758691" cy="4937760"/>
        </p:xfrm>
        <a:graphic>
          <a:graphicData uri="http://schemas.openxmlformats.org/drawingml/2006/table">
            <a:tbl>
              <a:tblPr firstRow="1" bandRow="1">
                <a:tableStyleId>{93296810-A885-4BE3-A3E7-6D5BEEA58F35}</a:tableStyleId>
              </a:tblPr>
              <a:tblGrid>
                <a:gridCol w="2758691">
                  <a:extLst>
                    <a:ext uri="{9D8B030D-6E8A-4147-A177-3AD203B41FA5}">
                      <a16:colId xmlns:a16="http://schemas.microsoft.com/office/drawing/2014/main" val="1859504901"/>
                    </a:ext>
                  </a:extLst>
                </a:gridCol>
              </a:tblGrid>
              <a:tr h="161926">
                <a:tc>
                  <a:txBody>
                    <a:bodyPr/>
                    <a:lstStyle/>
                    <a:p>
                      <a:r>
                        <a:rPr lang="en-GB" sz="1200" dirty="0"/>
                        <a:t>The Shabbat</a:t>
                      </a:r>
                    </a:p>
                  </a:txBody>
                  <a:tcPr/>
                </a:tc>
                <a:extLst>
                  <a:ext uri="{0D108BD9-81ED-4DB2-BD59-A6C34878D82A}">
                    <a16:rowId xmlns:a16="http://schemas.microsoft.com/office/drawing/2014/main" val="1225438212"/>
                  </a:ext>
                </a:extLst>
              </a:tr>
              <a:tr h="241944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Shabbat is a time of rest and a commandment from the Torah.</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The Sabbath lasts from sundown on Friday to sundown on Saturday.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Jews celebrate as a family.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When Shabbat begins on Friday evening, everyone puts on their best clothes and gather for a special meal. Other family members or friends may join the family for this special occasion.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There are lots of traditions that take place on Shabbat: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Shabbat candles are lit on the dinner table.</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Wine (or grape juice) is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kern="1200" dirty="0">
                          <a:solidFill>
                            <a:schemeClr val="dk1"/>
                          </a:solidFill>
                          <a:latin typeface="+mn-lt"/>
                          <a:ea typeface="+mn-ea"/>
                          <a:cs typeface="+mn-cs"/>
                        </a:rPr>
                        <a:t>     shared in a Kiddush cup.</a:t>
                      </a:r>
                      <a:endParaRPr lang="en-US" altLang="en-US" sz="1200" kern="1200" dirty="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Challah bread is eaten.</a:t>
                      </a:r>
                      <a:endParaRPr lang="en-US" altLang="en-US" sz="1200" kern="1200" dirty="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Blessings are recited.</a:t>
                      </a:r>
                      <a:endParaRPr lang="en-US" altLang="en-US" sz="1200" kern="1200" dirty="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Families will visit a synagogue during Shabbat.</a:t>
                      </a:r>
                      <a:endParaRPr lang="en-US" altLang="en-US" sz="1200" kern="1200" dirty="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No work can be done. Including homework!</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Families enjoy talking together. Children can stay up late and tell and listen to stories and singing.</a:t>
                      </a:r>
                    </a:p>
                  </a:txBody>
                  <a:tcPr/>
                </a:tc>
                <a:extLst>
                  <a:ext uri="{0D108BD9-81ED-4DB2-BD59-A6C34878D82A}">
                    <a16:rowId xmlns:a16="http://schemas.microsoft.com/office/drawing/2014/main" val="308260390"/>
                  </a:ext>
                </a:extLst>
              </a:tr>
            </a:tbl>
          </a:graphicData>
        </a:graphic>
      </p:graphicFrame>
      <p:pic>
        <p:nvPicPr>
          <p:cNvPr id="7" name="Picture 6" descr="&lt;strong&gt;Kippah&lt;/strong&gt;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38245" y="5248620"/>
            <a:ext cx="471964" cy="546255"/>
          </a:xfrm>
          <a:prstGeom prst="rect">
            <a:avLst/>
          </a:prstGeom>
        </p:spPr>
      </p:pic>
      <p:pic>
        <p:nvPicPr>
          <p:cNvPr id="22" name="Picture 21">
            <a:extLst>
              <a:ext uri="{FF2B5EF4-FFF2-40B4-BE49-F238E27FC236}">
                <a16:creationId xmlns:a16="http://schemas.microsoft.com/office/drawing/2014/main" id="{2A12BA72-DA1B-6DF4-F2F3-8E0F8E7841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030" y="3564038"/>
            <a:ext cx="950730" cy="1418259"/>
          </a:xfrm>
          <a:prstGeom prst="rect">
            <a:avLst/>
          </a:prstGeom>
        </p:spPr>
      </p:pic>
      <p:graphicFrame>
        <p:nvGraphicFramePr>
          <p:cNvPr id="25" name="Table 24"/>
          <p:cNvGraphicFramePr>
            <a:graphicFrameLocks noGrp="1"/>
          </p:cNvGraphicFramePr>
          <p:nvPr>
            <p:extLst>
              <p:ext uri="{D42A27DB-BD31-4B8C-83A1-F6EECF244321}">
                <p14:modId xmlns:p14="http://schemas.microsoft.com/office/powerpoint/2010/main" val="1388454443"/>
              </p:ext>
            </p:extLst>
          </p:nvPr>
        </p:nvGraphicFramePr>
        <p:xfrm>
          <a:off x="22658" y="5557660"/>
          <a:ext cx="6883935" cy="2011680"/>
        </p:xfrm>
        <a:graphic>
          <a:graphicData uri="http://schemas.openxmlformats.org/drawingml/2006/table">
            <a:tbl>
              <a:tblPr firstRow="1" bandRow="1">
                <a:tableStyleId>{93296810-A885-4BE3-A3E7-6D5BEEA58F35}</a:tableStyleId>
              </a:tblPr>
              <a:tblGrid>
                <a:gridCol w="6883935">
                  <a:extLst>
                    <a:ext uri="{9D8B030D-6E8A-4147-A177-3AD203B41FA5}">
                      <a16:colId xmlns:a16="http://schemas.microsoft.com/office/drawing/2014/main" val="1859504901"/>
                    </a:ext>
                  </a:extLst>
                </a:gridCol>
              </a:tblGrid>
              <a:tr h="267574">
                <a:tc>
                  <a:txBody>
                    <a:bodyPr/>
                    <a:lstStyle/>
                    <a:p>
                      <a:r>
                        <a:rPr lang="en-GB" sz="1200" dirty="0"/>
                        <a:t>The</a:t>
                      </a:r>
                      <a:r>
                        <a:rPr lang="en-GB" sz="1200" baseline="0" dirty="0"/>
                        <a:t> Torah</a:t>
                      </a:r>
                      <a:endParaRPr lang="en-GB" sz="1200" dirty="0"/>
                    </a:p>
                  </a:txBody>
                  <a:tcPr/>
                </a:tc>
                <a:extLst>
                  <a:ext uri="{0D108BD9-81ED-4DB2-BD59-A6C34878D82A}">
                    <a16:rowId xmlns:a16="http://schemas.microsoft.com/office/drawing/2014/main" val="1225438212"/>
                  </a:ext>
                </a:extLst>
              </a:tr>
              <a:tr h="1694632">
                <a:tc>
                  <a:txBody>
                    <a:bodyPr/>
                    <a:lstStyle/>
                    <a:p>
                      <a:pPr marL="171450" lvl="0" indent="-171450">
                        <a:buFont typeface="Arial" panose="020B0604020202020204" pitchFamily="34" charset="0"/>
                        <a:buChar char="•"/>
                      </a:pPr>
                      <a:r>
                        <a:rPr lang="en-GB" sz="1200" dirty="0"/>
                        <a:t>The </a:t>
                      </a:r>
                      <a:r>
                        <a:rPr lang="en-GB" sz="1200" dirty="0" err="1"/>
                        <a:t>Sefer</a:t>
                      </a:r>
                      <a:r>
                        <a:rPr lang="en-GB" sz="1200" dirty="0"/>
                        <a:t> Torah is treated with great respect. It is not allowed to be touched by human hands. </a:t>
                      </a:r>
                    </a:p>
                    <a:p>
                      <a:pPr marL="171450" lvl="0" indent="-171450">
                        <a:buFont typeface="Arial" panose="020B0604020202020204" pitchFamily="34" charset="0"/>
                        <a:buChar char="•"/>
                      </a:pPr>
                      <a:r>
                        <a:rPr lang="en-GB" sz="1200" dirty="0"/>
                        <a:t>When it is being read, a special stick called a </a:t>
                      </a:r>
                      <a:r>
                        <a:rPr lang="en-GB" sz="1200" dirty="0" err="1"/>
                        <a:t>yad</a:t>
                      </a:r>
                      <a:r>
                        <a:rPr lang="en-GB" sz="1200" dirty="0"/>
                        <a:t> is used to point to the words.</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The Torah is read in the synagogue every week. It is a very great honour to be asked to read from the Torah.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The Torah is very special to Jewish people as it includes all of the instructions that God gave to Moses. Jewish people today use the Torah to help guide them in their lives. This can also be found in the Old Testament.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Some Jewish households have a mezuzah. This is a tiny scroll with writing from the Torah that is placed in a case and hung on a doorpost. It is a reminder that God is always there.</a:t>
                      </a:r>
                    </a:p>
                  </a:txBody>
                  <a:tcPr/>
                </a:tc>
                <a:extLst>
                  <a:ext uri="{0D108BD9-81ED-4DB2-BD59-A6C34878D82A}">
                    <a16:rowId xmlns:a16="http://schemas.microsoft.com/office/drawing/2014/main" val="308260390"/>
                  </a:ext>
                </a:extLst>
              </a:tr>
            </a:tbl>
          </a:graphicData>
        </a:graphic>
      </p:graphicFrame>
      <p:pic>
        <p:nvPicPr>
          <p:cNvPr id="28" name="Picture 27">
            <a:extLst>
              <a:ext uri="{FF2B5EF4-FFF2-40B4-BE49-F238E27FC236}">
                <a16:creationId xmlns:a16="http://schemas.microsoft.com/office/drawing/2014/main" id="{20D11160-9DE8-7CBE-13AF-F27362D1A5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92" y="1666286"/>
            <a:ext cx="1119228" cy="799449"/>
          </a:xfrm>
          <a:prstGeom prst="rect">
            <a:avLst/>
          </a:prstGeom>
        </p:spPr>
      </p:pic>
      <p:pic>
        <p:nvPicPr>
          <p:cNvPr id="21" name="Picture 20">
            <a:extLst>
              <a:ext uri="{FF2B5EF4-FFF2-40B4-BE49-F238E27FC236}">
                <a16:creationId xmlns:a16="http://schemas.microsoft.com/office/drawing/2014/main" id="{BA9F0D07-77DC-435A-4277-8C010F49AE1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5939" y="5033097"/>
            <a:ext cx="1017372" cy="388554"/>
          </a:xfrm>
          <a:prstGeom prst="rect">
            <a:avLst/>
          </a:prstGeom>
        </p:spPr>
      </p:pic>
      <p:pic>
        <p:nvPicPr>
          <p:cNvPr id="29" name="Picture 28">
            <a:extLst>
              <a:ext uri="{FF2B5EF4-FFF2-40B4-BE49-F238E27FC236}">
                <a16:creationId xmlns:a16="http://schemas.microsoft.com/office/drawing/2014/main" id="{D8DB1D8D-7886-219D-1477-61FEAFC9026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84174" y="4241397"/>
            <a:ext cx="580249" cy="820420"/>
          </a:xfrm>
          <a:prstGeom prst="rect">
            <a:avLst/>
          </a:prstGeom>
        </p:spPr>
      </p:pic>
      <p:pic>
        <p:nvPicPr>
          <p:cNvPr id="30" name="Picture 29">
            <a:extLst>
              <a:ext uri="{FF2B5EF4-FFF2-40B4-BE49-F238E27FC236}">
                <a16:creationId xmlns:a16="http://schemas.microsoft.com/office/drawing/2014/main" id="{C18FC4BA-1845-B788-3E85-E85DC8A6E45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41878" y="4093539"/>
            <a:ext cx="368331" cy="458083"/>
          </a:xfrm>
          <a:prstGeom prst="rect">
            <a:avLst/>
          </a:prstGeom>
        </p:spPr>
      </p:pic>
      <p:sp>
        <p:nvSpPr>
          <p:cNvPr id="31" name="Oval 30">
            <a:extLst>
              <a:ext uri="{FF2B5EF4-FFF2-40B4-BE49-F238E27FC236}">
                <a16:creationId xmlns:a16="http://schemas.microsoft.com/office/drawing/2014/main" id="{72442CB5-B80A-9245-AB23-22BFBF0A5A28}"/>
              </a:ext>
            </a:extLst>
          </p:cNvPr>
          <p:cNvSpPr/>
          <p:nvPr/>
        </p:nvSpPr>
        <p:spPr>
          <a:xfrm>
            <a:off x="5916848" y="3718560"/>
            <a:ext cx="473791" cy="485604"/>
          </a:xfrm>
          <a:prstGeom prst="ellipse">
            <a:avLst/>
          </a:prstGeom>
          <a:blipFill dpi="0" rotWithShape="1">
            <a:blip r:embed="rId10"/>
            <a:srcRect/>
            <a:stretch>
              <a:fillRect l="-29000" t="3000" r="-9000" b="-11000"/>
            </a:stretch>
          </a:blipFill>
          <a:ln w="25400">
            <a:solidFill>
              <a:srgbClr val="4A36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31">
            <a:extLst>
              <a:ext uri="{FF2B5EF4-FFF2-40B4-BE49-F238E27FC236}">
                <a16:creationId xmlns:a16="http://schemas.microsoft.com/office/drawing/2014/main" id="{6C76E75A-4FD1-814F-A643-1BC697A38D77}"/>
              </a:ext>
            </a:extLst>
          </p:cNvPr>
          <p:cNvSpPr/>
          <p:nvPr/>
        </p:nvSpPr>
        <p:spPr>
          <a:xfrm>
            <a:off x="6267686" y="3352800"/>
            <a:ext cx="493329" cy="497840"/>
          </a:xfrm>
          <a:prstGeom prst="ellipse">
            <a:avLst/>
          </a:prstGeom>
          <a:blipFill dpi="0" rotWithShape="1">
            <a:blip r:embed="rId11" cstate="print">
              <a:extLst>
                <a:ext uri="{28A0092B-C50C-407E-A947-70E740481C1C}">
                  <a14:useLocalDpi xmlns:a14="http://schemas.microsoft.com/office/drawing/2010/main" val="0"/>
                </a:ext>
              </a:extLst>
            </a:blip>
            <a:srcRect/>
            <a:stretch>
              <a:fillRect l="-31392" t="-29182" r="-3265" b="-29182"/>
            </a:stretch>
          </a:blipFill>
          <a:ln w="25400">
            <a:solidFill>
              <a:srgbClr val="4A36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Picture 3">
            <a:extLst>
              <a:ext uri="{FF2B5EF4-FFF2-40B4-BE49-F238E27FC236}">
                <a16:creationId xmlns:a16="http://schemas.microsoft.com/office/drawing/2014/main" id="{941394D3-BC1F-AD49-822C-28A6527F9C20}"/>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41878" y="1435265"/>
            <a:ext cx="343297" cy="494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
            <a:extLst>
              <a:ext uri="{FF2B5EF4-FFF2-40B4-BE49-F238E27FC236}">
                <a16:creationId xmlns:a16="http://schemas.microsoft.com/office/drawing/2014/main" id="{DB5594EB-0EDA-924F-A0E7-0FDA53CE92D6}"/>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2473355">
            <a:off x="7619190" y="6161785"/>
            <a:ext cx="417382" cy="44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827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23" presetClass="entr" presetSubtype="16" fill="hold" nodeType="withEffect">
                                  <p:stCondLst>
                                    <p:cond delay="100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4295</TotalTime>
  <Words>690</Words>
  <Application>Microsoft Office PowerPoint</Application>
  <PresentationFormat>Custom</PresentationFormat>
  <Paragraphs>59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Calibri Light</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81</cp:revision>
  <cp:lastPrinted>2024-03-27T09:38:56Z</cp:lastPrinted>
  <dcterms:created xsi:type="dcterms:W3CDTF">2023-11-14T15:55:26Z</dcterms:created>
  <dcterms:modified xsi:type="dcterms:W3CDTF">2025-04-22T07:11:48Z</dcterms:modified>
</cp:coreProperties>
</file>