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0691813" cy="7559675"/>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133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smtClean="0"/>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smtClean="0"/>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smtClean="0"/>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smtClean="0"/>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12/09/2024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12/09/2024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12/09/2024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smtClean="0"/>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smtClean="0"/>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smtClean="0"/>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smtClean="0"/>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12/09/2024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12/09/2024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12/09/2024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0" y="180815"/>
            <a:ext cx="9858376" cy="423863"/>
          </a:xfrm>
          <a:prstGeom prst="rect">
            <a:avLst/>
          </a:prstGeom>
          <a:solidFill>
            <a:schemeClr val="accent6">
              <a:lumMod val="20000"/>
              <a:lumOff val="80000"/>
            </a:schemeClr>
          </a:solidFill>
          <a:ln w="38100">
            <a:solidFill>
              <a:srgbClr val="00B05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600"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Year 6 – Geography – Where we live – Settling in </a:t>
            </a:r>
            <a:r>
              <a:rPr lang="en-GB" sz="1600" dirty="0" err="1"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Horley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9" name="Table 8"/>
          <p:cNvGraphicFramePr>
            <a:graphicFrameLocks noGrp="1"/>
          </p:cNvGraphicFramePr>
          <p:nvPr>
            <p:extLst>
              <p:ext uri="{D42A27DB-BD31-4B8C-83A1-F6EECF244321}">
                <p14:modId xmlns:p14="http://schemas.microsoft.com/office/powerpoint/2010/main" val="2725130763"/>
              </p:ext>
            </p:extLst>
          </p:nvPr>
        </p:nvGraphicFramePr>
        <p:xfrm>
          <a:off x="7891692" y="661422"/>
          <a:ext cx="2662007" cy="6815702"/>
        </p:xfrm>
        <a:graphic>
          <a:graphicData uri="http://schemas.openxmlformats.org/drawingml/2006/table">
            <a:tbl>
              <a:tblPr firstRow="1" bandRow="1">
                <a:tableStyleId>{10A1B5D5-9B99-4C35-A422-299274C87663}</a:tableStyleId>
              </a:tblPr>
              <a:tblGrid>
                <a:gridCol w="700709">
                  <a:extLst>
                    <a:ext uri="{9D8B030D-6E8A-4147-A177-3AD203B41FA5}">
                      <a16:colId xmlns:a16="http://schemas.microsoft.com/office/drawing/2014/main" val="1365993959"/>
                    </a:ext>
                  </a:extLst>
                </a:gridCol>
                <a:gridCol w="1961298">
                  <a:extLst>
                    <a:ext uri="{9D8B030D-6E8A-4147-A177-3AD203B41FA5}">
                      <a16:colId xmlns:a16="http://schemas.microsoft.com/office/drawing/2014/main" val="3157280525"/>
                    </a:ext>
                  </a:extLst>
                </a:gridCol>
              </a:tblGrid>
              <a:tr h="250499">
                <a:tc gridSpan="2">
                  <a:txBody>
                    <a:bodyPr/>
                    <a:lstStyle/>
                    <a:p>
                      <a:r>
                        <a:rPr lang="en-GB" sz="1000" dirty="0" smtClean="0"/>
                        <a:t>Key Vocabulary</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89302859"/>
                  </a:ext>
                </a:extLst>
              </a:tr>
              <a:tr h="697429">
                <a:tc>
                  <a:txBody>
                    <a:bodyPr/>
                    <a:lstStyle/>
                    <a:p>
                      <a:r>
                        <a:rPr lang="en-GB" sz="1000" dirty="0" smtClean="0"/>
                        <a:t>amenities</a:t>
                      </a:r>
                    </a:p>
                    <a:p>
                      <a:endParaRPr lang="en-GB" sz="1000" i="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i="1" dirty="0" smtClean="0"/>
                        <a:t>noun</a:t>
                      </a:r>
                      <a:r>
                        <a:rPr lang="en-GB" sz="1000" dirty="0" smtClean="0"/>
                        <a:t>. A</a:t>
                      </a:r>
                      <a:r>
                        <a:rPr lang="en-GB" sz="1000" baseline="0" dirty="0" smtClean="0"/>
                        <a:t> </a:t>
                      </a:r>
                      <a:r>
                        <a:rPr lang="en-GB" sz="1000" dirty="0" smtClean="0"/>
                        <a:t>desirable or useful feature or facility of a building or place.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00882086"/>
                  </a:ext>
                </a:extLst>
              </a:tr>
              <a:tr h="720183">
                <a:tc>
                  <a:txBody>
                    <a:bodyPr/>
                    <a:lstStyle/>
                    <a:p>
                      <a:r>
                        <a:rPr lang="en-GB" sz="1000" dirty="0" smtClean="0"/>
                        <a:t>biome</a:t>
                      </a:r>
                    </a:p>
                    <a:p>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a:t>
                      </a:r>
                      <a:r>
                        <a:rPr lang="en-GB" sz="1000" dirty="0" smtClean="0"/>
                        <a:t>. A large naturally occurring community of flora and fauna occupying a major habitat, e.g. forest or tundra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93424709"/>
                  </a:ext>
                </a:extLst>
              </a:tr>
              <a:tr h="625565">
                <a:tc>
                  <a:txBody>
                    <a:bodyPr/>
                    <a:lstStyle/>
                    <a:p>
                      <a:r>
                        <a:rPr lang="en-GB" sz="1000" dirty="0" smtClean="0"/>
                        <a:t>fauna</a:t>
                      </a:r>
                    </a:p>
                    <a:p>
                      <a:endParaRPr lang="en-GB" sz="1000" i="1"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a:t>
                      </a:r>
                      <a:r>
                        <a:rPr lang="en-GB" sz="1000" dirty="0" smtClean="0"/>
                        <a:t>. A</a:t>
                      </a:r>
                      <a:r>
                        <a:rPr lang="en-GB" sz="1000" kern="1200" dirty="0" smtClean="0">
                          <a:solidFill>
                            <a:schemeClr val="dk1"/>
                          </a:solidFill>
                          <a:latin typeface="+mn-lt"/>
                          <a:ea typeface="+mn-ea"/>
                          <a:cs typeface="+mn-cs"/>
                        </a:rPr>
                        <a:t>ll of the animal life present in a particular region or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6432391"/>
                  </a:ext>
                </a:extLst>
              </a:tr>
              <a:tr h="625565">
                <a:tc>
                  <a:txBody>
                    <a:bodyPr/>
                    <a:lstStyle/>
                    <a:p>
                      <a:r>
                        <a:rPr lang="en-GB" sz="1000" dirty="0" smtClean="0"/>
                        <a:t>flora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i="1" dirty="0" smtClean="0"/>
                        <a:t>noun</a:t>
                      </a:r>
                      <a:r>
                        <a:rPr lang="en-GB" sz="1000" dirty="0" smtClean="0"/>
                        <a:t>. All the plants of a particular place or from a particular time in history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5809282"/>
                  </a:ext>
                </a:extLst>
              </a:tr>
              <a:tr h="1189868">
                <a:tc>
                  <a:txBody>
                    <a:bodyPr/>
                    <a:lstStyle/>
                    <a:p>
                      <a:r>
                        <a:rPr lang="en-GB" sz="1000" dirty="0" smtClean="0"/>
                        <a:t>OS</a:t>
                      </a:r>
                      <a:r>
                        <a:rPr lang="en-GB" sz="1000" baseline="0" dirty="0" smtClean="0"/>
                        <a:t> map</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i="1" dirty="0" smtClean="0"/>
                        <a:t>noun</a:t>
                      </a:r>
                      <a:r>
                        <a:rPr lang="en-GB" sz="1000" dirty="0" smtClean="0"/>
                        <a:t>. Maps produced by the national mapping agency of Great Britain, the Ordnance Survey. OS maps are widely used for a variety of purposes, including outdoor recreation, planning, and navigation</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1501894"/>
                  </a:ext>
                </a:extLst>
              </a:tr>
              <a:tr h="891160">
                <a:tc>
                  <a:txBody>
                    <a:bodyPr/>
                    <a:lstStyle/>
                    <a:p>
                      <a:r>
                        <a:rPr lang="en-GB" sz="800" dirty="0" smtClean="0"/>
                        <a:t>topography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i="1" dirty="0" smtClean="0"/>
                        <a:t>noun</a:t>
                      </a:r>
                      <a:r>
                        <a:rPr lang="en-GB" sz="1000" dirty="0" smtClean="0"/>
                        <a:t>. The</a:t>
                      </a:r>
                      <a:r>
                        <a:rPr lang="en-GB" sz="1000" baseline="0" dirty="0" smtClean="0"/>
                        <a:t> </a:t>
                      </a:r>
                      <a:r>
                        <a:rPr lang="en-GB" sz="1000" dirty="0" smtClean="0"/>
                        <a:t>study and description of the physical features of an area, for example its hills, valleys, or rivers, or the representation of these features on maps.</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81525387"/>
                  </a:ext>
                </a:extLst>
              </a:tr>
              <a:tr h="1189868">
                <a:tc>
                  <a:txBody>
                    <a:bodyPr/>
                    <a:lstStyle/>
                    <a:p>
                      <a:r>
                        <a:rPr lang="en-GB" sz="1000" dirty="0" smtClean="0"/>
                        <a:t>trade</a:t>
                      </a:r>
                      <a:r>
                        <a:rPr lang="en-GB" sz="1000" baseline="0" dirty="0" smtClean="0"/>
                        <a:t> links</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i="1" dirty="0" smtClean="0"/>
                        <a:t>noun</a:t>
                      </a:r>
                      <a:r>
                        <a:rPr lang="en-GB" sz="1000" dirty="0" smtClean="0"/>
                        <a:t>. Any transaction or exchange of goods and services. This might be one country trading with another country, </a:t>
                      </a:r>
                      <a:r>
                        <a:rPr lang="en-GB" sz="1000" dirty="0" err="1" smtClean="0"/>
                        <a:t>eg</a:t>
                      </a:r>
                      <a:r>
                        <a:rPr lang="en-GB" sz="1000" dirty="0" smtClean="0"/>
                        <a:t> Kenya selling fruit and flowers to the UK; it might be trade between villages or even between individuals</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7006918"/>
                  </a:ext>
                </a:extLst>
              </a:tr>
              <a:tr h="625565">
                <a:tc>
                  <a:txBody>
                    <a:bodyPr/>
                    <a:lstStyle/>
                    <a:p>
                      <a:r>
                        <a:rPr lang="en-GB" sz="1000" dirty="0" smtClean="0"/>
                        <a:t>vegetation belt</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000" dirty="0" smtClean="0"/>
                        <a:t>An area with distinct plant types, determined by climate, soil, drainage and elevation.</a:t>
                      </a:r>
                      <a:endParaRPr lang="en-GB" sz="1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86467198"/>
                  </a:ext>
                </a:extLst>
              </a:tr>
            </a:tbl>
          </a:graphicData>
        </a:graphic>
      </p:graphicFrame>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9925050" y="48361"/>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417503797"/>
              </p:ext>
            </p:extLst>
          </p:nvPr>
        </p:nvGraphicFramePr>
        <p:xfrm>
          <a:off x="0" y="661422"/>
          <a:ext cx="4644008" cy="2788101"/>
        </p:xfrm>
        <a:graphic>
          <a:graphicData uri="http://schemas.openxmlformats.org/drawingml/2006/table">
            <a:tbl>
              <a:tblPr firstRow="1" bandRow="1">
                <a:tableStyleId>{93296810-A885-4BE3-A3E7-6D5BEEA58F35}</a:tableStyleId>
              </a:tblPr>
              <a:tblGrid>
                <a:gridCol w="4644008">
                  <a:extLst>
                    <a:ext uri="{9D8B030D-6E8A-4147-A177-3AD203B41FA5}">
                      <a16:colId xmlns:a16="http://schemas.microsoft.com/office/drawing/2014/main" val="849821759"/>
                    </a:ext>
                  </a:extLst>
                </a:gridCol>
              </a:tblGrid>
              <a:tr h="260616">
                <a:tc>
                  <a:txBody>
                    <a:bodyPr/>
                    <a:lstStyle/>
                    <a:p>
                      <a:r>
                        <a:rPr lang="en-GB" sz="1200" dirty="0" smtClean="0"/>
                        <a:t>History</a:t>
                      </a:r>
                      <a:r>
                        <a:rPr lang="en-GB" sz="1200" baseline="0" dirty="0" smtClean="0"/>
                        <a:t> of settlements:</a:t>
                      </a:r>
                      <a:endParaRPr lang="en-GB" sz="1200" dirty="0"/>
                    </a:p>
                  </a:txBody>
                  <a:tcPr/>
                </a:tc>
                <a:extLst>
                  <a:ext uri="{0D108BD9-81ED-4DB2-BD59-A6C34878D82A}">
                    <a16:rowId xmlns:a16="http://schemas.microsoft.com/office/drawing/2014/main" val="1702137271"/>
                  </a:ext>
                </a:extLst>
              </a:tr>
              <a:tr h="2513781">
                <a:tc>
                  <a:txBody>
                    <a:bodyPr/>
                    <a:lstStyle/>
                    <a:p>
                      <a:r>
                        <a:rPr lang="en-GB" sz="1200" dirty="0" smtClean="0"/>
                        <a:t>Many of the places where people live today have existed for hundreds or even thousands of years. </a:t>
                      </a:r>
                    </a:p>
                    <a:p>
                      <a:r>
                        <a:rPr lang="en-GB" sz="1200" dirty="0" smtClean="0"/>
                        <a:t>They were created by early settlers to the UK including Romans, Vikings, Anglo-Saxons.  </a:t>
                      </a:r>
                    </a:p>
                    <a:p>
                      <a:r>
                        <a:rPr lang="en-GB" sz="1200" dirty="0" smtClean="0"/>
                        <a:t>London – AD 43, Grimsby – AD 800, Milton Keynes - AD 1967</a:t>
                      </a:r>
                      <a:endParaRPr lang="en-GB" sz="1200" dirty="0"/>
                    </a:p>
                  </a:txBody>
                  <a:tcPr/>
                </a:tc>
                <a:extLst>
                  <a:ext uri="{0D108BD9-81ED-4DB2-BD59-A6C34878D82A}">
                    <a16:rowId xmlns:a16="http://schemas.microsoft.com/office/drawing/2014/main" val="21389116"/>
                  </a:ext>
                </a:extLst>
              </a:tr>
            </a:tbl>
          </a:graphicData>
        </a:graphic>
      </p:graphicFrame>
      <p:pic>
        <p:nvPicPr>
          <p:cNvPr id="3" name="Picture 2"/>
          <p:cNvPicPr>
            <a:picLocks noChangeAspect="1"/>
          </p:cNvPicPr>
          <p:nvPr/>
        </p:nvPicPr>
        <p:blipFill>
          <a:blip r:embed="rId3"/>
          <a:stretch>
            <a:fillRect/>
          </a:stretch>
        </p:blipFill>
        <p:spPr>
          <a:xfrm>
            <a:off x="427107" y="1959149"/>
            <a:ext cx="4034057" cy="1476670"/>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1229592399"/>
              </p:ext>
            </p:extLst>
          </p:nvPr>
        </p:nvGraphicFramePr>
        <p:xfrm>
          <a:off x="4644008" y="661423"/>
          <a:ext cx="3197090" cy="2788100"/>
        </p:xfrm>
        <a:graphic>
          <a:graphicData uri="http://schemas.openxmlformats.org/drawingml/2006/table">
            <a:tbl>
              <a:tblPr firstRow="1" bandRow="1">
                <a:tableStyleId>{93296810-A885-4BE3-A3E7-6D5BEEA58F35}</a:tableStyleId>
              </a:tblPr>
              <a:tblGrid>
                <a:gridCol w="3197090">
                  <a:extLst>
                    <a:ext uri="{9D8B030D-6E8A-4147-A177-3AD203B41FA5}">
                      <a16:colId xmlns:a16="http://schemas.microsoft.com/office/drawing/2014/main" val="849821759"/>
                    </a:ext>
                  </a:extLst>
                </a:gridCol>
              </a:tblGrid>
              <a:tr h="297040">
                <a:tc>
                  <a:txBody>
                    <a:bodyPr/>
                    <a:lstStyle/>
                    <a:p>
                      <a:r>
                        <a:rPr lang="en-GB" sz="1200" dirty="0" smtClean="0"/>
                        <a:t>What</a:t>
                      </a:r>
                      <a:r>
                        <a:rPr lang="en-GB" sz="1200" baseline="0" dirty="0" smtClean="0"/>
                        <a:t> did settlers need?</a:t>
                      </a:r>
                      <a:endParaRPr lang="en-GB" sz="1200" dirty="0"/>
                    </a:p>
                  </a:txBody>
                  <a:tcPr/>
                </a:tc>
                <a:extLst>
                  <a:ext uri="{0D108BD9-81ED-4DB2-BD59-A6C34878D82A}">
                    <a16:rowId xmlns:a16="http://schemas.microsoft.com/office/drawing/2014/main" val="1702137271"/>
                  </a:ext>
                </a:extLst>
              </a:tr>
              <a:tr h="2491060">
                <a:tc>
                  <a:txBody>
                    <a:bodyPr/>
                    <a:lstStyle/>
                    <a:p>
                      <a:r>
                        <a:rPr lang="en-GB" sz="1200" dirty="0" smtClean="0"/>
                        <a:t>What did early settlers</a:t>
                      </a:r>
                      <a:r>
                        <a:rPr lang="en-GB" sz="1200" baseline="0" dirty="0" smtClean="0"/>
                        <a:t> need to have?</a:t>
                      </a:r>
                    </a:p>
                    <a:p>
                      <a:pPr marL="171450" indent="-171450">
                        <a:buFont typeface="Arial" panose="020B0604020202020204" pitchFamily="34" charset="0"/>
                        <a:buChar char="•"/>
                      </a:pPr>
                      <a:r>
                        <a:rPr lang="en-GB" sz="1200" dirty="0" smtClean="0"/>
                        <a:t>Shelter</a:t>
                      </a:r>
                      <a:endParaRPr lang="en-GB" sz="1200" dirty="0" smtClean="0"/>
                    </a:p>
                    <a:p>
                      <a:pPr marL="171450" indent="-171450">
                        <a:buFont typeface="Arial" panose="020B0604020202020204" pitchFamily="34" charset="0"/>
                        <a:buChar char="•"/>
                      </a:pPr>
                      <a:r>
                        <a:rPr lang="en-GB" sz="1200" dirty="0" smtClean="0"/>
                        <a:t>Water </a:t>
                      </a:r>
                    </a:p>
                    <a:p>
                      <a:pPr marL="171450" indent="-171450">
                        <a:buFont typeface="Arial" panose="020B0604020202020204" pitchFamily="34" charset="0"/>
                        <a:buChar char="•"/>
                      </a:pPr>
                      <a:r>
                        <a:rPr lang="en-GB" sz="1200" dirty="0" smtClean="0"/>
                        <a:t>Food</a:t>
                      </a:r>
                    </a:p>
                    <a:p>
                      <a:pPr marL="0" indent="0">
                        <a:buFont typeface="Arial" panose="020B0604020202020204" pitchFamily="34" charset="0"/>
                        <a:buNone/>
                      </a:pPr>
                      <a:r>
                        <a:rPr lang="en-GB" sz="1200" dirty="0" smtClean="0"/>
                        <a:t>What</a:t>
                      </a:r>
                      <a:r>
                        <a:rPr lang="en-GB" sz="1200" baseline="0" dirty="0" smtClean="0"/>
                        <a:t> did early settles liked to have had?</a:t>
                      </a:r>
                      <a:endParaRPr lang="en-GB" sz="1200" dirty="0" smtClean="0"/>
                    </a:p>
                    <a:p>
                      <a:pPr marL="171450" indent="-171450">
                        <a:buFont typeface="Arial" panose="020B0604020202020204" pitchFamily="34" charset="0"/>
                        <a:buChar char="•"/>
                      </a:pPr>
                      <a:r>
                        <a:rPr lang="en-GB" sz="1200" dirty="0" smtClean="0"/>
                        <a:t>Transport</a:t>
                      </a:r>
                      <a:r>
                        <a:rPr lang="en-GB" sz="1200" baseline="0" dirty="0" smtClean="0"/>
                        <a:t> </a:t>
                      </a:r>
                      <a:r>
                        <a:rPr lang="en-GB" sz="1200" baseline="0" dirty="0" smtClean="0"/>
                        <a:t>links </a:t>
                      </a:r>
                    </a:p>
                    <a:p>
                      <a:pPr marL="171450" indent="-171450">
                        <a:buFont typeface="Arial" panose="020B0604020202020204" pitchFamily="34" charset="0"/>
                        <a:buChar char="•"/>
                      </a:pPr>
                      <a:r>
                        <a:rPr lang="en-GB" sz="1200" baseline="0" dirty="0" smtClean="0"/>
                        <a:t>Healthcare</a:t>
                      </a:r>
                    </a:p>
                    <a:p>
                      <a:pPr marL="171450" indent="-171450">
                        <a:buFont typeface="Arial" panose="020B0604020202020204" pitchFamily="34" charset="0"/>
                        <a:buChar char="•"/>
                      </a:pPr>
                      <a:r>
                        <a:rPr lang="en-GB" sz="1200" baseline="0" dirty="0" smtClean="0"/>
                        <a:t>Electricity </a:t>
                      </a:r>
                    </a:p>
                    <a:p>
                      <a:r>
                        <a:rPr lang="en-GB" sz="1200" dirty="0" smtClean="0"/>
                        <a:t>What did early settles not have needed?</a:t>
                      </a:r>
                      <a:endParaRPr lang="en-GB" sz="1200" baseline="0" dirty="0" smtClean="0"/>
                    </a:p>
                    <a:p>
                      <a:pPr marL="171450" indent="-171450">
                        <a:buFont typeface="Arial" panose="020B0604020202020204" pitchFamily="34" charset="0"/>
                        <a:buChar char="•"/>
                      </a:pPr>
                      <a:r>
                        <a:rPr lang="en-GB" sz="1200" baseline="0" dirty="0" smtClean="0"/>
                        <a:t>Entertainment</a:t>
                      </a:r>
                    </a:p>
                    <a:p>
                      <a:pPr marL="171450" indent="-171450">
                        <a:buFont typeface="Arial" panose="020B0604020202020204" pitchFamily="34" charset="0"/>
                        <a:buChar char="•"/>
                      </a:pPr>
                      <a:r>
                        <a:rPr lang="en-GB" sz="1200" baseline="0" dirty="0" smtClean="0"/>
                        <a:t>Friends </a:t>
                      </a:r>
                    </a:p>
                    <a:p>
                      <a:pPr marL="171450" indent="-171450">
                        <a:buFont typeface="Arial" panose="020B0604020202020204" pitchFamily="34" charset="0"/>
                        <a:buChar char="•"/>
                      </a:pPr>
                      <a:r>
                        <a:rPr lang="en-GB" sz="1200" baseline="0" dirty="0" smtClean="0"/>
                        <a:t>Shops </a:t>
                      </a:r>
                      <a:endParaRPr lang="en-GB" sz="1200" dirty="0"/>
                    </a:p>
                  </a:txBody>
                  <a:tcPr/>
                </a:tc>
                <a:extLst>
                  <a:ext uri="{0D108BD9-81ED-4DB2-BD59-A6C34878D82A}">
                    <a16:rowId xmlns:a16="http://schemas.microsoft.com/office/drawing/2014/main" val="21389116"/>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2236300083"/>
              </p:ext>
            </p:extLst>
          </p:nvPr>
        </p:nvGraphicFramePr>
        <p:xfrm>
          <a:off x="0" y="3485780"/>
          <a:ext cx="3253816" cy="3991344"/>
        </p:xfrm>
        <a:graphic>
          <a:graphicData uri="http://schemas.openxmlformats.org/drawingml/2006/table">
            <a:tbl>
              <a:tblPr firstRow="1" bandRow="1">
                <a:tableStyleId>{93296810-A885-4BE3-A3E7-6D5BEEA58F35}</a:tableStyleId>
              </a:tblPr>
              <a:tblGrid>
                <a:gridCol w="3253816">
                  <a:extLst>
                    <a:ext uri="{9D8B030D-6E8A-4147-A177-3AD203B41FA5}">
                      <a16:colId xmlns:a16="http://schemas.microsoft.com/office/drawing/2014/main" val="849821759"/>
                    </a:ext>
                  </a:extLst>
                </a:gridCol>
              </a:tblGrid>
              <a:tr h="299703">
                <a:tc>
                  <a:txBody>
                    <a:bodyPr/>
                    <a:lstStyle/>
                    <a:p>
                      <a:r>
                        <a:rPr lang="en-GB" sz="1200" dirty="0" smtClean="0"/>
                        <a:t>Planning a settlement:</a:t>
                      </a:r>
                      <a:endParaRPr lang="en-GB" sz="1200" dirty="0"/>
                    </a:p>
                  </a:txBody>
                  <a:tcPr/>
                </a:tc>
                <a:extLst>
                  <a:ext uri="{0D108BD9-81ED-4DB2-BD59-A6C34878D82A}">
                    <a16:rowId xmlns:a16="http://schemas.microsoft.com/office/drawing/2014/main" val="1702137271"/>
                  </a:ext>
                </a:extLst>
              </a:tr>
              <a:tr h="3691641">
                <a:tc>
                  <a:txBody>
                    <a:bodyPr/>
                    <a:lstStyle/>
                    <a:p>
                      <a:endParaRPr lang="en-GB" sz="1200" dirty="0"/>
                    </a:p>
                  </a:txBody>
                  <a:tcPr/>
                </a:tc>
                <a:extLst>
                  <a:ext uri="{0D108BD9-81ED-4DB2-BD59-A6C34878D82A}">
                    <a16:rowId xmlns:a16="http://schemas.microsoft.com/office/drawing/2014/main" val="21389116"/>
                  </a:ext>
                </a:extLst>
              </a:tr>
            </a:tbl>
          </a:graphicData>
        </a:graphic>
      </p:graphicFrame>
      <p:pic>
        <p:nvPicPr>
          <p:cNvPr id="6" name="Picture 5"/>
          <p:cNvPicPr>
            <a:picLocks noChangeAspect="1"/>
          </p:cNvPicPr>
          <p:nvPr/>
        </p:nvPicPr>
        <p:blipFill>
          <a:blip r:embed="rId4"/>
          <a:stretch>
            <a:fillRect/>
          </a:stretch>
        </p:blipFill>
        <p:spPr>
          <a:xfrm>
            <a:off x="0" y="3834322"/>
            <a:ext cx="3203222" cy="3051114"/>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730046265"/>
              </p:ext>
            </p:extLst>
          </p:nvPr>
        </p:nvGraphicFramePr>
        <p:xfrm>
          <a:off x="3253816" y="3485780"/>
          <a:ext cx="4587282" cy="4024970"/>
        </p:xfrm>
        <a:graphic>
          <a:graphicData uri="http://schemas.openxmlformats.org/drawingml/2006/table">
            <a:tbl>
              <a:tblPr firstRow="1" bandRow="1">
                <a:tableStyleId>{93296810-A885-4BE3-A3E7-6D5BEEA58F35}</a:tableStyleId>
              </a:tblPr>
              <a:tblGrid>
                <a:gridCol w="970529">
                  <a:extLst>
                    <a:ext uri="{9D8B030D-6E8A-4147-A177-3AD203B41FA5}">
                      <a16:colId xmlns:a16="http://schemas.microsoft.com/office/drawing/2014/main" val="670413621"/>
                    </a:ext>
                  </a:extLst>
                </a:gridCol>
                <a:gridCol w="3616753">
                  <a:extLst>
                    <a:ext uri="{9D8B030D-6E8A-4147-A177-3AD203B41FA5}">
                      <a16:colId xmlns:a16="http://schemas.microsoft.com/office/drawing/2014/main" val="4216051681"/>
                    </a:ext>
                  </a:extLst>
                </a:gridCol>
              </a:tblGrid>
              <a:tr h="291170">
                <a:tc gridSpan="2">
                  <a:txBody>
                    <a:bodyPr/>
                    <a:lstStyle/>
                    <a:p>
                      <a:r>
                        <a:rPr lang="en-GB" sz="1200" dirty="0" smtClean="0"/>
                        <a:t>How is land used in </a:t>
                      </a:r>
                      <a:r>
                        <a:rPr lang="en-GB" sz="1200" dirty="0" err="1" smtClean="0"/>
                        <a:t>Horley</a:t>
                      </a:r>
                      <a:r>
                        <a:rPr lang="en-GB" sz="1200" dirty="0" smtClean="0"/>
                        <a:t>?</a:t>
                      </a:r>
                      <a:endParaRPr lang="en-GB" sz="1200" dirty="0"/>
                    </a:p>
                  </a:txBody>
                  <a:tcPr/>
                </a:tc>
                <a:tc hMerge="1">
                  <a:txBody>
                    <a:bodyPr/>
                    <a:lstStyle/>
                    <a:p>
                      <a:endParaRPr lang="en-GB"/>
                    </a:p>
                  </a:txBody>
                  <a:tcPr/>
                </a:tc>
                <a:extLst>
                  <a:ext uri="{0D108BD9-81ED-4DB2-BD59-A6C34878D82A}">
                    <a16:rowId xmlns:a16="http://schemas.microsoft.com/office/drawing/2014/main" val="2142206214"/>
                  </a:ext>
                </a:extLst>
              </a:tr>
              <a:tr h="422877">
                <a:tc>
                  <a:txBody>
                    <a:bodyPr/>
                    <a:lstStyle/>
                    <a:p>
                      <a:r>
                        <a:rPr lang="en-GB" sz="1100" dirty="0" smtClean="0"/>
                        <a:t>Agriculture</a:t>
                      </a:r>
                      <a:endParaRPr lang="en-GB" sz="1100" dirty="0"/>
                    </a:p>
                  </a:txBody>
                  <a:tcPr/>
                </a:tc>
                <a:tc>
                  <a:txBody>
                    <a:bodyPr/>
                    <a:lstStyle/>
                    <a:p>
                      <a:r>
                        <a:rPr lang="en-GB" sz="1100" b="0" dirty="0" smtClean="0"/>
                        <a:t>Agriculture and farming is a type of land use mainly found in rural areas.</a:t>
                      </a:r>
                      <a:endParaRPr lang="en-GB" sz="1100" dirty="0"/>
                    </a:p>
                  </a:txBody>
                  <a:tcPr/>
                </a:tc>
                <a:extLst>
                  <a:ext uri="{0D108BD9-81ED-4DB2-BD59-A6C34878D82A}">
                    <a16:rowId xmlns:a16="http://schemas.microsoft.com/office/drawing/2014/main" val="3876470229"/>
                  </a:ext>
                </a:extLst>
              </a:tr>
              <a:tr h="0">
                <a:tc>
                  <a:txBody>
                    <a:bodyPr/>
                    <a:lstStyle/>
                    <a:p>
                      <a:r>
                        <a:rPr lang="en-GB" sz="1100" dirty="0" smtClean="0"/>
                        <a:t>Residential</a:t>
                      </a:r>
                      <a:endParaRPr lang="en-GB" sz="1100" dirty="0"/>
                    </a:p>
                  </a:txBody>
                  <a:tcPr/>
                </a:tc>
                <a:tc>
                  <a:txBody>
                    <a:bodyPr/>
                    <a:lstStyle/>
                    <a:p>
                      <a:r>
                        <a:rPr lang="en-GB" sz="1100" b="0" kern="1200" dirty="0" smtClean="0">
                          <a:solidFill>
                            <a:schemeClr val="dk1"/>
                          </a:solidFill>
                          <a:latin typeface="+mn-lt"/>
                          <a:ea typeface="+mn-ea"/>
                          <a:cs typeface="+mn-cs"/>
                        </a:rPr>
                        <a:t>Residential land use is where housing has been built for people to live in.</a:t>
                      </a:r>
                      <a:endParaRPr lang="en-GB" sz="1100" dirty="0"/>
                    </a:p>
                  </a:txBody>
                  <a:tcPr/>
                </a:tc>
                <a:extLst>
                  <a:ext uri="{0D108BD9-81ED-4DB2-BD59-A6C34878D82A}">
                    <a16:rowId xmlns:a16="http://schemas.microsoft.com/office/drawing/2014/main" val="2990918207"/>
                  </a:ext>
                </a:extLst>
              </a:tr>
              <a:tr h="589007">
                <a:tc>
                  <a:txBody>
                    <a:bodyPr/>
                    <a:lstStyle/>
                    <a:p>
                      <a:r>
                        <a:rPr lang="en-GB" sz="1100" dirty="0" smtClean="0"/>
                        <a:t>Commercial</a:t>
                      </a:r>
                      <a:endParaRPr lang="en-GB" sz="1100" dirty="0"/>
                    </a:p>
                  </a:txBody>
                  <a:tcPr/>
                </a:tc>
                <a:tc>
                  <a:txBody>
                    <a:bodyPr/>
                    <a:lstStyle/>
                    <a:p>
                      <a:r>
                        <a:rPr lang="en-GB" sz="1100" dirty="0" smtClean="0"/>
                        <a:t>Retail: shops and restaurants</a:t>
                      </a:r>
                    </a:p>
                    <a:p>
                      <a:r>
                        <a:rPr lang="en-GB" sz="1100" dirty="0" smtClean="0"/>
                        <a:t>Industrial: factories,</a:t>
                      </a:r>
                      <a:r>
                        <a:rPr lang="en-GB" sz="1100" baseline="0" dirty="0" smtClean="0"/>
                        <a:t> power plants</a:t>
                      </a:r>
                      <a:endParaRPr lang="en-GB" sz="1100" dirty="0" smtClean="0"/>
                    </a:p>
                    <a:p>
                      <a:r>
                        <a:rPr lang="en-GB" sz="1100" dirty="0" smtClean="0"/>
                        <a:t>Business: </a:t>
                      </a:r>
                      <a:r>
                        <a:rPr lang="en-GB" sz="1100" b="0" kern="1200" dirty="0" smtClean="0">
                          <a:solidFill>
                            <a:schemeClr val="dk1"/>
                          </a:solidFill>
                          <a:latin typeface="+mn-lt"/>
                          <a:ea typeface="+mn-ea"/>
                          <a:cs typeface="+mn-cs"/>
                        </a:rPr>
                        <a:t>banks, company head offices</a:t>
                      </a:r>
                      <a:endParaRPr lang="en-GB" sz="1100" dirty="0"/>
                    </a:p>
                  </a:txBody>
                  <a:tcPr/>
                </a:tc>
                <a:extLst>
                  <a:ext uri="{0D108BD9-81ED-4DB2-BD59-A6C34878D82A}">
                    <a16:rowId xmlns:a16="http://schemas.microsoft.com/office/drawing/2014/main" val="1242830996"/>
                  </a:ext>
                </a:extLst>
              </a:tr>
              <a:tr h="422877">
                <a:tc>
                  <a:txBody>
                    <a:bodyPr/>
                    <a:lstStyle/>
                    <a:p>
                      <a:r>
                        <a:rPr lang="en-GB" sz="1100" dirty="0" smtClean="0"/>
                        <a:t>Recreational</a:t>
                      </a:r>
                      <a:endParaRPr lang="en-GB" sz="11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100" b="0" kern="1200" dirty="0" smtClean="0">
                          <a:solidFill>
                            <a:schemeClr val="dk1"/>
                          </a:solidFill>
                          <a:latin typeface="+mn-lt"/>
                          <a:ea typeface="+mn-ea"/>
                          <a:cs typeface="+mn-cs"/>
                        </a:rPr>
                        <a:t>Parks, playgrounds and other outdoor open spaces,</a:t>
                      </a:r>
                      <a:r>
                        <a:rPr lang="en-GB" sz="1100" b="0" kern="1200" baseline="0" dirty="0" smtClean="0">
                          <a:solidFill>
                            <a:schemeClr val="dk1"/>
                          </a:solidFill>
                          <a:latin typeface="+mn-lt"/>
                          <a:ea typeface="+mn-ea"/>
                          <a:cs typeface="+mn-cs"/>
                        </a:rPr>
                        <a:t> </a:t>
                      </a:r>
                      <a:r>
                        <a:rPr lang="en-GB" sz="1100" b="0" kern="1200" dirty="0" smtClean="0">
                          <a:solidFill>
                            <a:schemeClr val="dk1"/>
                          </a:solidFill>
                          <a:latin typeface="+mn-lt"/>
                          <a:ea typeface="+mn-ea"/>
                          <a:cs typeface="+mn-cs"/>
                        </a:rPr>
                        <a:t> sporting facilities, cinemas and zoos.</a:t>
                      </a:r>
                    </a:p>
                  </a:txBody>
                  <a:tcPr/>
                </a:tc>
                <a:extLst>
                  <a:ext uri="{0D108BD9-81ED-4DB2-BD59-A6C34878D82A}">
                    <a16:rowId xmlns:a16="http://schemas.microsoft.com/office/drawing/2014/main" val="922713610"/>
                  </a:ext>
                </a:extLst>
              </a:tr>
              <a:tr h="422877">
                <a:tc>
                  <a:txBody>
                    <a:bodyPr/>
                    <a:lstStyle/>
                    <a:p>
                      <a:r>
                        <a:rPr lang="en-GB" sz="1100" dirty="0" smtClean="0"/>
                        <a:t>Transport</a:t>
                      </a:r>
                      <a:endParaRPr lang="en-GB" sz="1100" dirty="0"/>
                    </a:p>
                  </a:txBody>
                  <a:tcPr/>
                </a:tc>
                <a:tc>
                  <a:txBody>
                    <a:bodyPr/>
                    <a:lstStyle/>
                    <a:p>
                      <a:r>
                        <a:rPr lang="en-GB" sz="1100" b="0" kern="1200" dirty="0" smtClean="0">
                          <a:solidFill>
                            <a:schemeClr val="dk1"/>
                          </a:solidFill>
                          <a:latin typeface="+mn-lt"/>
                          <a:ea typeface="+mn-ea"/>
                          <a:cs typeface="+mn-cs"/>
                        </a:rPr>
                        <a:t>Areas of land used for transport include roads, airports and railways.</a:t>
                      </a:r>
                      <a:endParaRPr lang="en-GB" sz="1100" dirty="0"/>
                    </a:p>
                  </a:txBody>
                  <a:tcPr/>
                </a:tc>
                <a:extLst>
                  <a:ext uri="{0D108BD9-81ED-4DB2-BD59-A6C34878D82A}">
                    <a16:rowId xmlns:a16="http://schemas.microsoft.com/office/drawing/2014/main" val="2081791509"/>
                  </a:ext>
                </a:extLst>
              </a:tr>
              <a:tr h="1419659">
                <a:tc>
                  <a:txBody>
                    <a:bodyPr/>
                    <a:lstStyle/>
                    <a:p>
                      <a:r>
                        <a:rPr lang="en-GB" sz="1100" dirty="0" smtClean="0"/>
                        <a:t>Other</a:t>
                      </a:r>
                      <a:endParaRPr lang="en-GB" sz="1100" dirty="0"/>
                    </a:p>
                  </a:txBody>
                  <a:tcPr/>
                </a:tc>
                <a:tc>
                  <a:txBody>
                    <a:bodyPr/>
                    <a:lstStyle/>
                    <a:p>
                      <a:pPr marL="171450" indent="-171450" algn="l" defTabSz="1007943" rtl="0" eaLnBrk="1" latinLnBrk="0" hangingPunct="1">
                        <a:buFont typeface="Arial" panose="020B0604020202020204" pitchFamily="34" charset="0"/>
                        <a:buChar char="•"/>
                      </a:pPr>
                      <a:r>
                        <a:rPr lang="en-GB" sz="1100" b="0" kern="1200" dirty="0" smtClean="0">
                          <a:solidFill>
                            <a:schemeClr val="dk1"/>
                          </a:solidFill>
                          <a:latin typeface="+mn-lt"/>
                          <a:ea typeface="+mn-ea"/>
                          <a:cs typeface="+mn-cs"/>
                        </a:rPr>
                        <a:t>Forest, open land and water can be used for different purposes such as conservation, leisure or commercial use.</a:t>
                      </a:r>
                    </a:p>
                    <a:p>
                      <a:pPr marL="171450" indent="-171450" algn="l" defTabSz="1007943" rtl="0" eaLnBrk="1" latinLnBrk="0" hangingPunct="1">
                        <a:buFont typeface="Arial" panose="020B0604020202020204" pitchFamily="34" charset="0"/>
                        <a:buChar char="•"/>
                      </a:pPr>
                      <a:r>
                        <a:rPr lang="en-GB" sz="1100" b="0" kern="1200" dirty="0" smtClean="0">
                          <a:solidFill>
                            <a:schemeClr val="dk1"/>
                          </a:solidFill>
                          <a:latin typeface="+mn-lt"/>
                          <a:ea typeface="+mn-ea"/>
                          <a:cs typeface="+mn-cs"/>
                        </a:rPr>
                        <a:t>Areas of land classed as institutional can include schools, universities and hospitals.</a:t>
                      </a:r>
                    </a:p>
                    <a:p>
                      <a:pPr marL="171450" indent="-171450" algn="l" defTabSz="1007943" rtl="0" eaLnBrk="1" latinLnBrk="0" hangingPunct="1">
                        <a:buFont typeface="Arial" panose="020B0604020202020204" pitchFamily="34" charset="0"/>
                        <a:buChar char="•"/>
                      </a:pPr>
                      <a:r>
                        <a:rPr lang="en-GB" sz="1100" b="0" kern="1200" dirty="0" smtClean="0">
                          <a:solidFill>
                            <a:schemeClr val="dk1"/>
                          </a:solidFill>
                          <a:latin typeface="+mn-lt"/>
                          <a:ea typeface="+mn-ea"/>
                          <a:cs typeface="+mn-cs"/>
                        </a:rPr>
                        <a:t>Protected land refers to places such as wetlands and national parks that have been given special status due to their natural and cultural importance. </a:t>
                      </a:r>
                    </a:p>
                  </a:txBody>
                  <a:tcPr/>
                </a:tc>
                <a:extLst>
                  <a:ext uri="{0D108BD9-81ED-4DB2-BD59-A6C34878D82A}">
                    <a16:rowId xmlns:a16="http://schemas.microsoft.com/office/drawing/2014/main" val="3458480055"/>
                  </a:ext>
                </a:extLst>
              </a:tr>
            </a:tbl>
          </a:graphicData>
        </a:graphic>
      </p:graphicFrame>
    </p:spTree>
    <p:extLst>
      <p:ext uri="{BB962C8B-B14F-4D97-AF65-F5344CB8AC3E}">
        <p14:creationId xmlns:p14="http://schemas.microsoft.com/office/powerpoint/2010/main" val="23911648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28" y="6022260"/>
            <a:ext cx="6098497" cy="1304261"/>
          </a:xfrm>
          <a:prstGeom prst="rect">
            <a:avLst/>
          </a:prstGeom>
        </p:spPr>
      </p:pic>
      <p:sp>
        <p:nvSpPr>
          <p:cNvPr id="8" name="Text Box 2"/>
          <p:cNvSpPr txBox="1">
            <a:spLocks noChangeArrowheads="1"/>
          </p:cNvSpPr>
          <p:nvPr/>
        </p:nvSpPr>
        <p:spPr bwMode="auto">
          <a:xfrm>
            <a:off x="0" y="85046"/>
            <a:ext cx="9858376" cy="423863"/>
          </a:xfrm>
          <a:prstGeom prst="rect">
            <a:avLst/>
          </a:prstGeom>
          <a:solidFill>
            <a:schemeClr val="accent6">
              <a:lumMod val="20000"/>
              <a:lumOff val="80000"/>
            </a:schemeClr>
          </a:solidFill>
          <a:ln w="38100">
            <a:solidFill>
              <a:srgbClr val="00B050"/>
            </a:solidFill>
            <a:miter lim="800000"/>
            <a:headEnd/>
            <a:tailEnd/>
          </a:ln>
        </p:spPr>
        <p:txBody>
          <a:bodyPr rot="0" vert="horz" wrap="square" lIns="91440" tIns="45720" rIns="91440" bIns="45720" anchor="t" anchorCtr="0">
            <a:noAutofit/>
          </a:bodyPr>
          <a:lstStyle/>
          <a:p>
            <a:pPr>
              <a:lnSpc>
                <a:spcPct val="107000"/>
              </a:lnSpc>
              <a:spcAft>
                <a:spcPts val="0"/>
              </a:spcAft>
            </a:pPr>
            <a:r>
              <a:rPr lang="en-GB" sz="1600" dirty="0"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Year 6 – Geography – Where we live – Settling in </a:t>
            </a:r>
            <a:r>
              <a:rPr lang="en-GB" sz="1600" dirty="0" err="1" smtClean="0">
                <a:solidFill>
                  <a:srgbClr val="000000"/>
                </a:solidFill>
                <a:latin typeface="Calibri" panose="020F0502020204030204" pitchFamily="34" charset="0"/>
                <a:ea typeface="Calibri" panose="020F0502020204030204" pitchFamily="34" charset="0"/>
                <a:cs typeface="Times New Roman" panose="02020603050405020304" pitchFamily="18" charset="0"/>
              </a:rPr>
              <a:t>Horley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697890688"/>
              </p:ext>
            </p:extLst>
          </p:nvPr>
        </p:nvGraphicFramePr>
        <p:xfrm>
          <a:off x="6203155" y="2875346"/>
          <a:ext cx="4438653" cy="2387566"/>
        </p:xfrm>
        <a:graphic>
          <a:graphicData uri="http://schemas.openxmlformats.org/drawingml/2006/table">
            <a:tbl>
              <a:tblPr firstRow="1" bandRow="1">
                <a:tableStyleId>{10A1B5D5-9B99-4C35-A422-299274C87663}</a:tableStyleId>
              </a:tblPr>
              <a:tblGrid>
                <a:gridCol w="4438653">
                  <a:extLst>
                    <a:ext uri="{9D8B030D-6E8A-4147-A177-3AD203B41FA5}">
                      <a16:colId xmlns:a16="http://schemas.microsoft.com/office/drawing/2014/main" val="2872413355"/>
                    </a:ext>
                  </a:extLst>
                </a:gridCol>
              </a:tblGrid>
              <a:tr h="0">
                <a:tc>
                  <a:txBody>
                    <a:bodyPr/>
                    <a:lstStyle/>
                    <a:p>
                      <a:r>
                        <a:rPr lang="en-GB" sz="1000" dirty="0" smtClean="0"/>
                        <a:t>What animals are found in the temperate biome in the UK ?</a:t>
                      </a:r>
                    </a:p>
                  </a:txBody>
                  <a:tcPr/>
                </a:tc>
                <a:extLst>
                  <a:ext uri="{0D108BD9-81ED-4DB2-BD59-A6C34878D82A}">
                    <a16:rowId xmlns:a16="http://schemas.microsoft.com/office/drawing/2014/main" val="1365185807"/>
                  </a:ext>
                </a:extLst>
              </a:tr>
              <a:tr h="214372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Various animals live here, including badgers, foxes, deer, squirrels, rabbits, bats, adders, frogs, newts and toads.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The UK is also home to many species of invertebrate</a:t>
                      </a:r>
                      <a:r>
                        <a:rPr lang="en-GB" sz="1000" kern="1200" baseline="0" dirty="0" smtClean="0">
                          <a:solidFill>
                            <a:schemeClr val="dk1"/>
                          </a:solidFill>
                          <a:effectLst/>
                          <a:latin typeface="+mn-lt"/>
                          <a:ea typeface="+mn-ea"/>
                          <a:cs typeface="+mn-cs"/>
                        </a:rPr>
                        <a:t> such as spiders, insects mother and butterflies and many birds and fish</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Some animals, like birds migrate to a warmer place for winter.</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Some other species migrate to the UK for the winter as it is warmer than their homes further north. Some animals (such as hedgehogs) hibernate or rest during the winter. </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3437864426"/>
              </p:ext>
            </p:extLst>
          </p:nvPr>
        </p:nvGraphicFramePr>
        <p:xfrm>
          <a:off x="6203155" y="573469"/>
          <a:ext cx="4438653" cy="2237319"/>
        </p:xfrm>
        <a:graphic>
          <a:graphicData uri="http://schemas.openxmlformats.org/drawingml/2006/table">
            <a:tbl>
              <a:tblPr firstRow="1" bandRow="1">
                <a:tableStyleId>{10A1B5D5-9B99-4C35-A422-299274C87663}</a:tableStyleId>
              </a:tblPr>
              <a:tblGrid>
                <a:gridCol w="4438653">
                  <a:extLst>
                    <a:ext uri="{9D8B030D-6E8A-4147-A177-3AD203B41FA5}">
                      <a16:colId xmlns:a16="http://schemas.microsoft.com/office/drawing/2014/main" val="2872413355"/>
                    </a:ext>
                  </a:extLst>
                </a:gridCol>
              </a:tblGrid>
              <a:tr h="202139">
                <a:tc>
                  <a:txBody>
                    <a:bodyPr/>
                    <a:lstStyle/>
                    <a:p>
                      <a:r>
                        <a:rPr lang="en-GB" sz="1000" dirty="0" smtClean="0"/>
                        <a:t>Temperate forest biome,</a:t>
                      </a:r>
                      <a:endParaRPr lang="en-GB" sz="1000" dirty="0"/>
                    </a:p>
                  </a:txBody>
                  <a:tcPr/>
                </a:tc>
                <a:extLst>
                  <a:ext uri="{0D108BD9-81ED-4DB2-BD59-A6C34878D82A}">
                    <a16:rowId xmlns:a16="http://schemas.microsoft.com/office/drawing/2014/main" val="1365185807"/>
                  </a:ext>
                </a:extLst>
              </a:tr>
              <a:tr h="199347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The UK</a:t>
                      </a:r>
                      <a:r>
                        <a:rPr lang="en-GB" sz="1000" kern="1200" baseline="0" dirty="0" smtClean="0">
                          <a:solidFill>
                            <a:schemeClr val="dk1"/>
                          </a:solidFill>
                          <a:effectLst/>
                          <a:latin typeface="+mn-lt"/>
                          <a:ea typeface="+mn-ea"/>
                          <a:cs typeface="+mn-cs"/>
                        </a:rPr>
                        <a:t> has a temperate forest biome.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Temperate means ‘not to extremes’ or ‘in moderation’. In this case, temperate refers to the temperature in the UK.</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rgbClr val="231F20"/>
                        </a:solidFill>
                        <a:latin typeface="+mn-lt"/>
                        <a:ea typeface="+mn-ea"/>
                        <a:cs typeface="+mn-cs"/>
                      </a:endParaRPr>
                    </a:p>
                    <a:p>
                      <a:pPr marL="1007943" lvl="2" indent="0" algn="l" defTabSz="1007943" rtl="0" eaLnBrk="1" latinLnBrk="0" hangingPunct="1">
                        <a:buFont typeface="Arial" panose="020B0604020202020204" pitchFamily="34" charset="0"/>
                        <a:buNone/>
                        <a:defRPr/>
                      </a:pPr>
                      <a:r>
                        <a:rPr lang="en-GB" sz="1000" b="1" kern="1200" dirty="0" smtClean="0">
                          <a:solidFill>
                            <a:srgbClr val="231F20"/>
                          </a:solidFill>
                          <a:latin typeface="+mn-lt"/>
                          <a:ea typeface="+mn-ea"/>
                          <a:cs typeface="+mn-cs"/>
                        </a:rPr>
                        <a:t>What is it like in a</a:t>
                      </a:r>
                      <a:r>
                        <a:rPr lang="en-GB" sz="1000" b="1" kern="1200" baseline="0" dirty="0" smtClean="0">
                          <a:solidFill>
                            <a:srgbClr val="231F20"/>
                          </a:solidFill>
                          <a:latin typeface="+mn-lt"/>
                          <a:ea typeface="+mn-ea"/>
                          <a:cs typeface="+mn-cs"/>
                        </a:rPr>
                        <a:t> </a:t>
                      </a:r>
                      <a:r>
                        <a:rPr lang="en-GB" sz="1000" b="1" kern="1200" dirty="0" smtClean="0">
                          <a:solidFill>
                            <a:srgbClr val="231F20"/>
                          </a:solidFill>
                          <a:latin typeface="+mn-lt"/>
                          <a:ea typeface="+mn-ea"/>
                          <a:cs typeface="+mn-cs"/>
                        </a:rPr>
                        <a:t>temperate forest biome?</a:t>
                      </a:r>
                    </a:p>
                    <a:p>
                      <a:pPr marL="1179393" lvl="2" indent="-171450" algn="l" defTabSz="1007943" rtl="0" eaLnBrk="1" latinLnBrk="0" hangingPunct="1">
                        <a:buFont typeface="Arial" panose="020B0604020202020204" pitchFamily="34" charset="0"/>
                        <a:buChar char="•"/>
                        <a:defRPr/>
                      </a:pPr>
                      <a:r>
                        <a:rPr lang="en-GB" sz="1000" kern="1200" baseline="0" dirty="0" smtClean="0">
                          <a:solidFill>
                            <a:srgbClr val="231F20"/>
                          </a:solidFill>
                          <a:latin typeface="+mn-lt"/>
                          <a:ea typeface="+mn-ea"/>
                          <a:cs typeface="+mn-cs"/>
                        </a:rPr>
                        <a:t>I</a:t>
                      </a:r>
                      <a:r>
                        <a:rPr lang="en-GB" sz="1000" kern="1200" dirty="0" smtClean="0">
                          <a:solidFill>
                            <a:srgbClr val="231F20"/>
                          </a:solidFill>
                          <a:latin typeface="+mn-lt"/>
                          <a:ea typeface="+mn-ea"/>
                          <a:cs typeface="+mn-cs"/>
                        </a:rPr>
                        <a:t>t often rains but not too much this is called precipitation the average really rainfall in the UK is 108 cm.</a:t>
                      </a:r>
                      <a:r>
                        <a:rPr lang="en-GB" sz="1000" kern="1200" baseline="0" dirty="0" smtClean="0">
                          <a:solidFill>
                            <a:srgbClr val="231F20"/>
                          </a:solidFill>
                          <a:latin typeface="+mn-lt"/>
                          <a:ea typeface="+mn-ea"/>
                          <a:cs typeface="+mn-cs"/>
                        </a:rPr>
                        <a:t> This </a:t>
                      </a:r>
                      <a:r>
                        <a:rPr lang="en-GB" sz="1000" kern="1200" dirty="0" smtClean="0">
                          <a:solidFill>
                            <a:srgbClr val="231F20"/>
                          </a:solidFill>
                          <a:latin typeface="+mn-lt"/>
                          <a:ea typeface="+mn-ea"/>
                          <a:cs typeface="+mn-cs"/>
                        </a:rPr>
                        <a:t>means plants get the water they need to grow.</a:t>
                      </a:r>
                      <a:r>
                        <a:rPr lang="en-GB" sz="1000" kern="1200" baseline="0" dirty="0" smtClean="0">
                          <a:solidFill>
                            <a:srgbClr val="231F20"/>
                          </a:solidFill>
                          <a:latin typeface="+mn-lt"/>
                          <a:ea typeface="+mn-ea"/>
                          <a:cs typeface="+mn-cs"/>
                        </a:rPr>
                        <a:t> </a:t>
                      </a:r>
                    </a:p>
                    <a:p>
                      <a:pPr marL="171450" lvl="0" indent="-171450" algn="l" defTabSz="1007943" rtl="0" eaLnBrk="1" latinLnBrk="0" hangingPunct="1">
                        <a:buFont typeface="Arial" panose="020B0604020202020204" pitchFamily="34" charset="0"/>
                        <a:buChar char="•"/>
                        <a:defRPr/>
                      </a:pPr>
                      <a:r>
                        <a:rPr lang="en-GB" sz="1000" kern="1200" baseline="0" dirty="0" smtClean="0">
                          <a:solidFill>
                            <a:srgbClr val="231F20"/>
                          </a:solidFill>
                          <a:latin typeface="+mn-lt"/>
                          <a:ea typeface="+mn-ea"/>
                          <a:cs typeface="+mn-cs"/>
                        </a:rPr>
                        <a:t>M</a:t>
                      </a:r>
                      <a:r>
                        <a:rPr lang="en-GB" sz="1000" kern="1200" dirty="0" smtClean="0">
                          <a:solidFill>
                            <a:srgbClr val="231F20"/>
                          </a:solidFill>
                          <a:latin typeface="+mn-lt"/>
                          <a:ea typeface="+mn-ea"/>
                          <a:cs typeface="+mn-cs"/>
                        </a:rPr>
                        <a:t>ost of the trees are deciduous meaning they lose their leaves in winter but there are many evergreens here too. </a:t>
                      </a:r>
                    </a:p>
                    <a:p>
                      <a:pPr marL="171450" lvl="0" indent="-171450" algn="l" defTabSz="1007943" rtl="0" eaLnBrk="1" latinLnBrk="0" hangingPunct="1">
                        <a:buFont typeface="Arial" panose="020B0604020202020204" pitchFamily="34" charset="0"/>
                        <a:buChar char="•"/>
                        <a:defRPr/>
                      </a:pPr>
                      <a:r>
                        <a:rPr lang="en-GB" sz="1000" kern="1200" dirty="0" smtClean="0">
                          <a:solidFill>
                            <a:srgbClr val="231F20"/>
                          </a:solidFill>
                          <a:latin typeface="+mn-lt"/>
                          <a:ea typeface="+mn-ea"/>
                          <a:cs typeface="+mn-cs"/>
                        </a:rPr>
                        <a:t>Rotted leaves and other decaying matter provide rich deep fertile soil for trees to grow strong roots.</a:t>
                      </a:r>
                    </a:p>
                  </a:txBody>
                  <a:tcPr/>
                </a:tc>
                <a:extLst>
                  <a:ext uri="{0D108BD9-81ED-4DB2-BD59-A6C34878D82A}">
                    <a16:rowId xmlns:a16="http://schemas.microsoft.com/office/drawing/2014/main" val="3317392649"/>
                  </a:ext>
                </a:extLst>
              </a:tr>
            </a:tbl>
          </a:graphicData>
        </a:graphic>
      </p:graphicFrame>
      <p:graphicFrame>
        <p:nvGraphicFramePr>
          <p:cNvPr id="16" name="Table 15"/>
          <p:cNvGraphicFramePr>
            <a:graphicFrameLocks noGrp="1"/>
          </p:cNvGraphicFramePr>
          <p:nvPr>
            <p:extLst>
              <p:ext uri="{D42A27DB-BD31-4B8C-83A1-F6EECF244321}">
                <p14:modId xmlns:p14="http://schemas.microsoft.com/office/powerpoint/2010/main" val="2019961680"/>
              </p:ext>
            </p:extLst>
          </p:nvPr>
        </p:nvGraphicFramePr>
        <p:xfrm>
          <a:off x="6203154" y="5327469"/>
          <a:ext cx="4438653" cy="2224529"/>
        </p:xfrm>
        <a:graphic>
          <a:graphicData uri="http://schemas.openxmlformats.org/drawingml/2006/table">
            <a:tbl>
              <a:tblPr firstRow="1" bandRow="1">
                <a:tableStyleId>{10A1B5D5-9B99-4C35-A422-299274C87663}</a:tableStyleId>
              </a:tblPr>
              <a:tblGrid>
                <a:gridCol w="4438653">
                  <a:extLst>
                    <a:ext uri="{9D8B030D-6E8A-4147-A177-3AD203B41FA5}">
                      <a16:colId xmlns:a16="http://schemas.microsoft.com/office/drawing/2014/main" val="2872413355"/>
                    </a:ext>
                  </a:extLst>
                </a:gridCol>
              </a:tblGrid>
              <a:tr h="0">
                <a:tc>
                  <a:txBody>
                    <a:bodyPr/>
                    <a:lstStyle/>
                    <a:p>
                      <a:r>
                        <a:rPr lang="en-GB" sz="1000" dirty="0" smtClean="0"/>
                        <a:t>Vegetation belts</a:t>
                      </a:r>
                      <a:endParaRPr lang="en-GB" sz="1000" dirty="0"/>
                    </a:p>
                  </a:txBody>
                  <a:tcPr/>
                </a:tc>
                <a:extLst>
                  <a:ext uri="{0D108BD9-81ED-4DB2-BD59-A6C34878D82A}">
                    <a16:rowId xmlns:a16="http://schemas.microsoft.com/office/drawing/2014/main" val="1365185807"/>
                  </a:ext>
                </a:extLst>
              </a:tr>
              <a:tr h="198068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Like a biome, a vegetation belt is an area with the same type of plant life or vegetation.</a:t>
                      </a:r>
                      <a:r>
                        <a:rPr lang="en-GB" sz="1000" kern="1200" baseline="0" dirty="0" smtClean="0">
                          <a:solidFill>
                            <a:schemeClr val="dk1"/>
                          </a:solidFill>
                          <a:effectLst/>
                          <a:latin typeface="+mn-lt"/>
                          <a:ea typeface="+mn-ea"/>
                          <a:cs typeface="+mn-cs"/>
                        </a:rPr>
                        <a:t> W</a:t>
                      </a:r>
                      <a:r>
                        <a:rPr lang="en-GB" sz="1000" kern="1200" dirty="0" smtClean="0">
                          <a:solidFill>
                            <a:schemeClr val="dk1"/>
                          </a:solidFill>
                          <a:effectLst/>
                          <a:latin typeface="+mn-lt"/>
                          <a:ea typeface="+mn-ea"/>
                          <a:cs typeface="+mn-cs"/>
                        </a:rPr>
                        <a:t>hereas the biome refers to all living things,</a:t>
                      </a:r>
                      <a:r>
                        <a:rPr lang="en-GB" sz="1000" kern="1200" baseline="0" dirty="0" smtClean="0">
                          <a:solidFill>
                            <a:schemeClr val="dk1"/>
                          </a:solidFill>
                          <a:effectLst/>
                          <a:latin typeface="+mn-lt"/>
                          <a:ea typeface="+mn-ea"/>
                          <a:cs typeface="+mn-cs"/>
                        </a:rPr>
                        <a:t> a </a:t>
                      </a:r>
                      <a:r>
                        <a:rPr lang="en-GB" sz="1000" kern="1200" dirty="0" smtClean="0">
                          <a:solidFill>
                            <a:schemeClr val="dk1"/>
                          </a:solidFill>
                          <a:effectLst/>
                          <a:latin typeface="+mn-lt"/>
                          <a:ea typeface="+mn-ea"/>
                          <a:cs typeface="+mn-cs"/>
                        </a:rPr>
                        <a:t>vegetation belt is only the trees and plants that grow there.</a:t>
                      </a:r>
                    </a:p>
                    <a:p>
                      <a:pPr marL="0" lvl="0" indent="0" algn="l" defTabSz="1007943" rtl="0" eaLnBrk="1" latinLnBrk="0" hangingPunct="1">
                        <a:buFont typeface="Arial" panose="020B0604020202020204" pitchFamily="34" charset="0"/>
                        <a:buNone/>
                        <a:defRPr/>
                      </a:pPr>
                      <a:endParaRPr lang="en-GB" sz="1000" kern="1200" dirty="0" smtClean="0">
                        <a:solidFill>
                          <a:srgbClr val="231F20"/>
                        </a:solidFill>
                        <a:latin typeface="+mn-lt"/>
                        <a:ea typeface="+mn-ea"/>
                        <a:cs typeface="+mn-cs"/>
                      </a:endParaRPr>
                    </a:p>
                    <a:p>
                      <a:pPr marL="0" lvl="0" indent="0" algn="l" defTabSz="1007943" rtl="0" eaLnBrk="1" latinLnBrk="0" hangingPunct="1">
                        <a:buFont typeface="Arial" panose="020B0604020202020204" pitchFamily="34" charset="0"/>
                        <a:buNone/>
                        <a:defRPr/>
                      </a:pPr>
                      <a:r>
                        <a:rPr lang="en-GB" sz="1000" b="1" kern="1200" dirty="0" smtClean="0">
                          <a:solidFill>
                            <a:srgbClr val="231F20"/>
                          </a:solidFill>
                          <a:latin typeface="+mn-lt"/>
                          <a:ea typeface="+mn-ea"/>
                          <a:cs typeface="+mn-cs"/>
                        </a:rPr>
                        <a:t>What vegetation belt is the UK?</a:t>
                      </a:r>
                      <a:endParaRPr lang="en-GB" sz="1000" kern="1200" dirty="0" smtClean="0">
                        <a:solidFill>
                          <a:srgbClr val="231F20"/>
                        </a:solidFill>
                        <a:latin typeface="+mn-lt"/>
                        <a:ea typeface="+mn-ea"/>
                        <a:cs typeface="+mn-cs"/>
                      </a:endParaRPr>
                    </a:p>
                    <a:p>
                      <a:pPr marL="1007943" lvl="2" indent="0" algn="l" defTabSz="1007943" rtl="0" eaLnBrk="1" latinLnBrk="0" hangingPunct="1">
                        <a:buFont typeface="Arial" panose="020B0604020202020204" pitchFamily="34" charset="0"/>
                        <a:buNone/>
                        <a:defRPr/>
                      </a:pPr>
                      <a:r>
                        <a:rPr lang="en-GB" sz="1000" kern="1200" dirty="0" smtClean="0">
                          <a:solidFill>
                            <a:srgbClr val="231F20"/>
                          </a:solidFill>
                          <a:latin typeface="+mn-lt"/>
                          <a:ea typeface="+mn-ea"/>
                          <a:cs typeface="+mn-cs"/>
                        </a:rPr>
                        <a:t>In the UK we live in a deciduous forest vegetation belt .</a:t>
                      </a:r>
                    </a:p>
                    <a:p>
                      <a:pPr marL="1007943" lvl="2" indent="0" algn="l" defTabSz="1007943" rtl="0" eaLnBrk="1" latinLnBrk="0" hangingPunct="1">
                        <a:buFont typeface="Arial" panose="020B0604020202020204" pitchFamily="34" charset="0"/>
                        <a:buNone/>
                        <a:defRPr/>
                      </a:pPr>
                      <a:r>
                        <a:rPr lang="en-GB" sz="1000" kern="1200" dirty="0" smtClean="0">
                          <a:solidFill>
                            <a:srgbClr val="231F20"/>
                          </a:solidFill>
                          <a:latin typeface="+mn-lt"/>
                          <a:ea typeface="+mn-ea"/>
                          <a:cs typeface="+mn-cs"/>
                        </a:rPr>
                        <a:t>A deciduous forest vegetation felt is where most trees and plants are deciduous (although there are some evergreen trees).</a:t>
                      </a:r>
                      <a:r>
                        <a:rPr lang="en-GB" sz="1000" kern="1200" baseline="0" dirty="0" smtClean="0">
                          <a:solidFill>
                            <a:srgbClr val="231F20"/>
                          </a:solidFill>
                          <a:latin typeface="+mn-lt"/>
                          <a:ea typeface="+mn-ea"/>
                          <a:cs typeface="+mn-cs"/>
                        </a:rPr>
                        <a:t> T</a:t>
                      </a:r>
                      <a:r>
                        <a:rPr lang="en-GB" sz="1000" kern="1200" dirty="0" smtClean="0">
                          <a:solidFill>
                            <a:srgbClr val="231F20"/>
                          </a:solidFill>
                          <a:latin typeface="+mn-lt"/>
                          <a:ea typeface="+mn-ea"/>
                          <a:cs typeface="+mn-cs"/>
                        </a:rPr>
                        <a:t>his means they lose their leaves or Flora in Autumn and Winter and fresh growth grows in Spring and Summer. They do this to save energy like how some animals hibernates.</a:t>
                      </a:r>
                    </a:p>
                  </a:txBody>
                  <a:tcPr/>
                </a:tc>
                <a:extLst>
                  <a:ext uri="{0D108BD9-81ED-4DB2-BD59-A6C34878D82A}">
                    <a16:rowId xmlns:a16="http://schemas.microsoft.com/office/drawing/2014/main" val="3317392649"/>
                  </a:ext>
                </a:extLst>
              </a:tr>
            </a:tbl>
          </a:graphicData>
        </a:graphic>
      </p:graphicFrame>
      <p:pic>
        <p:nvPicPr>
          <p:cNvPr id="17" name="Picture 16"/>
          <p:cNvPicPr>
            <a:picLocks noChangeAspect="1"/>
          </p:cNvPicPr>
          <p:nvPr/>
        </p:nvPicPr>
        <p:blipFill>
          <a:blip r:embed="rId3"/>
          <a:stretch>
            <a:fillRect/>
          </a:stretch>
        </p:blipFill>
        <p:spPr>
          <a:xfrm>
            <a:off x="6357592" y="1433139"/>
            <a:ext cx="848277" cy="491650"/>
          </a:xfrm>
          <a:prstGeom prst="rect">
            <a:avLst/>
          </a:prstGeom>
        </p:spPr>
      </p:pic>
      <p:pic>
        <p:nvPicPr>
          <p:cNvPr id="18" name="Picture 17"/>
          <p:cNvPicPr>
            <a:picLocks noChangeAspect="1"/>
          </p:cNvPicPr>
          <p:nvPr/>
        </p:nvPicPr>
        <p:blipFill>
          <a:blip r:embed="rId4"/>
          <a:stretch>
            <a:fillRect/>
          </a:stretch>
        </p:blipFill>
        <p:spPr>
          <a:xfrm>
            <a:off x="7342389" y="4283941"/>
            <a:ext cx="2160183" cy="953847"/>
          </a:xfrm>
          <a:prstGeom prst="rect">
            <a:avLst/>
          </a:prstGeom>
        </p:spPr>
      </p:pic>
      <p:pic>
        <p:nvPicPr>
          <p:cNvPr id="19" name="Picture 18"/>
          <p:cNvPicPr>
            <a:picLocks noChangeAspect="1"/>
          </p:cNvPicPr>
          <p:nvPr/>
        </p:nvPicPr>
        <p:blipFill>
          <a:blip r:embed="rId5"/>
          <a:stretch>
            <a:fillRect/>
          </a:stretch>
        </p:blipFill>
        <p:spPr>
          <a:xfrm>
            <a:off x="6501657" y="6439733"/>
            <a:ext cx="704212" cy="926486"/>
          </a:xfrm>
          <a:prstGeom prst="rect">
            <a:avLst/>
          </a:prstGeom>
        </p:spPr>
      </p:pic>
      <p:pic>
        <p:nvPicPr>
          <p:cNvPr id="9" name="Picture 8"/>
          <p:cNvPicPr/>
          <p:nvPr/>
        </p:nvPicPr>
        <p:blipFill>
          <a:blip r:embed="rId6" cstate="print">
            <a:extLst>
              <a:ext uri="{28A0092B-C50C-407E-A947-70E740481C1C}">
                <a14:useLocalDpi xmlns:a14="http://schemas.microsoft.com/office/drawing/2010/main" val="0"/>
              </a:ext>
            </a:extLst>
          </a:blip>
          <a:stretch>
            <a:fillRect/>
          </a:stretch>
        </p:blipFill>
        <p:spPr>
          <a:xfrm>
            <a:off x="10072254" y="48361"/>
            <a:ext cx="481445" cy="460548"/>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2611765395"/>
              </p:ext>
            </p:extLst>
          </p:nvPr>
        </p:nvGraphicFramePr>
        <p:xfrm>
          <a:off x="16877" y="573469"/>
          <a:ext cx="6098170" cy="3314833"/>
        </p:xfrm>
        <a:graphic>
          <a:graphicData uri="http://schemas.openxmlformats.org/drawingml/2006/table">
            <a:tbl>
              <a:tblPr firstRow="1" bandRow="1">
                <a:tableStyleId>{10A1B5D5-9B99-4C35-A422-299274C87663}</a:tableStyleId>
              </a:tblPr>
              <a:tblGrid>
                <a:gridCol w="6098170">
                  <a:extLst>
                    <a:ext uri="{9D8B030D-6E8A-4147-A177-3AD203B41FA5}">
                      <a16:colId xmlns:a16="http://schemas.microsoft.com/office/drawing/2014/main" val="2872413355"/>
                    </a:ext>
                  </a:extLst>
                </a:gridCol>
              </a:tblGrid>
              <a:tr h="0">
                <a:tc>
                  <a:txBody>
                    <a:bodyPr/>
                    <a:lstStyle/>
                    <a:p>
                      <a:r>
                        <a:rPr lang="en-GB" sz="1000" dirty="0" smtClean="0"/>
                        <a:t>OS Maps </a:t>
                      </a:r>
                      <a:endParaRPr lang="en-GB" sz="1000" dirty="0"/>
                    </a:p>
                  </a:txBody>
                  <a:tcPr/>
                </a:tc>
                <a:extLst>
                  <a:ext uri="{0D108BD9-81ED-4DB2-BD59-A6C34878D82A}">
                    <a16:rowId xmlns:a16="http://schemas.microsoft.com/office/drawing/2014/main" val="1365185807"/>
                  </a:ext>
                </a:extLst>
              </a:tr>
              <a:tr h="3070993">
                <a:tc>
                  <a:txBody>
                    <a:bodyPr/>
                    <a:lstStyle/>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rgbClr val="231F20"/>
                          </a:solidFill>
                          <a:latin typeface="+mn-lt"/>
                          <a:ea typeface="+mn-ea"/>
                          <a:cs typeface="+mn-cs"/>
                        </a:rPr>
                        <a:t>An OS (Ordnance Survey) Map is a useful tool if you are planning a route for a long walk off-road. It has symbols to explain the features of different areas so walkers know where and where not to go. </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rgbClr val="231F20"/>
                          </a:solidFill>
                          <a:latin typeface="+mn-lt"/>
                          <a:ea typeface="+mn-ea"/>
                          <a:cs typeface="+mn-cs"/>
                        </a:rPr>
                        <a:t>OS maps have a scale. On some smaller maps, 1cm on the map equals 250m in real life. On some larger maps, 1cm on the map equals 500m. Different maps might have different scales, so check on your map to find its scale.</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rgbClr val="231F20"/>
                          </a:solidFill>
                          <a:latin typeface="+mn-lt"/>
                          <a:ea typeface="+mn-ea"/>
                          <a:cs typeface="+mn-cs"/>
                        </a:rPr>
                        <a:t>OS maps have faint blue lines which divide the map into square. Along the edges of each map there are numbers. These numbers help you work out where a location is on a map. This would be helpful if you were lost and needed to call for help. Northings are numbers that go from bottom to top, Eastings go from left to right.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rgbClr val="231F20"/>
                          </a:solidFill>
                          <a:latin typeface="+mn-lt"/>
                          <a:ea typeface="+mn-ea"/>
                          <a:cs typeface="+mn-cs"/>
                        </a:rPr>
                        <a:t>OS Symbols: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rgbClr val="231F20"/>
                        </a:solidFill>
                        <a:latin typeface="+mn-lt"/>
                        <a:ea typeface="+mn-ea"/>
                        <a:cs typeface="+mn-cs"/>
                      </a:endParaRPr>
                    </a:p>
                  </a:txBody>
                  <a:tcPr/>
                </a:tc>
                <a:extLst>
                  <a:ext uri="{0D108BD9-81ED-4DB2-BD59-A6C34878D82A}">
                    <a16:rowId xmlns:a16="http://schemas.microsoft.com/office/drawing/2014/main" val="3317392649"/>
                  </a:ext>
                </a:extLst>
              </a:tr>
            </a:tbl>
          </a:graphicData>
        </a:graphic>
      </p:graphicFrame>
      <p:pic>
        <p:nvPicPr>
          <p:cNvPr id="22" name="Picture 21"/>
          <p:cNvPicPr/>
          <p:nvPr/>
        </p:nvPicPr>
        <p:blipFill>
          <a:blip r:embed="rId7"/>
          <a:stretch>
            <a:fillRect/>
          </a:stretch>
        </p:blipFill>
        <p:spPr>
          <a:xfrm>
            <a:off x="87079" y="853407"/>
            <a:ext cx="1962641" cy="1676471"/>
          </a:xfrm>
          <a:prstGeom prst="rect">
            <a:avLst/>
          </a:prstGeom>
        </p:spPr>
      </p:pic>
      <p:pic>
        <p:nvPicPr>
          <p:cNvPr id="23" name="Picture 22"/>
          <p:cNvPicPr>
            <a:picLocks noChangeAspect="1"/>
          </p:cNvPicPr>
          <p:nvPr/>
        </p:nvPicPr>
        <p:blipFill>
          <a:blip r:embed="rId8"/>
          <a:stretch>
            <a:fillRect/>
          </a:stretch>
        </p:blipFill>
        <p:spPr>
          <a:xfrm>
            <a:off x="821947" y="2697468"/>
            <a:ext cx="3389901" cy="1160744"/>
          </a:xfrm>
          <a:prstGeom prst="rect">
            <a:avLst/>
          </a:prstGeom>
        </p:spPr>
      </p:pic>
      <p:pic>
        <p:nvPicPr>
          <p:cNvPr id="24" name="Picture 23"/>
          <p:cNvPicPr>
            <a:picLocks noChangeAspect="1"/>
          </p:cNvPicPr>
          <p:nvPr/>
        </p:nvPicPr>
        <p:blipFill>
          <a:blip r:embed="rId9"/>
          <a:stretch>
            <a:fillRect/>
          </a:stretch>
        </p:blipFill>
        <p:spPr>
          <a:xfrm>
            <a:off x="4203172" y="2697468"/>
            <a:ext cx="1005089" cy="1160744"/>
          </a:xfrm>
          <a:prstGeom prst="rect">
            <a:avLst/>
          </a:prstGeom>
        </p:spPr>
      </p:pic>
      <p:graphicFrame>
        <p:nvGraphicFramePr>
          <p:cNvPr id="25" name="Table 24"/>
          <p:cNvGraphicFramePr>
            <a:graphicFrameLocks noGrp="1"/>
          </p:cNvGraphicFramePr>
          <p:nvPr>
            <p:extLst>
              <p:ext uri="{D42A27DB-BD31-4B8C-83A1-F6EECF244321}">
                <p14:modId xmlns:p14="http://schemas.microsoft.com/office/powerpoint/2010/main" val="1645826900"/>
              </p:ext>
            </p:extLst>
          </p:nvPr>
        </p:nvGraphicFramePr>
        <p:xfrm>
          <a:off x="0" y="3955868"/>
          <a:ext cx="6098170" cy="2103120"/>
        </p:xfrm>
        <a:graphic>
          <a:graphicData uri="http://schemas.openxmlformats.org/drawingml/2006/table">
            <a:tbl>
              <a:tblPr firstRow="1" bandRow="1">
                <a:tableStyleId>{93296810-A885-4BE3-A3E7-6D5BEEA58F35}</a:tableStyleId>
              </a:tblPr>
              <a:tblGrid>
                <a:gridCol w="1219634">
                  <a:extLst>
                    <a:ext uri="{9D8B030D-6E8A-4147-A177-3AD203B41FA5}">
                      <a16:colId xmlns:a16="http://schemas.microsoft.com/office/drawing/2014/main" val="2869769101"/>
                    </a:ext>
                  </a:extLst>
                </a:gridCol>
                <a:gridCol w="1219634">
                  <a:extLst>
                    <a:ext uri="{9D8B030D-6E8A-4147-A177-3AD203B41FA5}">
                      <a16:colId xmlns:a16="http://schemas.microsoft.com/office/drawing/2014/main" val="3546307619"/>
                    </a:ext>
                  </a:extLst>
                </a:gridCol>
                <a:gridCol w="1219634">
                  <a:extLst>
                    <a:ext uri="{9D8B030D-6E8A-4147-A177-3AD203B41FA5}">
                      <a16:colId xmlns:a16="http://schemas.microsoft.com/office/drawing/2014/main" val="3781761540"/>
                    </a:ext>
                  </a:extLst>
                </a:gridCol>
                <a:gridCol w="1219634">
                  <a:extLst>
                    <a:ext uri="{9D8B030D-6E8A-4147-A177-3AD203B41FA5}">
                      <a16:colId xmlns:a16="http://schemas.microsoft.com/office/drawing/2014/main" val="1082884602"/>
                    </a:ext>
                  </a:extLst>
                </a:gridCol>
                <a:gridCol w="1219634">
                  <a:extLst>
                    <a:ext uri="{9D8B030D-6E8A-4147-A177-3AD203B41FA5}">
                      <a16:colId xmlns:a16="http://schemas.microsoft.com/office/drawing/2014/main" val="2895047922"/>
                    </a:ext>
                  </a:extLst>
                </a:gridCol>
              </a:tblGrid>
              <a:tr h="205439">
                <a:tc gridSpan="5">
                  <a:txBody>
                    <a:bodyPr/>
                    <a:lstStyle/>
                    <a:p>
                      <a:r>
                        <a:rPr lang="en-GB" sz="1000" dirty="0" smtClean="0"/>
                        <a:t>Biomes</a:t>
                      </a:r>
                      <a:endParaRPr lang="en-GB" sz="1000" dirty="0"/>
                    </a:p>
                  </a:txBody>
                  <a:tcPr/>
                </a:tc>
                <a:tc hMerge="1">
                  <a:txBody>
                    <a:bodyPr/>
                    <a:lstStyle/>
                    <a:p>
                      <a:endParaRPr lang="en-GB" sz="1200" dirty="0"/>
                    </a:p>
                  </a:txBody>
                  <a:tcPr/>
                </a:tc>
                <a:tc hMerge="1">
                  <a:txBody>
                    <a:bodyPr/>
                    <a:lstStyle/>
                    <a:p>
                      <a:endParaRPr lang="en-GB" sz="1200" dirty="0"/>
                    </a:p>
                  </a:txBody>
                  <a:tcPr/>
                </a:tc>
                <a:tc hMerge="1">
                  <a:txBody>
                    <a:bodyPr/>
                    <a:lstStyle/>
                    <a:p>
                      <a:endParaRPr lang="en-GB" sz="1200" dirty="0"/>
                    </a:p>
                  </a:txBody>
                  <a:tcPr/>
                </a:tc>
                <a:tc hMerge="1">
                  <a:txBody>
                    <a:bodyPr/>
                    <a:lstStyle/>
                    <a:p>
                      <a:endParaRPr lang="en-GB" sz="1200" dirty="0"/>
                    </a:p>
                  </a:txBody>
                  <a:tcPr/>
                </a:tc>
                <a:extLst>
                  <a:ext uri="{0D108BD9-81ED-4DB2-BD59-A6C34878D82A}">
                    <a16:rowId xmlns:a16="http://schemas.microsoft.com/office/drawing/2014/main" val="395965178"/>
                  </a:ext>
                </a:extLst>
              </a:tr>
              <a:tr h="333838">
                <a:tc gridSpan="5">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A biome is an area of the world that has a particular climate and</a:t>
                      </a:r>
                      <a:r>
                        <a:rPr lang="en-GB" sz="1000" baseline="0" dirty="0" smtClean="0"/>
                        <a:t> </a:t>
                      </a:r>
                      <a:r>
                        <a:rPr lang="en-GB" sz="1000" dirty="0" smtClean="0"/>
                        <a:t>is where animals and plants sharing similar characteristics live</a:t>
                      </a:r>
                      <a:r>
                        <a:rPr lang="en-GB" sz="1000" baseline="0" dirty="0" smtClean="0"/>
                        <a:t> </a:t>
                      </a:r>
                      <a:r>
                        <a:rPr lang="en-GB" sz="1000" dirty="0" smtClean="0"/>
                        <a:t>together. What lives there depends on temperature, rainfall and the</a:t>
                      </a:r>
                      <a:r>
                        <a:rPr lang="en-GB" sz="1000" baseline="0" dirty="0" smtClean="0"/>
                        <a:t> </a:t>
                      </a:r>
                      <a:r>
                        <a:rPr lang="en-GB" sz="1000" dirty="0" smtClean="0"/>
                        <a:t>fertility of the soil. </a:t>
                      </a:r>
                    </a:p>
                  </a:txBody>
                  <a:tcPr/>
                </a:tc>
                <a:tc hMerge="1">
                  <a:txBody>
                    <a:bodyPr/>
                    <a:lstStyle/>
                    <a:p>
                      <a:endParaRPr lang="en-GB" sz="1200" dirty="0"/>
                    </a:p>
                  </a:txBody>
                  <a:tcPr/>
                </a:tc>
                <a:tc hMerge="1">
                  <a:txBody>
                    <a:bodyPr/>
                    <a:lstStyle/>
                    <a:p>
                      <a:endParaRPr lang="en-GB" sz="1200" dirty="0"/>
                    </a:p>
                  </a:txBody>
                  <a:tcPr/>
                </a:tc>
                <a:tc hMerge="1">
                  <a:txBody>
                    <a:bodyPr/>
                    <a:lstStyle/>
                    <a:p>
                      <a:endParaRPr lang="en-GB" sz="1200" dirty="0"/>
                    </a:p>
                  </a:txBody>
                  <a:tcPr/>
                </a:tc>
                <a:tc hMerge="1">
                  <a:txBody>
                    <a:bodyPr/>
                    <a:lstStyle/>
                    <a:p>
                      <a:endParaRPr lang="en-GB" sz="1200" dirty="0"/>
                    </a:p>
                  </a:txBody>
                  <a:tcPr/>
                </a:tc>
                <a:extLst>
                  <a:ext uri="{0D108BD9-81ED-4DB2-BD59-A6C34878D82A}">
                    <a16:rowId xmlns:a16="http://schemas.microsoft.com/office/drawing/2014/main" val="654937588"/>
                  </a:ext>
                </a:extLst>
              </a:tr>
              <a:tr h="1400830">
                <a:tc>
                  <a:txBody>
                    <a:bodyPr/>
                    <a:lstStyle/>
                    <a:p>
                      <a:r>
                        <a:rPr lang="en-GB" sz="1000" b="1" dirty="0" smtClean="0"/>
                        <a:t>Aquatic</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This is Earth’s largest biome covering nearly 75% of the planet. It has two main categories:</a:t>
                      </a:r>
                      <a:r>
                        <a:rPr lang="en-GB" sz="1000" baseline="0" dirty="0" smtClean="0"/>
                        <a:t> freshwater and saltwater.</a:t>
                      </a:r>
                      <a:endParaRPr lang="en-GB" sz="1000" dirty="0" smtClean="0"/>
                    </a:p>
                  </a:txBody>
                  <a:tcPr/>
                </a:tc>
                <a:tc>
                  <a:txBody>
                    <a:bodyPr/>
                    <a:lstStyle/>
                    <a:p>
                      <a:r>
                        <a:rPr lang="en-GB" sz="1000" b="1" dirty="0" smtClean="0"/>
                        <a:t>Desert</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These biomes are extremely dry</a:t>
                      </a:r>
                      <a:r>
                        <a:rPr lang="en-GB" sz="1000" baseline="0" dirty="0" smtClean="0"/>
                        <a:t> (the average rainfall is 25cm per year). They can be hot or cold depending on the location.</a:t>
                      </a:r>
                    </a:p>
                    <a:p>
                      <a:endParaRPr lang="en-GB" sz="1000" dirty="0"/>
                    </a:p>
                  </a:txBody>
                  <a:tcPr/>
                </a:tc>
                <a:tc>
                  <a:txBody>
                    <a:bodyPr/>
                    <a:lstStyle/>
                    <a:p>
                      <a:r>
                        <a:rPr lang="en-GB" sz="1000" b="1" dirty="0" smtClean="0"/>
                        <a:t>Forest</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The forest biomes are home to a variety of trees and plants</a:t>
                      </a:r>
                      <a:r>
                        <a:rPr lang="en-GB" sz="1000" baseline="0" dirty="0" smtClean="0"/>
                        <a:t> and so are extremely important to our ecosystem</a:t>
                      </a:r>
                      <a:r>
                        <a:rPr lang="en-GB" sz="1000" dirty="0" smtClean="0"/>
                        <a:t>. </a:t>
                      </a:r>
                    </a:p>
                    <a:p>
                      <a:endParaRPr lang="en-GB" sz="1000" dirty="0"/>
                    </a:p>
                  </a:txBody>
                  <a:tcPr/>
                </a:tc>
                <a:tc>
                  <a:txBody>
                    <a:bodyPr/>
                    <a:lstStyle/>
                    <a:p>
                      <a:r>
                        <a:rPr lang="en-GB" sz="1000" b="1" dirty="0" smtClean="0"/>
                        <a:t>Grassland</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Most of this biome is made up of a variety of grasse</a:t>
                      </a:r>
                      <a:r>
                        <a:rPr lang="en-GB" sz="1000" baseline="0" dirty="0" smtClean="0"/>
                        <a:t>s and is a popular biome for framing due to </a:t>
                      </a:r>
                      <a:r>
                        <a:rPr lang="en-GB" sz="1000" baseline="0" smtClean="0"/>
                        <a:t>its rich, </a:t>
                      </a:r>
                      <a:r>
                        <a:rPr lang="en-GB" sz="1000" baseline="0" dirty="0" smtClean="0"/>
                        <a:t>fertile soil.</a:t>
                      </a:r>
                    </a:p>
                    <a:p>
                      <a:endParaRPr lang="en-GB" sz="1000" dirty="0"/>
                    </a:p>
                  </a:txBody>
                  <a:tcPr/>
                </a:tc>
                <a:tc>
                  <a:txBody>
                    <a:bodyPr/>
                    <a:lstStyle/>
                    <a:p>
                      <a:r>
                        <a:rPr lang="en-GB" sz="1000" b="1" dirty="0" smtClean="0"/>
                        <a:t>Tundra</a:t>
                      </a:r>
                    </a:p>
                    <a:p>
                      <a:pPr marL="0" marR="0" indent="0" algn="l" defTabSz="1007943" rtl="0" eaLnBrk="1" fontAlgn="auto" latinLnBrk="0" hangingPunct="1">
                        <a:lnSpc>
                          <a:spcPct val="100000"/>
                        </a:lnSpc>
                        <a:spcBef>
                          <a:spcPts val="0"/>
                        </a:spcBef>
                        <a:spcAft>
                          <a:spcPts val="0"/>
                        </a:spcAft>
                        <a:buClrTx/>
                        <a:buSzTx/>
                        <a:buFontTx/>
                        <a:buNone/>
                        <a:tabLst/>
                        <a:defRPr/>
                      </a:pPr>
                      <a:r>
                        <a:rPr lang="en-GB" sz="1000" dirty="0" smtClean="0"/>
                        <a:t>The tundra is the coldest biome</a:t>
                      </a:r>
                      <a:r>
                        <a:rPr lang="en-GB" sz="1000" baseline="0" dirty="0" smtClean="0"/>
                        <a:t> (</a:t>
                      </a:r>
                      <a:r>
                        <a:rPr lang="en-GB" sz="1000" dirty="0" smtClean="0"/>
                        <a:t>include the Arctic, Antarctica and some alpine areas (in high mountains).</a:t>
                      </a:r>
                    </a:p>
                    <a:p>
                      <a:endParaRPr lang="en-GB" sz="1000" dirty="0"/>
                    </a:p>
                  </a:txBody>
                  <a:tcPr/>
                </a:tc>
                <a:extLst>
                  <a:ext uri="{0D108BD9-81ED-4DB2-BD59-A6C34878D82A}">
                    <a16:rowId xmlns:a16="http://schemas.microsoft.com/office/drawing/2014/main" val="2357898599"/>
                  </a:ext>
                </a:extLst>
              </a:tr>
            </a:tbl>
          </a:graphicData>
        </a:graphic>
      </p:graphicFrame>
    </p:spTree>
    <p:extLst>
      <p:ext uri="{BB962C8B-B14F-4D97-AF65-F5344CB8AC3E}">
        <p14:creationId xmlns:p14="http://schemas.microsoft.com/office/powerpoint/2010/main" val="38819175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179</TotalTime>
  <Words>1151</Words>
  <Application>Microsoft Office PowerPoint</Application>
  <PresentationFormat>Custom</PresentationFormat>
  <Paragraphs>90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26</cp:revision>
  <cp:lastPrinted>2024-09-12T09:13:58Z</cp:lastPrinted>
  <dcterms:created xsi:type="dcterms:W3CDTF">2023-11-14T15:55:26Z</dcterms:created>
  <dcterms:modified xsi:type="dcterms:W3CDTF">2024-09-12T09:58:19Z</dcterms:modified>
</cp:coreProperties>
</file>