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57" r:id="rId2"/>
    <p:sldId id="259"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ka Miah" initials="RM" lastIdx="1" clrIdx="0">
    <p:extLst>
      <p:ext uri="{19B8F6BF-5375-455C-9EA6-DF929625EA0E}">
        <p15:presenceInfo xmlns:p15="http://schemas.microsoft.com/office/powerpoint/2012/main" userId="S::rebeka.miah@langshott.surrey.sch.uk::b2f3f2ea-b63d-47df-8a3f-5f59d6b1cc7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77" d="100"/>
          <a:sy n="77" d="100"/>
        </p:scale>
        <p:origin x="127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A9EF7-0CC6-4D3A-86B9-8AC42D47BEF1}" type="datetimeFigureOut">
              <a:rPr lang="en-GB" smtClean="0"/>
              <a:t>14/02/2025</a:t>
            </a:fld>
            <a:endParaRPr lang="en-GB"/>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F792B7-5F0D-4F16-9127-B897C114FDBD}" type="slidenum">
              <a:rPr lang="en-GB" smtClean="0"/>
              <a:t>‹#›</a:t>
            </a:fld>
            <a:endParaRPr lang="en-GB"/>
          </a:p>
        </p:txBody>
      </p:sp>
    </p:spTree>
    <p:extLst>
      <p:ext uri="{BB962C8B-B14F-4D97-AF65-F5344CB8AC3E}">
        <p14:creationId xmlns:p14="http://schemas.microsoft.com/office/powerpoint/2010/main" val="3642954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https://www.carbonbrief.org/mapped-how-the-uk-generates-its-electricity/</a:t>
            </a:r>
          </a:p>
        </p:txBody>
      </p:sp>
      <p:sp>
        <p:nvSpPr>
          <p:cNvPr id="4" name="Slide Number Placeholder 3"/>
          <p:cNvSpPr>
            <a:spLocks noGrp="1"/>
          </p:cNvSpPr>
          <p:nvPr>
            <p:ph type="sldNum" sz="quarter" idx="5"/>
          </p:nvPr>
        </p:nvSpPr>
        <p:spPr/>
        <p:txBody>
          <a:bodyPr/>
          <a:lstStyle/>
          <a:p>
            <a:fld id="{E1F792B7-5F0D-4F16-9127-B897C114FDBD}" type="slidenum">
              <a:rPr lang="en-GB" smtClean="0"/>
              <a:t>1</a:t>
            </a:fld>
            <a:endParaRPr lang="en-GB"/>
          </a:p>
        </p:txBody>
      </p:sp>
    </p:spTree>
    <p:extLst>
      <p:ext uri="{BB962C8B-B14F-4D97-AF65-F5344CB8AC3E}">
        <p14:creationId xmlns:p14="http://schemas.microsoft.com/office/powerpoint/2010/main" val="2576811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https://www.carbonbrief.org/mapped-how-the-uk-generates-its-electricity/</a:t>
            </a:r>
          </a:p>
        </p:txBody>
      </p:sp>
      <p:sp>
        <p:nvSpPr>
          <p:cNvPr id="4" name="Slide Number Placeholder 3"/>
          <p:cNvSpPr>
            <a:spLocks noGrp="1"/>
          </p:cNvSpPr>
          <p:nvPr>
            <p:ph type="sldNum" sz="quarter" idx="5"/>
          </p:nvPr>
        </p:nvSpPr>
        <p:spPr/>
        <p:txBody>
          <a:bodyPr/>
          <a:lstStyle/>
          <a:p>
            <a:fld id="{E1F792B7-5F0D-4F16-9127-B897C114FDBD}" type="slidenum">
              <a:rPr lang="en-GB" smtClean="0"/>
              <a:t>2</a:t>
            </a:fld>
            <a:endParaRPr lang="en-GB"/>
          </a:p>
        </p:txBody>
      </p:sp>
    </p:spTree>
    <p:extLst>
      <p:ext uri="{BB962C8B-B14F-4D97-AF65-F5344CB8AC3E}">
        <p14:creationId xmlns:p14="http://schemas.microsoft.com/office/powerpoint/2010/main" val="1655032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microsoft.com/office/2007/relationships/hdphoto" Target="../media/hdphoto1.wdp"/><Relationship Id="rId18" Type="http://schemas.openxmlformats.org/officeDocument/2006/relationships/image" Target="../media/image17.png"/><Relationship Id="rId3" Type="http://schemas.openxmlformats.org/officeDocument/2006/relationships/image" Target="../media/image4.png"/><Relationship Id="rId21" Type="http://schemas.openxmlformats.org/officeDocument/2006/relationships/image" Target="../media/image20.png"/><Relationship Id="rId7" Type="http://schemas.openxmlformats.org/officeDocument/2006/relationships/image" Target="../media/image8.png"/><Relationship Id="rId12" Type="http://schemas.openxmlformats.org/officeDocument/2006/relationships/image" Target="../media/image1.png"/><Relationship Id="rId17" Type="http://schemas.openxmlformats.org/officeDocument/2006/relationships/image" Target="../media/image16.png"/><Relationship Id="rId2" Type="http://schemas.openxmlformats.org/officeDocument/2006/relationships/notesSlide" Target="../notesSlides/notesSlide2.xml"/><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4.png"/><Relationship Id="rId10" Type="http://schemas.openxmlformats.org/officeDocument/2006/relationships/image" Target="../media/image11.png"/><Relationship Id="rId19" Type="http://schemas.openxmlformats.org/officeDocument/2006/relationships/image" Target="../media/image18.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24584878"/>
              </p:ext>
            </p:extLst>
          </p:nvPr>
        </p:nvGraphicFramePr>
        <p:xfrm>
          <a:off x="7273170" y="612298"/>
          <a:ext cx="3418643" cy="6853428"/>
        </p:xfrm>
        <a:graphic>
          <a:graphicData uri="http://schemas.openxmlformats.org/drawingml/2006/table">
            <a:tbl>
              <a:tblPr firstRow="1" bandRow="1">
                <a:tableStyleId>{93296810-A885-4BE3-A3E7-6D5BEEA58F35}</a:tableStyleId>
              </a:tblPr>
              <a:tblGrid>
                <a:gridCol w="958114">
                  <a:extLst>
                    <a:ext uri="{9D8B030D-6E8A-4147-A177-3AD203B41FA5}">
                      <a16:colId xmlns:a16="http://schemas.microsoft.com/office/drawing/2014/main" val="1630223619"/>
                    </a:ext>
                  </a:extLst>
                </a:gridCol>
                <a:gridCol w="2460529">
                  <a:extLst>
                    <a:ext uri="{9D8B030D-6E8A-4147-A177-3AD203B41FA5}">
                      <a16:colId xmlns:a16="http://schemas.microsoft.com/office/drawing/2014/main" val="1922709769"/>
                    </a:ext>
                  </a:extLst>
                </a:gridCol>
              </a:tblGrid>
              <a:tr h="237461">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68599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kern="1200" dirty="0">
                          <a:solidFill>
                            <a:schemeClr val="dk1"/>
                          </a:solidFill>
                          <a:effectLst/>
                          <a:latin typeface="+mn-lt"/>
                          <a:ea typeface="+mn-ea"/>
                          <a:cs typeface="+mn-cs"/>
                        </a:rPr>
                        <a:t>carbon footprint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the total amount of greenhouse gases (including carbon dioxide and methane) that are generated by our actions.</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382577">
                <a:tc>
                  <a:txBody>
                    <a:bodyPr/>
                    <a:lstStyle/>
                    <a:p>
                      <a:r>
                        <a:rPr lang="en-GB" sz="1090" kern="1200" dirty="0">
                          <a:solidFill>
                            <a:schemeClr val="dk1"/>
                          </a:solidFill>
                          <a:effectLst/>
                          <a:latin typeface="+mn-lt"/>
                          <a:ea typeface="+mn-ea"/>
                          <a:cs typeface="+mn-cs"/>
                        </a:rPr>
                        <a:t>conserve</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verb</a:t>
                      </a:r>
                      <a:r>
                        <a:rPr lang="en-GB" sz="1090" dirty="0">
                          <a:latin typeface="Calibri" panose="020F0502020204030204" pitchFamily="34" charset="0"/>
                          <a:ea typeface="Calibri" panose="020F0502020204030204" pitchFamily="34" charset="0"/>
                          <a:cs typeface="Times New Roman" panose="02020603050405020304" pitchFamily="18" charset="0"/>
                        </a:rPr>
                        <a:t>. to use as few resources as possible.</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27567911"/>
                  </a:ext>
                </a:extLst>
              </a:tr>
              <a:tr h="230865">
                <a:tc>
                  <a:txBody>
                    <a:bodyPr/>
                    <a:lstStyle/>
                    <a:p>
                      <a:r>
                        <a:rPr lang="en-GB" sz="1090" kern="1200" dirty="0">
                          <a:solidFill>
                            <a:schemeClr val="dk1"/>
                          </a:solidFill>
                          <a:effectLst/>
                          <a:latin typeface="+mn-lt"/>
                          <a:ea typeface="+mn-ea"/>
                          <a:cs typeface="+mn-cs"/>
                        </a:rPr>
                        <a:t>consume</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verb</a:t>
                      </a:r>
                      <a:r>
                        <a:rPr lang="en-GB" sz="1090" dirty="0">
                          <a:latin typeface="Calibri" panose="020F0502020204030204" pitchFamily="34" charset="0"/>
                          <a:ea typeface="Calibri" panose="020F0502020204030204" pitchFamily="34" charset="0"/>
                          <a:cs typeface="Times New Roman" panose="02020603050405020304" pitchFamily="18" charset="0"/>
                        </a:rPr>
                        <a:t>. to use, eat or drink something.</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382577">
                <a:tc>
                  <a:txBody>
                    <a:bodyPr/>
                    <a:lstStyle/>
                    <a:p>
                      <a:r>
                        <a:rPr lang="en-GB" sz="1090" kern="1200" dirty="0">
                          <a:solidFill>
                            <a:schemeClr val="dk1"/>
                          </a:solidFill>
                          <a:effectLst/>
                          <a:latin typeface="+mn-lt"/>
                          <a:ea typeface="+mn-ea"/>
                          <a:cs typeface="+mn-cs"/>
                        </a:rPr>
                        <a:t>export</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selling</a:t>
                      </a:r>
                      <a:r>
                        <a:rPr lang="en-GB" sz="1090" dirty="0"/>
                        <a:t> products and goods to other countries.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38257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kern="1200" dirty="0">
                          <a:solidFill>
                            <a:schemeClr val="dk1"/>
                          </a:solidFill>
                          <a:effectLst/>
                          <a:latin typeface="+mn-lt"/>
                          <a:ea typeface="+mn-ea"/>
                          <a:cs typeface="+mn-cs"/>
                        </a:rPr>
                        <a:t>fertile land</a:t>
                      </a:r>
                    </a:p>
                    <a:p>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l</a:t>
                      </a:r>
                      <a:r>
                        <a:rPr lang="en-GB" sz="1090" dirty="0"/>
                        <a:t>and that is rich in nutrients and very good for growing crops.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3701645"/>
                  </a:ext>
                </a:extLst>
              </a:tr>
              <a:tr h="53428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kern="1200" dirty="0">
                          <a:solidFill>
                            <a:schemeClr val="dk1"/>
                          </a:solidFill>
                          <a:effectLst/>
                          <a:latin typeface="+mn-lt"/>
                          <a:ea typeface="+mn-ea"/>
                          <a:cs typeface="+mn-cs"/>
                        </a:rPr>
                        <a:t>food miles</a:t>
                      </a:r>
                    </a:p>
                    <a:p>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the distance an item has travelled from where it was produced to where it was consumed.</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4718224"/>
                  </a:ext>
                </a:extLst>
              </a:tr>
              <a:tr h="382577">
                <a:tc>
                  <a:txBody>
                    <a:bodyPr/>
                    <a:lstStyle/>
                    <a:p>
                      <a:r>
                        <a:rPr lang="en-GB" sz="1090" kern="1200" dirty="0">
                          <a:solidFill>
                            <a:schemeClr val="dk1"/>
                          </a:solidFill>
                          <a:effectLst/>
                          <a:latin typeface="+mn-lt"/>
                          <a:ea typeface="+mn-ea"/>
                          <a:cs typeface="+mn-cs"/>
                        </a:rPr>
                        <a:t>import</a:t>
                      </a:r>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verb</a:t>
                      </a:r>
                      <a:r>
                        <a:rPr lang="en-GB" sz="1090" dirty="0">
                          <a:latin typeface="Calibri" panose="020F0502020204030204" pitchFamily="34" charset="0"/>
                          <a:ea typeface="Calibri" panose="020F0502020204030204" pitchFamily="34" charset="0"/>
                          <a:cs typeface="Times New Roman" panose="02020603050405020304" pitchFamily="18" charset="0"/>
                        </a:rPr>
                        <a:t>. b</a:t>
                      </a:r>
                      <a:r>
                        <a:rPr lang="en-GB" sz="1090" dirty="0"/>
                        <a:t>uying products and goods from abroad.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4665575"/>
                  </a:ext>
                </a:extLst>
              </a:tr>
              <a:tr h="68599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kern="1200" dirty="0">
                          <a:solidFill>
                            <a:schemeClr val="dk1"/>
                          </a:solidFill>
                          <a:effectLst/>
                          <a:latin typeface="+mn-lt"/>
                          <a:ea typeface="+mn-ea"/>
                          <a:cs typeface="+mn-cs"/>
                        </a:rPr>
                        <a:t>non-renewable energy </a:t>
                      </a:r>
                    </a:p>
                    <a:p>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a</a:t>
                      </a:r>
                      <a:r>
                        <a:rPr lang="en-GB" sz="1090" dirty="0"/>
                        <a:t> source of energy that will eventually run out as it cannot be made as quickly as it is consumed, such as coal.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56189057"/>
                  </a:ext>
                </a:extLst>
              </a:tr>
              <a:tr h="685999">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kern="1200" dirty="0">
                          <a:solidFill>
                            <a:schemeClr val="dk1"/>
                          </a:solidFill>
                          <a:effectLst/>
                          <a:latin typeface="+mn-lt"/>
                          <a:ea typeface="+mn-ea"/>
                          <a:cs typeface="+mn-cs"/>
                        </a:rPr>
                        <a:t>renewable energy</a:t>
                      </a:r>
                    </a:p>
                    <a:p>
                      <a:endParaRPr lang="en-GB" sz="109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a source of energy </a:t>
                      </a:r>
                      <a:r>
                        <a:rPr lang="en-GB" sz="1090" dirty="0"/>
                        <a:t>made from resources which nature can replace. It is more environmentally friendly as it does not pollute the air or water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01469887"/>
                  </a:ext>
                </a:extLst>
              </a:tr>
              <a:tr h="534288">
                <a:tc>
                  <a:txBody>
                    <a:bodyPr/>
                    <a:lstStyle/>
                    <a:p>
                      <a:r>
                        <a:rPr lang="en-GB" sz="1090" dirty="0"/>
                        <a:t>sources of energy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dirty="0">
                          <a:latin typeface="Calibri" panose="020F0502020204030204" pitchFamily="34" charset="0"/>
                          <a:ea typeface="Calibri" panose="020F0502020204030204" pitchFamily="34" charset="0"/>
                          <a:cs typeface="Times New Roman" panose="02020603050405020304" pitchFamily="18" charset="0"/>
                        </a:rPr>
                        <a:t>noun</a:t>
                      </a:r>
                      <a:r>
                        <a:rPr lang="en-GB" sz="1090" dirty="0">
                          <a:latin typeface="Calibri" panose="020F0502020204030204" pitchFamily="34" charset="0"/>
                          <a:ea typeface="Calibri" panose="020F0502020204030204" pitchFamily="34" charset="0"/>
                          <a:cs typeface="Times New Roman" panose="02020603050405020304" pitchFamily="18" charset="0"/>
                        </a:rPr>
                        <a:t>. a source from which energy can be obtained to provide heat, light, or power. </a:t>
                      </a:r>
                      <a:endParaRPr lang="en-GB" sz="109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9746476"/>
                  </a:ext>
                </a:extLst>
              </a:tr>
              <a:tr h="685999">
                <a:tc>
                  <a:txBody>
                    <a:bodyPr/>
                    <a:lstStyle/>
                    <a:p>
                      <a:r>
                        <a:rPr lang="en-GB" sz="1090" dirty="0"/>
                        <a:t>sustainability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90" i="1" kern="1200" dirty="0">
                          <a:solidFill>
                            <a:schemeClr val="dk1"/>
                          </a:solidFill>
                          <a:effectLst/>
                          <a:latin typeface="+mn-lt"/>
                          <a:ea typeface="+mn-ea"/>
                          <a:cs typeface="+mn-cs"/>
                        </a:rPr>
                        <a:t>noun</a:t>
                      </a:r>
                      <a:r>
                        <a:rPr lang="en-GB" sz="1090" kern="1200" dirty="0">
                          <a:solidFill>
                            <a:schemeClr val="dk1"/>
                          </a:solidFill>
                          <a:effectLst/>
                          <a:latin typeface="+mn-lt"/>
                          <a:ea typeface="+mn-ea"/>
                          <a:cs typeface="+mn-cs"/>
                        </a:rPr>
                        <a:t>. using natural resources in a way that we could keep doing for a long time. We can be more sustainable by reducing our use of natural resources.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8548698"/>
                  </a:ext>
                </a:extLst>
              </a:tr>
              <a:tr h="414619">
                <a:tc>
                  <a:txBody>
                    <a:bodyPr/>
                    <a:lstStyle/>
                    <a:p>
                      <a:r>
                        <a:rPr lang="en-GB" sz="1090" dirty="0"/>
                        <a:t>turbine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90" i="1" kern="1200" dirty="0">
                          <a:solidFill>
                            <a:schemeClr val="dk1"/>
                          </a:solidFill>
                          <a:effectLst/>
                          <a:latin typeface="+mn-lt"/>
                          <a:ea typeface="+mn-ea"/>
                          <a:cs typeface="+mn-cs"/>
                        </a:rPr>
                        <a:t>noun</a:t>
                      </a:r>
                      <a:r>
                        <a:rPr lang="en-GB" sz="1090" kern="1200" dirty="0">
                          <a:solidFill>
                            <a:schemeClr val="dk1"/>
                          </a:solidFill>
                          <a:effectLst/>
                          <a:latin typeface="+mn-lt"/>
                          <a:ea typeface="+mn-ea"/>
                          <a:cs typeface="+mn-cs"/>
                        </a:rPr>
                        <a:t>. a machine for producing continuous power.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4538682"/>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4103513420"/>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5 – Geography –</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Protecting the planet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3" cstate="print">
            <a:extLst>
              <a:ext uri="{BEBA8EAE-BF5A-486C-A8C5-ECC9F3942E4B}">
                <a14:imgProps xmlns:a14="http://schemas.microsoft.com/office/drawing/2010/main">
                  <a14:imgLayer r:embed="rId4">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3" name="Rectangle 2"/>
          <p:cNvSpPr/>
          <p:nvPr/>
        </p:nvSpPr>
        <p:spPr>
          <a:xfrm>
            <a:off x="4386837" y="3595172"/>
            <a:ext cx="184731" cy="369332"/>
          </a:xfrm>
          <a:prstGeom prst="rect">
            <a:avLst/>
          </a:prstGeom>
        </p:spPr>
        <p:txBody>
          <a:bodyPr wrap="none">
            <a:spAutoFit/>
          </a:bodyPr>
          <a:lstStyle/>
          <a:p>
            <a:endParaRPr lang="en-GB" dirty="0"/>
          </a:p>
        </p:txBody>
      </p:sp>
      <p:graphicFrame>
        <p:nvGraphicFramePr>
          <p:cNvPr id="6" name="Table 6">
            <a:extLst>
              <a:ext uri="{FF2B5EF4-FFF2-40B4-BE49-F238E27FC236}">
                <a16:creationId xmlns:a16="http://schemas.microsoft.com/office/drawing/2014/main" id="{C139AD54-CA22-473F-BCE1-9CC54C4FCC2E}"/>
              </a:ext>
            </a:extLst>
          </p:cNvPr>
          <p:cNvGraphicFramePr>
            <a:graphicFrameLocks noGrp="1"/>
          </p:cNvGraphicFramePr>
          <p:nvPr>
            <p:extLst>
              <p:ext uri="{D42A27DB-BD31-4B8C-83A1-F6EECF244321}">
                <p14:modId xmlns:p14="http://schemas.microsoft.com/office/powerpoint/2010/main" val="3303483332"/>
              </p:ext>
            </p:extLst>
          </p:nvPr>
        </p:nvGraphicFramePr>
        <p:xfrm>
          <a:off x="95571" y="612297"/>
          <a:ext cx="7127876" cy="2377440"/>
        </p:xfrm>
        <a:graphic>
          <a:graphicData uri="http://schemas.openxmlformats.org/drawingml/2006/table">
            <a:tbl>
              <a:tblPr firstRow="1" bandRow="1">
                <a:tableStyleId>{10A1B5D5-9B99-4C35-A422-299274C87663}</a:tableStyleId>
              </a:tblPr>
              <a:tblGrid>
                <a:gridCol w="7127876">
                  <a:extLst>
                    <a:ext uri="{9D8B030D-6E8A-4147-A177-3AD203B41FA5}">
                      <a16:colId xmlns:a16="http://schemas.microsoft.com/office/drawing/2014/main" val="870682800"/>
                    </a:ext>
                  </a:extLst>
                </a:gridCol>
              </a:tblGrid>
              <a:tr h="0">
                <a:tc>
                  <a:txBody>
                    <a:bodyPr/>
                    <a:lstStyle/>
                    <a:p>
                      <a:r>
                        <a:rPr lang="en-GB" sz="1200" dirty="0"/>
                        <a:t>Settlements</a:t>
                      </a:r>
                    </a:p>
                  </a:txBody>
                  <a:tcPr/>
                </a:tc>
                <a:extLst>
                  <a:ext uri="{0D108BD9-81ED-4DB2-BD59-A6C34878D82A}">
                    <a16:rowId xmlns:a16="http://schemas.microsoft.com/office/drawing/2014/main" val="1883798721"/>
                  </a:ext>
                </a:extLst>
              </a:tr>
              <a:tr h="370840">
                <a:tc>
                  <a:txBody>
                    <a:bodyPr/>
                    <a:lstStyle/>
                    <a:p>
                      <a:r>
                        <a:rPr lang="en-GB" sz="1200" dirty="0"/>
                        <a:t>When people are looking to find a new home or new places are being built for people to live, there are many different needs to consider: </a:t>
                      </a:r>
                    </a:p>
                    <a:p>
                      <a:pPr marL="171450" indent="-171450">
                        <a:buFont typeface="Arial" panose="020B0604020202020204" pitchFamily="34" charset="0"/>
                        <a:buChar char="•"/>
                      </a:pPr>
                      <a:r>
                        <a:rPr lang="en-GB" sz="1200" b="1" dirty="0"/>
                        <a:t>basic needs </a:t>
                      </a:r>
                      <a:r>
                        <a:rPr lang="en-GB" sz="1200" dirty="0"/>
                        <a:t>- food, water and shelter </a:t>
                      </a:r>
                    </a:p>
                    <a:p>
                      <a:pPr marL="171450" indent="-171450">
                        <a:buFont typeface="Arial" panose="020B0604020202020204" pitchFamily="34" charset="0"/>
                        <a:buChar char="•"/>
                      </a:pPr>
                      <a:r>
                        <a:rPr lang="en-GB" sz="1200" b="1" dirty="0"/>
                        <a:t>additional needs </a:t>
                      </a:r>
                      <a:r>
                        <a:rPr lang="en-GB" sz="1200" dirty="0"/>
                        <a:t>- electricity, internet access, healthcare, entertainment, friends, transport links, information and news </a:t>
                      </a:r>
                    </a:p>
                    <a:p>
                      <a:r>
                        <a:rPr lang="en-GB" sz="1200" dirty="0"/>
                        <a:t>For the very first settlers, finding the right place to settle was essential for survival. </a:t>
                      </a:r>
                    </a:p>
                    <a:p>
                      <a:r>
                        <a:rPr lang="en-GB" sz="1200" dirty="0"/>
                        <a:t>Their needs included:</a:t>
                      </a:r>
                    </a:p>
                    <a:p>
                      <a:pPr marL="171450" lvl="0" indent="-171450">
                        <a:buFont typeface="Arial" panose="020B0604020202020204" pitchFamily="34" charset="0"/>
                        <a:buChar char="•"/>
                      </a:pPr>
                      <a:r>
                        <a:rPr lang="en-GB" sz="1200" dirty="0"/>
                        <a:t>site - flat ground, easy to defend </a:t>
                      </a:r>
                    </a:p>
                    <a:p>
                      <a:pPr marL="171450" lvl="0" indent="-171450">
                        <a:buFont typeface="Arial" panose="020B0604020202020204" pitchFamily="34" charset="0"/>
                        <a:buChar char="•"/>
                      </a:pPr>
                      <a:r>
                        <a:rPr lang="en-GB" sz="1200" dirty="0"/>
                        <a:t>aspect - sheltered from weather </a:t>
                      </a:r>
                    </a:p>
                    <a:p>
                      <a:pPr marL="171450" lvl="0" indent="-171450">
                        <a:buFont typeface="Arial" panose="020B0604020202020204" pitchFamily="34" charset="0"/>
                        <a:buChar char="•"/>
                      </a:pPr>
                      <a:r>
                        <a:rPr lang="en-GB" sz="1200" dirty="0"/>
                        <a:t>resources - food and water supply, woods nearby for food and materials, fertile land </a:t>
                      </a:r>
                    </a:p>
                    <a:p>
                      <a:pPr marL="171450" lvl="0" indent="-171450">
                        <a:buFont typeface="Arial" panose="020B0604020202020204" pitchFamily="34" charset="0"/>
                        <a:buChar char="•"/>
                      </a:pPr>
                      <a:r>
                        <a:rPr lang="en-GB" sz="1200" dirty="0"/>
                        <a:t>links - transport links</a:t>
                      </a:r>
                    </a:p>
                  </a:txBody>
                  <a:tcPr/>
                </a:tc>
                <a:extLst>
                  <a:ext uri="{0D108BD9-81ED-4DB2-BD59-A6C34878D82A}">
                    <a16:rowId xmlns:a16="http://schemas.microsoft.com/office/drawing/2014/main" val="2098227958"/>
                  </a:ext>
                </a:extLst>
              </a:tr>
            </a:tbl>
          </a:graphicData>
        </a:graphic>
      </p:graphicFrame>
      <p:graphicFrame>
        <p:nvGraphicFramePr>
          <p:cNvPr id="9" name="Table 8">
            <a:extLst>
              <a:ext uri="{FF2B5EF4-FFF2-40B4-BE49-F238E27FC236}">
                <a16:creationId xmlns:a16="http://schemas.microsoft.com/office/drawing/2014/main" id="{9568880B-8EE9-4261-BF65-D64E966C22F2}"/>
              </a:ext>
            </a:extLst>
          </p:cNvPr>
          <p:cNvGraphicFramePr>
            <a:graphicFrameLocks noGrp="1"/>
          </p:cNvGraphicFramePr>
          <p:nvPr>
            <p:extLst>
              <p:ext uri="{D42A27DB-BD31-4B8C-83A1-F6EECF244321}">
                <p14:modId xmlns:p14="http://schemas.microsoft.com/office/powerpoint/2010/main" val="3005323446"/>
              </p:ext>
            </p:extLst>
          </p:nvPr>
        </p:nvGraphicFramePr>
        <p:xfrm>
          <a:off x="95571" y="3043956"/>
          <a:ext cx="4138499" cy="4480560"/>
        </p:xfrm>
        <a:graphic>
          <a:graphicData uri="http://schemas.openxmlformats.org/drawingml/2006/table">
            <a:tbl>
              <a:tblPr firstRow="1" bandRow="1">
                <a:tableStyleId>{E8B1032C-EA38-4F05-BA0D-38AFFFC7BED3}</a:tableStyleId>
              </a:tblPr>
              <a:tblGrid>
                <a:gridCol w="4138499">
                  <a:extLst>
                    <a:ext uri="{9D8B030D-6E8A-4147-A177-3AD203B41FA5}">
                      <a16:colId xmlns:a16="http://schemas.microsoft.com/office/drawing/2014/main" val="2036046530"/>
                    </a:ext>
                  </a:extLst>
                </a:gridCol>
              </a:tblGrid>
              <a:tr h="0">
                <a:tc>
                  <a:txBody>
                    <a:bodyPr/>
                    <a:lstStyle/>
                    <a:p>
                      <a:r>
                        <a:rPr lang="en-GB" sz="1200" dirty="0"/>
                        <a:t>Resource distribution:</a:t>
                      </a:r>
                    </a:p>
                  </a:txBody>
                  <a:tcPr/>
                </a:tc>
                <a:extLst>
                  <a:ext uri="{0D108BD9-81ED-4DB2-BD59-A6C34878D82A}">
                    <a16:rowId xmlns:a16="http://schemas.microsoft.com/office/drawing/2014/main" val="3703403406"/>
                  </a:ext>
                </a:extLst>
              </a:tr>
              <a:tr h="126712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dk1"/>
                          </a:solidFill>
                          <a:ea typeface="Roboto"/>
                          <a:cs typeface="Roboto"/>
                          <a:sym typeface="Roboto"/>
                        </a:rPr>
                        <a:t>The natural resources that you have readily available to you depends on where you live in the world. Here are some examples of natural resources: water, oil, meat, plants, sand, gas, diamonds, aluminium.</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dk1"/>
                          </a:solidFill>
                          <a:ea typeface="Roboto"/>
                          <a:cs typeface="Roboto"/>
                          <a:sym typeface="Roboto"/>
                        </a:rPr>
                        <a:t>The UK has a plentiful supply of natural gas, oil and coal. In the last two centuries, coal was the UK’s biggest energy provider, but since the 1990s, the UK’s biggest energy provider is natural gas.</a:t>
                      </a:r>
                    </a:p>
                  </a:txBody>
                  <a:tcPr/>
                </a:tc>
                <a:extLst>
                  <a:ext uri="{0D108BD9-81ED-4DB2-BD59-A6C34878D82A}">
                    <a16:rowId xmlns:a16="http://schemas.microsoft.com/office/drawing/2014/main" val="3229390496"/>
                  </a:ext>
                </a:extLst>
              </a:tr>
              <a:tr h="143084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solidFill>
                            <a:schemeClr val="dk1"/>
                          </a:solidFill>
                          <a:ea typeface="Roboto"/>
                          <a:cs typeface="Roboto"/>
                          <a:sym typeface="Roboto"/>
                        </a:rPr>
                        <a:t>Different places trade the natural resources that they have in exchange for something that they need. However, n</a:t>
                      </a:r>
                      <a:r>
                        <a:rPr lang="en-GB" sz="1200" dirty="0"/>
                        <a:t>atural resources are unequally distributed around the world. This map shows where mineral resources can be found.</a:t>
                      </a:r>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1007943" rtl="0" eaLnBrk="1" fontAlgn="auto" latinLnBrk="0" hangingPunct="1">
                        <a:lnSpc>
                          <a:spcPct val="100000"/>
                        </a:lnSpc>
                        <a:spcBef>
                          <a:spcPts val="0"/>
                        </a:spcBef>
                        <a:spcAft>
                          <a:spcPts val="0"/>
                        </a:spcAft>
                        <a:buClrTx/>
                        <a:buSzTx/>
                        <a:buFontTx/>
                        <a:buNone/>
                        <a:tabLst/>
                        <a:defRPr/>
                      </a:pPr>
                      <a:endParaRPr lang="en-GB" sz="1200" dirty="0"/>
                    </a:p>
                  </a:txBody>
                  <a:tcPr/>
                </a:tc>
                <a:extLst>
                  <a:ext uri="{0D108BD9-81ED-4DB2-BD59-A6C34878D82A}">
                    <a16:rowId xmlns:a16="http://schemas.microsoft.com/office/drawing/2014/main" val="1413199747"/>
                  </a:ext>
                </a:extLst>
              </a:tr>
            </a:tbl>
          </a:graphicData>
        </a:graphic>
      </p:graphicFrame>
      <p:graphicFrame>
        <p:nvGraphicFramePr>
          <p:cNvPr id="2" name="Table 1">
            <a:extLst>
              <a:ext uri="{FF2B5EF4-FFF2-40B4-BE49-F238E27FC236}">
                <a16:creationId xmlns:a16="http://schemas.microsoft.com/office/drawing/2014/main" id="{DF631195-007D-4149-BAE5-D2F1638921F6}"/>
              </a:ext>
            </a:extLst>
          </p:cNvPr>
          <p:cNvGraphicFramePr>
            <a:graphicFrameLocks noGrp="1"/>
          </p:cNvGraphicFramePr>
          <p:nvPr>
            <p:extLst>
              <p:ext uri="{D42A27DB-BD31-4B8C-83A1-F6EECF244321}">
                <p14:modId xmlns:p14="http://schemas.microsoft.com/office/powerpoint/2010/main" val="2108622737"/>
              </p:ext>
            </p:extLst>
          </p:nvPr>
        </p:nvGraphicFramePr>
        <p:xfrm>
          <a:off x="4283793" y="3043956"/>
          <a:ext cx="2939654" cy="4480560"/>
        </p:xfrm>
        <a:graphic>
          <a:graphicData uri="http://schemas.openxmlformats.org/drawingml/2006/table">
            <a:tbl>
              <a:tblPr firstRow="1" bandRow="1">
                <a:tableStyleId>{E8B1032C-EA38-4F05-BA0D-38AFFFC7BED3}</a:tableStyleId>
              </a:tblPr>
              <a:tblGrid>
                <a:gridCol w="2939654">
                  <a:extLst>
                    <a:ext uri="{9D8B030D-6E8A-4147-A177-3AD203B41FA5}">
                      <a16:colId xmlns:a16="http://schemas.microsoft.com/office/drawing/2014/main" val="582373648"/>
                    </a:ext>
                  </a:extLst>
                </a:gridCol>
              </a:tblGrid>
              <a:tr h="132769">
                <a:tc>
                  <a:txBody>
                    <a:bodyPr/>
                    <a:lstStyle/>
                    <a:p>
                      <a:r>
                        <a:rPr lang="en-GB" sz="1200" b="1" dirty="0"/>
                        <a:t>Conservation:</a:t>
                      </a:r>
                    </a:p>
                  </a:txBody>
                  <a:tcPr/>
                </a:tc>
                <a:extLst>
                  <a:ext uri="{0D108BD9-81ED-4DB2-BD59-A6C34878D82A}">
                    <a16:rowId xmlns:a16="http://schemas.microsoft.com/office/drawing/2014/main" val="2287607339"/>
                  </a:ext>
                </a:extLst>
              </a:tr>
              <a:tr h="929384">
                <a:tc>
                  <a:txBody>
                    <a:bodyPr/>
                    <a:lstStyle/>
                    <a:p>
                      <a:r>
                        <a:rPr lang="en-GB" sz="1200" dirty="0"/>
                        <a:t>It is important to conserve food, water and energy supplies because it is good for the planet and for future generations. We can do this by: </a:t>
                      </a:r>
                    </a:p>
                    <a:p>
                      <a:pPr marL="171450" indent="-171450">
                        <a:buFont typeface="Arial" panose="020B0604020202020204" pitchFamily="34" charset="0"/>
                        <a:buChar char="•"/>
                      </a:pPr>
                      <a:r>
                        <a:rPr lang="en-GB" sz="1200" dirty="0"/>
                        <a:t>using resources as wisely/efficiently as possible </a:t>
                      </a:r>
                    </a:p>
                    <a:p>
                      <a:pPr marL="171450" indent="-171450">
                        <a:buFont typeface="Arial" panose="020B0604020202020204" pitchFamily="34" charset="0"/>
                        <a:buChar char="•"/>
                      </a:pPr>
                      <a:r>
                        <a:rPr lang="en-GB" sz="1200" dirty="0"/>
                        <a:t>conserving resources by using as little/few as possible </a:t>
                      </a:r>
                    </a:p>
                    <a:p>
                      <a:r>
                        <a:rPr lang="en-GB" sz="1200" dirty="0"/>
                        <a:t>Increased pollution is causing global warming.  As our planet heats up, extreme weather, floods and droughts are more likely to occur. These in turn affect farming, food production and access to drinking water. These events can have a knock on effect around the whole world. </a:t>
                      </a:r>
                    </a:p>
                  </a:txBody>
                  <a:tcPr/>
                </a:tc>
                <a:extLst>
                  <a:ext uri="{0D108BD9-81ED-4DB2-BD59-A6C34878D82A}">
                    <a16:rowId xmlns:a16="http://schemas.microsoft.com/office/drawing/2014/main" val="1982946550"/>
                  </a:ext>
                </a:extLst>
              </a:tr>
              <a:tr h="929384">
                <a:tc>
                  <a:txBody>
                    <a:bodyPr/>
                    <a:lstStyle/>
                    <a:p>
                      <a:r>
                        <a:rPr lang="en-GB" sz="1200" b="0" dirty="0"/>
                        <a:t>There are many different ways to save resources and be sustainable:</a:t>
                      </a:r>
                      <a:endParaRPr lang="en-GB" sz="1200" b="0" kern="1200" dirty="0">
                        <a:solidFill>
                          <a:schemeClr val="tx1"/>
                        </a:solidFill>
                        <a:latin typeface="+mn-lt"/>
                        <a:ea typeface="+mn-ea"/>
                        <a:cs typeface="+mn-cs"/>
                      </a:endParaRPr>
                    </a:p>
                    <a:p>
                      <a:pPr marL="171450" indent="-171450">
                        <a:buFont typeface="Arial" panose="020B0604020202020204" pitchFamily="34" charset="0"/>
                        <a:buChar char="•"/>
                      </a:pPr>
                      <a:r>
                        <a:rPr lang="en-GB" sz="1200" b="0" kern="1200" dirty="0">
                          <a:solidFill>
                            <a:schemeClr val="tx1"/>
                          </a:solidFill>
                          <a:latin typeface="+mn-lt"/>
                          <a:ea typeface="+mn-ea"/>
                          <a:cs typeface="+mn-cs"/>
                        </a:rPr>
                        <a:t>turn off the tap when brushing teeth</a:t>
                      </a:r>
                    </a:p>
                    <a:p>
                      <a:pPr marL="171450" indent="-171450">
                        <a:buFont typeface="Arial" panose="020B0604020202020204" pitchFamily="34" charset="0"/>
                        <a:buChar char="•"/>
                      </a:pPr>
                      <a:r>
                        <a:rPr lang="en-GB" sz="1200" b="0" kern="1200" dirty="0">
                          <a:solidFill>
                            <a:schemeClr val="tx1"/>
                          </a:solidFill>
                          <a:latin typeface="+mn-lt"/>
                          <a:ea typeface="+mn-ea"/>
                          <a:cs typeface="+mn-cs"/>
                        </a:rPr>
                        <a:t>turn the heating down and wear layers</a:t>
                      </a:r>
                    </a:p>
                    <a:p>
                      <a:pPr marL="171450" indent="-171450">
                        <a:buFont typeface="Arial" panose="020B0604020202020204" pitchFamily="34" charset="0"/>
                        <a:buChar char="•"/>
                      </a:pPr>
                      <a:r>
                        <a:rPr lang="en-GB" sz="1200" b="0" kern="1200" dirty="0">
                          <a:solidFill>
                            <a:schemeClr val="tx1"/>
                          </a:solidFill>
                          <a:latin typeface="+mn-lt"/>
                          <a:ea typeface="+mn-ea"/>
                          <a:cs typeface="+mn-cs"/>
                        </a:rPr>
                        <a:t>holiday in the UK rather than abroad</a:t>
                      </a:r>
                    </a:p>
                    <a:p>
                      <a:pPr marL="171450" indent="-171450">
                        <a:buFont typeface="Arial" panose="020B0604020202020204" pitchFamily="34" charset="0"/>
                        <a:buChar char="•"/>
                      </a:pPr>
                      <a:r>
                        <a:rPr lang="en-GB" sz="1200" b="0" kern="1200" dirty="0">
                          <a:solidFill>
                            <a:schemeClr val="tx1"/>
                          </a:solidFill>
                          <a:latin typeface="+mn-lt"/>
                          <a:ea typeface="+mn-ea"/>
                          <a:cs typeface="+mn-cs"/>
                        </a:rPr>
                        <a:t>switch things off when not in use</a:t>
                      </a:r>
                    </a:p>
                    <a:p>
                      <a:pPr marL="171450" indent="-171450">
                        <a:buFont typeface="Arial" panose="020B0604020202020204" pitchFamily="34" charset="0"/>
                        <a:buChar char="•"/>
                      </a:pPr>
                      <a:r>
                        <a:rPr lang="en-GB" sz="1200" b="0" kern="1200" dirty="0">
                          <a:solidFill>
                            <a:schemeClr val="tx1"/>
                          </a:solidFill>
                          <a:latin typeface="+mn-lt"/>
                          <a:ea typeface="+mn-ea"/>
                          <a:cs typeface="+mn-cs"/>
                        </a:rPr>
                        <a:t>have a shower instead of a bath</a:t>
                      </a:r>
                    </a:p>
                  </a:txBody>
                  <a:tcPr/>
                </a:tc>
                <a:extLst>
                  <a:ext uri="{0D108BD9-81ED-4DB2-BD59-A6C34878D82A}">
                    <a16:rowId xmlns:a16="http://schemas.microsoft.com/office/drawing/2014/main" val="2767248787"/>
                  </a:ext>
                </a:extLst>
              </a:tr>
            </a:tbl>
          </a:graphicData>
        </a:graphic>
      </p:graphicFrame>
      <p:pic>
        <p:nvPicPr>
          <p:cNvPr id="14" name="Google Shape;1037;p90">
            <a:extLst>
              <a:ext uri="{FF2B5EF4-FFF2-40B4-BE49-F238E27FC236}">
                <a16:creationId xmlns:a16="http://schemas.microsoft.com/office/drawing/2014/main" id="{3333DC20-CF94-4028-A569-87187DD04FD8}"/>
              </a:ext>
            </a:extLst>
          </p:cNvPr>
          <p:cNvPicPr preferRelativeResize="0"/>
          <p:nvPr/>
        </p:nvPicPr>
        <p:blipFill>
          <a:blip r:embed="rId5">
            <a:alphaModFix/>
          </a:blip>
          <a:stretch>
            <a:fillRect/>
          </a:stretch>
        </p:blipFill>
        <p:spPr>
          <a:xfrm>
            <a:off x="95570" y="5661505"/>
            <a:ext cx="4138499" cy="1869780"/>
          </a:xfrm>
          <a:prstGeom prst="rect">
            <a:avLst/>
          </a:prstGeom>
          <a:noFill/>
          <a:ln>
            <a:noFill/>
          </a:ln>
        </p:spPr>
      </p:pic>
      <p:pic>
        <p:nvPicPr>
          <p:cNvPr id="10" name="Picture 9">
            <a:extLst>
              <a:ext uri="{FF2B5EF4-FFF2-40B4-BE49-F238E27FC236}">
                <a16:creationId xmlns:a16="http://schemas.microsoft.com/office/drawing/2014/main" id="{FC9E9741-5D12-43DE-B898-158EE5C03468}"/>
              </a:ext>
            </a:extLst>
          </p:cNvPr>
          <p:cNvPicPr>
            <a:picLocks noChangeAspect="1"/>
          </p:cNvPicPr>
          <p:nvPr/>
        </p:nvPicPr>
        <p:blipFill rotWithShape="1">
          <a:blip r:embed="rId6"/>
          <a:srcRect l="14079"/>
          <a:stretch/>
        </p:blipFill>
        <p:spPr>
          <a:xfrm>
            <a:off x="5668015" y="2056613"/>
            <a:ext cx="1555432" cy="855551"/>
          </a:xfrm>
          <a:prstGeom prst="rect">
            <a:avLst/>
          </a:prstGeom>
        </p:spPr>
      </p:pic>
    </p:spTree>
    <p:extLst>
      <p:ext uri="{BB962C8B-B14F-4D97-AF65-F5344CB8AC3E}">
        <p14:creationId xmlns:p14="http://schemas.microsoft.com/office/powerpoint/2010/main" val="188071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8D0A351-94F9-4E97-B720-1A98AF73C2F7}"/>
              </a:ext>
            </a:extLst>
          </p:cNvPr>
          <p:cNvGraphicFramePr>
            <a:graphicFrameLocks noGrp="1"/>
          </p:cNvGraphicFramePr>
          <p:nvPr>
            <p:extLst>
              <p:ext uri="{D42A27DB-BD31-4B8C-83A1-F6EECF244321}">
                <p14:modId xmlns:p14="http://schemas.microsoft.com/office/powerpoint/2010/main" val="3320701794"/>
              </p:ext>
            </p:extLst>
          </p:nvPr>
        </p:nvGraphicFramePr>
        <p:xfrm>
          <a:off x="37572" y="610306"/>
          <a:ext cx="3442564" cy="4389614"/>
        </p:xfrm>
        <a:graphic>
          <a:graphicData uri="http://schemas.openxmlformats.org/drawingml/2006/table">
            <a:tbl>
              <a:tblPr firstRow="1" bandRow="1">
                <a:tableStyleId>{10A1B5D5-9B99-4C35-A422-299274C87663}</a:tableStyleId>
              </a:tblPr>
              <a:tblGrid>
                <a:gridCol w="3442564">
                  <a:extLst>
                    <a:ext uri="{9D8B030D-6E8A-4147-A177-3AD203B41FA5}">
                      <a16:colId xmlns:a16="http://schemas.microsoft.com/office/drawing/2014/main" val="2090310030"/>
                    </a:ext>
                  </a:extLst>
                </a:gridCol>
              </a:tblGrid>
              <a:tr h="277108">
                <a:tc>
                  <a:txBody>
                    <a:bodyPr/>
                    <a:lstStyle/>
                    <a:p>
                      <a:r>
                        <a:rPr lang="en-GB" sz="1200" dirty="0"/>
                        <a:t>Generating electricity</a:t>
                      </a:r>
                    </a:p>
                  </a:txBody>
                  <a:tcPr/>
                </a:tc>
                <a:extLst>
                  <a:ext uri="{0D108BD9-81ED-4DB2-BD59-A6C34878D82A}">
                    <a16:rowId xmlns:a16="http://schemas.microsoft.com/office/drawing/2014/main" val="2748405309"/>
                  </a:ext>
                </a:extLst>
              </a:tr>
              <a:tr h="2678714">
                <a:tc>
                  <a:txBody>
                    <a:bodyPr/>
                    <a:lstStyle/>
                    <a:p>
                      <a:r>
                        <a:rPr lang="en-GB" sz="1200" dirty="0"/>
                        <a:t>Electricity generation often involves turbines and generators. Turbines are machines that can rotate. Steam, water, gas and wind can be used to do this. Turbines then connect to machinery called generators. Generators convert the kinetic (movement) energy (from the turbine spinning) into electricity.</a:t>
                      </a:r>
                    </a:p>
                    <a:p>
                      <a:pPr lvl="0"/>
                      <a:r>
                        <a:rPr lang="en-GB" sz="1200" dirty="0"/>
                        <a:t>Oil, natural gas and coal are referred to as fossil fuels. They are formed from the remains of plants and animals that lived millions of years ago. Fossil fuels can be burnt to generate electricity. Generally, the heat from burning them is used to produce steam (via heating water). This spins a turbine that then drives a generator to generate electricity. </a:t>
                      </a:r>
                    </a:p>
                  </a:txBody>
                  <a:tcPr/>
                </a:tc>
                <a:extLst>
                  <a:ext uri="{0D108BD9-81ED-4DB2-BD59-A6C34878D82A}">
                    <a16:rowId xmlns:a16="http://schemas.microsoft.com/office/drawing/2014/main" val="3388459014"/>
                  </a:ext>
                </a:extLst>
              </a:tr>
              <a:tr h="1433792">
                <a:tc>
                  <a:txBody>
                    <a:bodyPr/>
                    <a:lstStyle/>
                    <a:p>
                      <a:pPr lvl="0"/>
                      <a:endParaRPr lang="en-GB" sz="1200" dirty="0"/>
                    </a:p>
                  </a:txBody>
                  <a:tcPr/>
                </a:tc>
                <a:extLst>
                  <a:ext uri="{0D108BD9-81ED-4DB2-BD59-A6C34878D82A}">
                    <a16:rowId xmlns:a16="http://schemas.microsoft.com/office/drawing/2014/main" val="694248722"/>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5 – Geography –</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Protecting the planet</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3" name="Rectangle 2"/>
          <p:cNvSpPr/>
          <p:nvPr/>
        </p:nvSpPr>
        <p:spPr>
          <a:xfrm>
            <a:off x="7913200" y="3639418"/>
            <a:ext cx="184731" cy="369332"/>
          </a:xfrm>
          <a:prstGeom prst="rect">
            <a:avLst/>
          </a:prstGeom>
        </p:spPr>
        <p:txBody>
          <a:bodyPr wrap="none">
            <a:spAutoFit/>
          </a:bodyPr>
          <a:lstStyle/>
          <a:p>
            <a:endParaRPr lang="en-GB" dirty="0"/>
          </a:p>
        </p:txBody>
      </p:sp>
      <p:graphicFrame>
        <p:nvGraphicFramePr>
          <p:cNvPr id="15" name="Table 14"/>
          <p:cNvGraphicFramePr>
            <a:graphicFrameLocks noGrp="1"/>
          </p:cNvGraphicFramePr>
          <p:nvPr>
            <p:extLst>
              <p:ext uri="{D42A27DB-BD31-4B8C-83A1-F6EECF244321}">
                <p14:modId xmlns:p14="http://schemas.microsoft.com/office/powerpoint/2010/main" val="1539442889"/>
              </p:ext>
            </p:extLst>
          </p:nvPr>
        </p:nvGraphicFramePr>
        <p:xfrm>
          <a:off x="-1" y="5046133"/>
          <a:ext cx="10654242" cy="2475884"/>
        </p:xfrm>
        <a:graphic>
          <a:graphicData uri="http://schemas.openxmlformats.org/drawingml/2006/table">
            <a:tbl>
              <a:tblPr firstRow="1" bandRow="1">
                <a:tableStyleId>{93296810-A885-4BE3-A3E7-6D5BEEA58F35}</a:tableStyleId>
              </a:tblPr>
              <a:tblGrid>
                <a:gridCol w="4437756">
                  <a:extLst>
                    <a:ext uri="{9D8B030D-6E8A-4147-A177-3AD203B41FA5}">
                      <a16:colId xmlns:a16="http://schemas.microsoft.com/office/drawing/2014/main" val="1982642286"/>
                    </a:ext>
                  </a:extLst>
                </a:gridCol>
                <a:gridCol w="6216486">
                  <a:extLst>
                    <a:ext uri="{9D8B030D-6E8A-4147-A177-3AD203B41FA5}">
                      <a16:colId xmlns:a16="http://schemas.microsoft.com/office/drawing/2014/main" val="3175342975"/>
                    </a:ext>
                  </a:extLst>
                </a:gridCol>
              </a:tblGrid>
              <a:tr h="0">
                <a:tc gridSpan="2">
                  <a:txBody>
                    <a:bodyPr/>
                    <a:lstStyle/>
                    <a:p>
                      <a:r>
                        <a:rPr lang="en-GB" sz="1100" dirty="0"/>
                        <a:t>Food and food miles:</a:t>
                      </a:r>
                    </a:p>
                  </a:txBody>
                  <a:tcPr/>
                </a:tc>
                <a:tc hMerge="1">
                  <a:txBody>
                    <a:bodyPr/>
                    <a:lstStyle/>
                    <a:p>
                      <a:endParaRPr lang="en-GB"/>
                    </a:p>
                  </a:txBody>
                  <a:tcPr/>
                </a:tc>
                <a:extLst>
                  <a:ext uri="{0D108BD9-81ED-4DB2-BD59-A6C34878D82A}">
                    <a16:rowId xmlns:a16="http://schemas.microsoft.com/office/drawing/2014/main" val="4050361346"/>
                  </a:ext>
                </a:extLst>
              </a:tr>
              <a:tr h="2216804">
                <a:tc>
                  <a:txBody>
                    <a:bodyPr/>
                    <a:lstStyle/>
                    <a:p>
                      <a:r>
                        <a:rPr lang="en-GB" sz="1100" dirty="0"/>
                        <a:t>Our food comes from all over the world. How far our food has travelled is called food miles. Food is often transported in container ships or planes.</a:t>
                      </a:r>
                    </a:p>
                    <a:p>
                      <a:r>
                        <a:rPr lang="en-GB" sz="1100" dirty="0"/>
                        <a:t>The further our food travels from where it is produced, the more CO2 is likely to be released, contributing to climate change. However, there are many benefits of importing food: </a:t>
                      </a:r>
                    </a:p>
                    <a:p>
                      <a:pPr marL="171450" indent="-171450">
                        <a:buFont typeface="Arial" panose="020B0604020202020204" pitchFamily="34" charset="0"/>
                        <a:buChar char="•"/>
                      </a:pPr>
                      <a:r>
                        <a:rPr lang="en-GB" sz="1100" dirty="0"/>
                        <a:t>more variety which supports a healthy diet </a:t>
                      </a:r>
                    </a:p>
                    <a:p>
                      <a:pPr marL="171450" indent="-171450">
                        <a:buFont typeface="Arial" panose="020B0604020202020204" pitchFamily="34" charset="0"/>
                        <a:buChar char="•"/>
                      </a:pPr>
                      <a:r>
                        <a:rPr lang="en-GB" sz="1100" dirty="0"/>
                        <a:t>boosts foreign economies by providing a market for foreign farmers </a:t>
                      </a:r>
                    </a:p>
                    <a:p>
                      <a:pPr marL="171450" indent="-171450">
                        <a:buFont typeface="Arial" panose="020B0604020202020204" pitchFamily="34" charset="0"/>
                        <a:buChar char="•"/>
                      </a:pPr>
                      <a:r>
                        <a:rPr lang="en-GB" sz="1100" dirty="0"/>
                        <a:t>protects against possible poor harvests </a:t>
                      </a:r>
                    </a:p>
                    <a:p>
                      <a:pPr marL="171450" indent="-171450">
                        <a:buFont typeface="Arial" panose="020B0604020202020204" pitchFamily="34" charset="0"/>
                        <a:buChar char="•"/>
                      </a:pPr>
                      <a:r>
                        <a:rPr lang="en-GB" sz="1100" dirty="0"/>
                        <a:t>supermarkets can negotiate lower prices </a:t>
                      </a:r>
                    </a:p>
                    <a:p>
                      <a:pPr marL="171450" indent="-171450">
                        <a:buFont typeface="Arial" panose="020B0604020202020204" pitchFamily="34" charset="0"/>
                        <a:buChar char="•"/>
                      </a:pPr>
                      <a:r>
                        <a:rPr lang="en-GB" sz="1100" dirty="0"/>
                        <a:t>foods that only grow seasonally in the UK are available all year round</a:t>
                      </a:r>
                      <a:r>
                        <a:rPr lang="en-GB" sz="1100" kern="1200" dirty="0">
                          <a:solidFill>
                            <a:schemeClr val="dk1"/>
                          </a:solidFill>
                          <a:effectLst/>
                          <a:latin typeface="+mn-lt"/>
                          <a:ea typeface="+mn-ea"/>
                          <a:cs typeface="+mn-cs"/>
                        </a:rPr>
                        <a:t> </a:t>
                      </a:r>
                    </a:p>
                    <a:p>
                      <a:r>
                        <a:rPr lang="en-GB" sz="1100" dirty="0"/>
                        <a:t>The UK also export foods around the world such as chocolate and cheese. </a:t>
                      </a:r>
                    </a:p>
                  </a:txBody>
                  <a:tcPr/>
                </a:tc>
                <a:tc>
                  <a:txBody>
                    <a:bodyPr/>
                    <a:lstStyle/>
                    <a:p>
                      <a:pPr lvl="0"/>
                      <a:r>
                        <a:rPr lang="en-GB" sz="1100" dirty="0"/>
                        <a:t>There are six main climate zones. Countries with the same latitude lines often have a similar climate. </a:t>
                      </a:r>
                    </a:p>
                    <a:p>
                      <a:pPr lvl="7"/>
                      <a:r>
                        <a:rPr lang="en-GB" sz="1100" dirty="0"/>
                        <a:t>Different foods require certain conditions to grow, including temperature, rainfall, the type of soil and sunlight. Climate zones can help farmers understand what will grow best in their area.</a:t>
                      </a:r>
                    </a:p>
                    <a:p>
                      <a:pPr lvl="7"/>
                      <a:r>
                        <a:rPr lang="en-GB" sz="1100" b="1" dirty="0"/>
                        <a:t>Temperate: </a:t>
                      </a:r>
                      <a:r>
                        <a:rPr lang="en-GB" sz="1100" dirty="0"/>
                        <a:t>Produce: grain, oat, barley, wheat and rapeseed. </a:t>
                      </a:r>
                      <a:endParaRPr lang="en-GB" sz="1100" b="1" dirty="0"/>
                    </a:p>
                    <a:p>
                      <a:pPr lvl="7"/>
                      <a:r>
                        <a:rPr lang="en-GB" sz="1100" b="1" dirty="0"/>
                        <a:t>Tropical: </a:t>
                      </a:r>
                      <a:r>
                        <a:rPr lang="en-GB" sz="1100" dirty="0"/>
                        <a:t>Fruits: bananas and mangoes. Plants: cocoa.</a:t>
                      </a:r>
                      <a:endParaRPr lang="en-GB" sz="1100" b="1" dirty="0"/>
                    </a:p>
                    <a:p>
                      <a:pPr lvl="7"/>
                      <a:r>
                        <a:rPr lang="en-GB" sz="1100" b="1" dirty="0"/>
                        <a:t>Mediterranean: </a:t>
                      </a:r>
                      <a:r>
                        <a:rPr lang="en-GB" sz="1100" dirty="0"/>
                        <a:t>Food that grows on vines or trees: grapes, lemons and olives.</a:t>
                      </a:r>
                      <a:endParaRPr lang="en-GB" sz="1100" b="1" dirty="0"/>
                    </a:p>
                  </a:txBody>
                  <a:tcPr/>
                </a:tc>
                <a:extLst>
                  <a:ext uri="{0D108BD9-81ED-4DB2-BD59-A6C34878D82A}">
                    <a16:rowId xmlns:a16="http://schemas.microsoft.com/office/drawing/2014/main" val="1192595194"/>
                  </a:ext>
                </a:extLst>
              </a:tr>
            </a:tbl>
          </a:graphicData>
        </a:graphic>
      </p:graphicFrame>
      <p:graphicFrame>
        <p:nvGraphicFramePr>
          <p:cNvPr id="9" name="Table 3">
            <a:extLst>
              <a:ext uri="{FF2B5EF4-FFF2-40B4-BE49-F238E27FC236}">
                <a16:creationId xmlns:a16="http://schemas.microsoft.com/office/drawing/2014/main" id="{ABB94564-DC07-4802-9C07-8EDBAFAD2F3C}"/>
              </a:ext>
            </a:extLst>
          </p:cNvPr>
          <p:cNvGraphicFramePr>
            <a:graphicFrameLocks noGrp="1"/>
          </p:cNvGraphicFramePr>
          <p:nvPr>
            <p:extLst>
              <p:ext uri="{D42A27DB-BD31-4B8C-83A1-F6EECF244321}">
                <p14:modId xmlns:p14="http://schemas.microsoft.com/office/powerpoint/2010/main" val="438214389"/>
              </p:ext>
            </p:extLst>
          </p:nvPr>
        </p:nvGraphicFramePr>
        <p:xfrm>
          <a:off x="3510811" y="610306"/>
          <a:ext cx="7143430" cy="2834640"/>
        </p:xfrm>
        <a:graphic>
          <a:graphicData uri="http://schemas.openxmlformats.org/drawingml/2006/table">
            <a:tbl>
              <a:tblPr firstRow="1" bandRow="1">
                <a:tableStyleId>{E8B1032C-EA38-4F05-BA0D-38AFFFC7BED3}</a:tableStyleId>
              </a:tblPr>
              <a:tblGrid>
                <a:gridCol w="1020490">
                  <a:extLst>
                    <a:ext uri="{9D8B030D-6E8A-4147-A177-3AD203B41FA5}">
                      <a16:colId xmlns:a16="http://schemas.microsoft.com/office/drawing/2014/main" val="3205466161"/>
                    </a:ext>
                  </a:extLst>
                </a:gridCol>
                <a:gridCol w="1020490">
                  <a:extLst>
                    <a:ext uri="{9D8B030D-6E8A-4147-A177-3AD203B41FA5}">
                      <a16:colId xmlns:a16="http://schemas.microsoft.com/office/drawing/2014/main" val="3955111354"/>
                    </a:ext>
                  </a:extLst>
                </a:gridCol>
                <a:gridCol w="1020490">
                  <a:extLst>
                    <a:ext uri="{9D8B030D-6E8A-4147-A177-3AD203B41FA5}">
                      <a16:colId xmlns:a16="http://schemas.microsoft.com/office/drawing/2014/main" val="2687242706"/>
                    </a:ext>
                  </a:extLst>
                </a:gridCol>
                <a:gridCol w="1020490">
                  <a:extLst>
                    <a:ext uri="{9D8B030D-6E8A-4147-A177-3AD203B41FA5}">
                      <a16:colId xmlns:a16="http://schemas.microsoft.com/office/drawing/2014/main" val="3013369756"/>
                    </a:ext>
                  </a:extLst>
                </a:gridCol>
                <a:gridCol w="1020490">
                  <a:extLst>
                    <a:ext uri="{9D8B030D-6E8A-4147-A177-3AD203B41FA5}">
                      <a16:colId xmlns:a16="http://schemas.microsoft.com/office/drawing/2014/main" val="2282449529"/>
                    </a:ext>
                  </a:extLst>
                </a:gridCol>
                <a:gridCol w="1020490">
                  <a:extLst>
                    <a:ext uri="{9D8B030D-6E8A-4147-A177-3AD203B41FA5}">
                      <a16:colId xmlns:a16="http://schemas.microsoft.com/office/drawing/2014/main" val="1568064179"/>
                    </a:ext>
                  </a:extLst>
                </a:gridCol>
                <a:gridCol w="1020490">
                  <a:extLst>
                    <a:ext uri="{9D8B030D-6E8A-4147-A177-3AD203B41FA5}">
                      <a16:colId xmlns:a16="http://schemas.microsoft.com/office/drawing/2014/main" val="3947104010"/>
                    </a:ext>
                  </a:extLst>
                </a:gridCol>
              </a:tblGrid>
              <a:tr h="0">
                <a:tc gridSpan="7">
                  <a:txBody>
                    <a:bodyPr/>
                    <a:lstStyle/>
                    <a:p>
                      <a:r>
                        <a:rPr lang="en-GB" sz="1200" dirty="0"/>
                        <a:t>Sources of energy</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886064527"/>
                  </a:ext>
                </a:extLst>
              </a:tr>
              <a:tr h="0">
                <a:tc gridSpan="4">
                  <a:txBody>
                    <a:bodyPr/>
                    <a:lstStyle/>
                    <a:p>
                      <a:r>
                        <a:rPr lang="en-GB" sz="1200" b="1" dirty="0"/>
                        <a:t>Renewable</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r>
                        <a:rPr lang="en-GB" sz="1200" b="1" dirty="0"/>
                        <a:t>Non-renewable</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250719942"/>
                  </a:ext>
                </a:extLst>
              </a:tr>
              <a:tr h="370840">
                <a:tc>
                  <a:txBody>
                    <a:bodyPr/>
                    <a:lstStyle/>
                    <a:p>
                      <a:r>
                        <a:rPr lang="en-GB" sz="1200" b="1" dirty="0"/>
                        <a:t>Wind power </a:t>
                      </a:r>
                      <a:endParaRPr lang="en-GB" sz="1200" dirty="0"/>
                    </a:p>
                    <a:p>
                      <a:r>
                        <a:rPr lang="en-GB" sz="1200" dirty="0"/>
                        <a:t>A form of energy that harnesses the power of the wind to generate electricity.</a:t>
                      </a:r>
                    </a:p>
                    <a:p>
                      <a:endParaRPr lang="en-GB" sz="1200" dirty="0"/>
                    </a:p>
                    <a:p>
                      <a:endParaRPr lang="en-GB" sz="1200" dirty="0"/>
                    </a:p>
                    <a:p>
                      <a:endParaRPr lang="en-GB" sz="1200" dirty="0"/>
                    </a:p>
                    <a:p>
                      <a:endParaRPr lang="en-GB" sz="1200" dirty="0"/>
                    </a:p>
                  </a:txBody>
                  <a:tcPr/>
                </a:tc>
                <a:tc>
                  <a:txBody>
                    <a:bodyPr/>
                    <a:lstStyle/>
                    <a:p>
                      <a:r>
                        <a:rPr lang="en-GB" sz="1200" b="1" dirty="0"/>
                        <a:t>Solar power </a:t>
                      </a:r>
                      <a:r>
                        <a:rPr lang="en-GB" sz="1200" b="0" dirty="0"/>
                        <a:t>This c</a:t>
                      </a:r>
                      <a:r>
                        <a:rPr lang="en-GB" sz="1200" dirty="0"/>
                        <a:t>onverts energy from the sun into electricity through the use of solar panels.</a:t>
                      </a:r>
                    </a:p>
                  </a:txBody>
                  <a:tcPr/>
                </a:tc>
                <a:tc>
                  <a:txBody>
                    <a:bodyPr/>
                    <a:lstStyle/>
                    <a:p>
                      <a:r>
                        <a:rPr lang="en-GB" sz="1200" b="1" dirty="0"/>
                        <a:t>Hydro power</a:t>
                      </a:r>
                    </a:p>
                    <a:p>
                      <a:r>
                        <a:rPr lang="en-GB" sz="1200" b="0" dirty="0"/>
                        <a:t>This uses the natural flow of moving water to generate electricity.</a:t>
                      </a:r>
                    </a:p>
                  </a:txBody>
                  <a:tcPr/>
                </a:tc>
                <a:tc>
                  <a:txBody>
                    <a:bodyPr/>
                    <a:lstStyle/>
                    <a:p>
                      <a:r>
                        <a:rPr lang="en-GB" sz="1200" b="1" dirty="0"/>
                        <a:t>Pumped Storage  </a:t>
                      </a:r>
                      <a:r>
                        <a:rPr lang="en-GB" sz="1200" dirty="0"/>
                        <a:t>Water in dams used to turn turbines.</a:t>
                      </a:r>
                    </a:p>
                    <a:p>
                      <a:endParaRPr lang="en-GB" sz="1200" dirty="0"/>
                    </a:p>
                  </a:txBody>
                  <a:tcPr/>
                </a:tc>
                <a:tc>
                  <a:txBody>
                    <a:bodyPr/>
                    <a:lstStyle/>
                    <a:p>
                      <a:r>
                        <a:rPr lang="en-GB" sz="1200" b="1" dirty="0"/>
                        <a:t>Coal</a:t>
                      </a:r>
                      <a:r>
                        <a:rPr lang="en-GB" sz="1200" dirty="0"/>
                        <a:t> </a:t>
                      </a:r>
                    </a:p>
                    <a:p>
                      <a:r>
                        <a:rPr lang="en-GB" sz="1200" dirty="0"/>
                        <a:t>Power is generated by burning coal.</a:t>
                      </a:r>
                    </a:p>
                  </a:txBody>
                  <a:tcPr/>
                </a:tc>
                <a:tc>
                  <a:txBody>
                    <a:bodyPr/>
                    <a:lstStyle/>
                    <a:p>
                      <a:r>
                        <a:rPr lang="en-GB" sz="1200" b="1" dirty="0"/>
                        <a:t>Combined Cycle Gas Turbine (CCGT) – </a:t>
                      </a:r>
                      <a:r>
                        <a:rPr lang="en-GB" sz="1200" b="0" dirty="0"/>
                        <a:t>Power is generated by burning gas. </a:t>
                      </a:r>
                    </a:p>
                  </a:txBody>
                  <a:tcPr/>
                </a:tc>
                <a:tc>
                  <a:txBody>
                    <a:bodyPr/>
                    <a:lstStyle/>
                    <a:p>
                      <a:r>
                        <a:rPr lang="en-GB" sz="1200" b="1" dirty="0"/>
                        <a:t>Nuclear</a:t>
                      </a:r>
                      <a:r>
                        <a:rPr lang="en-GB" sz="1200" dirty="0"/>
                        <a:t> Uranium atoms split in a process called nuclear fission.</a:t>
                      </a:r>
                    </a:p>
                    <a:p>
                      <a:endParaRPr lang="en-GB" sz="1200" dirty="0"/>
                    </a:p>
                    <a:p>
                      <a:endParaRPr lang="en-GB" sz="1200" dirty="0"/>
                    </a:p>
                  </a:txBody>
                  <a:tcPr/>
                </a:tc>
                <a:extLst>
                  <a:ext uri="{0D108BD9-81ED-4DB2-BD59-A6C34878D82A}">
                    <a16:rowId xmlns:a16="http://schemas.microsoft.com/office/drawing/2014/main" val="3485849092"/>
                  </a:ext>
                </a:extLst>
              </a:tr>
            </a:tbl>
          </a:graphicData>
        </a:graphic>
      </p:graphicFrame>
      <p:graphicFrame>
        <p:nvGraphicFramePr>
          <p:cNvPr id="10" name="Table 23">
            <a:extLst>
              <a:ext uri="{FF2B5EF4-FFF2-40B4-BE49-F238E27FC236}">
                <a16:creationId xmlns:a16="http://schemas.microsoft.com/office/drawing/2014/main" id="{C1826571-5362-4280-8112-1C30B0EC5FC0}"/>
              </a:ext>
            </a:extLst>
          </p:cNvPr>
          <p:cNvGraphicFramePr>
            <a:graphicFrameLocks noGrp="1"/>
          </p:cNvGraphicFramePr>
          <p:nvPr>
            <p:extLst>
              <p:ext uri="{D42A27DB-BD31-4B8C-83A1-F6EECF244321}">
                <p14:modId xmlns:p14="http://schemas.microsoft.com/office/powerpoint/2010/main" val="4252656195"/>
              </p:ext>
            </p:extLst>
          </p:nvPr>
        </p:nvGraphicFramePr>
        <p:xfrm>
          <a:off x="3520741" y="3472632"/>
          <a:ext cx="7133500" cy="1542786"/>
        </p:xfrm>
        <a:graphic>
          <a:graphicData uri="http://schemas.openxmlformats.org/drawingml/2006/table">
            <a:tbl>
              <a:tblPr firstRow="1" bandRow="1">
                <a:tableStyleId>{16D9F66E-5EB9-4882-86FB-DCBF35E3C3E4}</a:tableStyleId>
              </a:tblPr>
              <a:tblGrid>
                <a:gridCol w="1019071">
                  <a:extLst>
                    <a:ext uri="{9D8B030D-6E8A-4147-A177-3AD203B41FA5}">
                      <a16:colId xmlns:a16="http://schemas.microsoft.com/office/drawing/2014/main" val="949568260"/>
                    </a:ext>
                  </a:extLst>
                </a:gridCol>
                <a:gridCol w="1019072">
                  <a:extLst>
                    <a:ext uri="{9D8B030D-6E8A-4147-A177-3AD203B41FA5}">
                      <a16:colId xmlns:a16="http://schemas.microsoft.com/office/drawing/2014/main" val="4012350783"/>
                    </a:ext>
                  </a:extLst>
                </a:gridCol>
                <a:gridCol w="1019071">
                  <a:extLst>
                    <a:ext uri="{9D8B030D-6E8A-4147-A177-3AD203B41FA5}">
                      <a16:colId xmlns:a16="http://schemas.microsoft.com/office/drawing/2014/main" val="1447205733"/>
                    </a:ext>
                  </a:extLst>
                </a:gridCol>
                <a:gridCol w="1019072">
                  <a:extLst>
                    <a:ext uri="{9D8B030D-6E8A-4147-A177-3AD203B41FA5}">
                      <a16:colId xmlns:a16="http://schemas.microsoft.com/office/drawing/2014/main" val="1602654576"/>
                    </a:ext>
                  </a:extLst>
                </a:gridCol>
                <a:gridCol w="1019071">
                  <a:extLst>
                    <a:ext uri="{9D8B030D-6E8A-4147-A177-3AD203B41FA5}">
                      <a16:colId xmlns:a16="http://schemas.microsoft.com/office/drawing/2014/main" val="743446341"/>
                    </a:ext>
                  </a:extLst>
                </a:gridCol>
                <a:gridCol w="1019072">
                  <a:extLst>
                    <a:ext uri="{9D8B030D-6E8A-4147-A177-3AD203B41FA5}">
                      <a16:colId xmlns:a16="http://schemas.microsoft.com/office/drawing/2014/main" val="4031881091"/>
                    </a:ext>
                  </a:extLst>
                </a:gridCol>
                <a:gridCol w="1019071">
                  <a:extLst>
                    <a:ext uri="{9D8B030D-6E8A-4147-A177-3AD203B41FA5}">
                      <a16:colId xmlns:a16="http://schemas.microsoft.com/office/drawing/2014/main" val="1170867409"/>
                    </a:ext>
                  </a:extLst>
                </a:gridCol>
              </a:tblGrid>
              <a:tr h="291240">
                <a:tc gridSpan="7">
                  <a:txBody>
                    <a:bodyPr/>
                    <a:lstStyle/>
                    <a:p>
                      <a:r>
                        <a:rPr lang="en-GB" sz="1200" dirty="0"/>
                        <a:t>Where the UK generate its energy:</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06244398"/>
                  </a:ext>
                </a:extLst>
              </a:tr>
              <a:tr h="1251546">
                <a:tc>
                  <a:txBody>
                    <a:bodyPr/>
                    <a:lstStyle/>
                    <a:p>
                      <a:r>
                        <a:rPr lang="en-GB" sz="1200" dirty="0"/>
                        <a:t>biomass </a:t>
                      </a:r>
                    </a:p>
                  </a:txBody>
                  <a:tcPr anchor="b"/>
                </a:tc>
                <a:tc>
                  <a:txBody>
                    <a:bodyPr/>
                    <a:lstStyle/>
                    <a:p>
                      <a:r>
                        <a:rPr lang="en-GB" sz="1200" dirty="0"/>
                        <a:t>coal</a:t>
                      </a:r>
                    </a:p>
                  </a:txBody>
                  <a:tcPr anchor="b"/>
                </a:tc>
                <a:tc>
                  <a:txBody>
                    <a:bodyPr/>
                    <a:lstStyle/>
                    <a:p>
                      <a:r>
                        <a:rPr lang="en-GB" sz="1200" dirty="0"/>
                        <a:t>gas</a:t>
                      </a:r>
                    </a:p>
                  </a:txBody>
                  <a:tcPr anchor="b"/>
                </a:tc>
                <a:tc>
                  <a:txBody>
                    <a:bodyPr/>
                    <a:lstStyle/>
                    <a:p>
                      <a:r>
                        <a:rPr lang="en-GB" sz="1200" dirty="0"/>
                        <a:t>hydro</a:t>
                      </a:r>
                    </a:p>
                  </a:txBody>
                  <a:tcPr anchor="b"/>
                </a:tc>
                <a:tc>
                  <a:txBody>
                    <a:bodyPr/>
                    <a:lstStyle/>
                    <a:p>
                      <a:r>
                        <a:rPr lang="en-GB" sz="1200" dirty="0"/>
                        <a:t>nuclear</a:t>
                      </a:r>
                    </a:p>
                  </a:txBody>
                  <a:tcPr anchor="b"/>
                </a:tc>
                <a:tc>
                  <a:txBody>
                    <a:bodyPr/>
                    <a:lstStyle/>
                    <a:p>
                      <a:r>
                        <a:rPr lang="en-GB" sz="1200" dirty="0"/>
                        <a:t>solar</a:t>
                      </a:r>
                    </a:p>
                  </a:txBody>
                  <a:tcPr anchor="b"/>
                </a:tc>
                <a:tc>
                  <a:txBody>
                    <a:bodyPr/>
                    <a:lstStyle/>
                    <a:p>
                      <a:r>
                        <a:rPr lang="en-GB" sz="1200" dirty="0"/>
                        <a:t>wind</a:t>
                      </a:r>
                    </a:p>
                  </a:txBody>
                  <a:tcPr anchor="b"/>
                </a:tc>
                <a:extLst>
                  <a:ext uri="{0D108BD9-81ED-4DB2-BD59-A6C34878D82A}">
                    <a16:rowId xmlns:a16="http://schemas.microsoft.com/office/drawing/2014/main" val="3513456261"/>
                  </a:ext>
                </a:extLst>
              </a:tr>
            </a:tbl>
          </a:graphicData>
        </a:graphic>
      </p:graphicFrame>
      <p:pic>
        <p:nvPicPr>
          <p:cNvPr id="11" name="Picture 10">
            <a:extLst>
              <a:ext uri="{FF2B5EF4-FFF2-40B4-BE49-F238E27FC236}">
                <a16:creationId xmlns:a16="http://schemas.microsoft.com/office/drawing/2014/main" id="{EE5D6D47-CA3B-4BAE-9B41-F56612B46348}"/>
              </a:ext>
            </a:extLst>
          </p:cNvPr>
          <p:cNvPicPr>
            <a:picLocks noChangeAspect="1"/>
          </p:cNvPicPr>
          <p:nvPr/>
        </p:nvPicPr>
        <p:blipFill>
          <a:blip r:embed="rId3"/>
          <a:stretch>
            <a:fillRect/>
          </a:stretch>
        </p:blipFill>
        <p:spPr>
          <a:xfrm>
            <a:off x="7654807" y="3797456"/>
            <a:ext cx="857636" cy="1022085"/>
          </a:xfrm>
          <a:prstGeom prst="rect">
            <a:avLst/>
          </a:prstGeom>
        </p:spPr>
      </p:pic>
      <p:pic>
        <p:nvPicPr>
          <p:cNvPr id="12" name="Picture 11">
            <a:extLst>
              <a:ext uri="{FF2B5EF4-FFF2-40B4-BE49-F238E27FC236}">
                <a16:creationId xmlns:a16="http://schemas.microsoft.com/office/drawing/2014/main" id="{88DE6685-333C-41CC-A885-66A31E30B435}"/>
              </a:ext>
            </a:extLst>
          </p:cNvPr>
          <p:cNvPicPr>
            <a:picLocks noChangeAspect="1"/>
          </p:cNvPicPr>
          <p:nvPr/>
        </p:nvPicPr>
        <p:blipFill>
          <a:blip r:embed="rId4"/>
          <a:stretch>
            <a:fillRect/>
          </a:stretch>
        </p:blipFill>
        <p:spPr>
          <a:xfrm>
            <a:off x="4646402" y="3766747"/>
            <a:ext cx="768846" cy="1052795"/>
          </a:xfrm>
          <a:prstGeom prst="rect">
            <a:avLst/>
          </a:prstGeom>
        </p:spPr>
      </p:pic>
      <p:pic>
        <p:nvPicPr>
          <p:cNvPr id="13" name="Picture 12">
            <a:extLst>
              <a:ext uri="{FF2B5EF4-FFF2-40B4-BE49-F238E27FC236}">
                <a16:creationId xmlns:a16="http://schemas.microsoft.com/office/drawing/2014/main" id="{E1C13B5D-C1CB-49EF-9B8B-D43775EEBF64}"/>
              </a:ext>
            </a:extLst>
          </p:cNvPr>
          <p:cNvPicPr>
            <a:picLocks noChangeAspect="1"/>
          </p:cNvPicPr>
          <p:nvPr/>
        </p:nvPicPr>
        <p:blipFill>
          <a:blip r:embed="rId5"/>
          <a:stretch>
            <a:fillRect/>
          </a:stretch>
        </p:blipFill>
        <p:spPr>
          <a:xfrm>
            <a:off x="6655394" y="3782101"/>
            <a:ext cx="792321" cy="1065913"/>
          </a:xfrm>
          <a:prstGeom prst="rect">
            <a:avLst/>
          </a:prstGeom>
        </p:spPr>
      </p:pic>
      <p:pic>
        <p:nvPicPr>
          <p:cNvPr id="14" name="Picture 13">
            <a:extLst>
              <a:ext uri="{FF2B5EF4-FFF2-40B4-BE49-F238E27FC236}">
                <a16:creationId xmlns:a16="http://schemas.microsoft.com/office/drawing/2014/main" id="{25D4E112-EF98-4962-AC72-2691619883AC}"/>
              </a:ext>
            </a:extLst>
          </p:cNvPr>
          <p:cNvPicPr>
            <a:picLocks noChangeAspect="1"/>
          </p:cNvPicPr>
          <p:nvPr/>
        </p:nvPicPr>
        <p:blipFill>
          <a:blip r:embed="rId6"/>
          <a:stretch>
            <a:fillRect/>
          </a:stretch>
        </p:blipFill>
        <p:spPr>
          <a:xfrm>
            <a:off x="9701572" y="3778464"/>
            <a:ext cx="792202" cy="1005159"/>
          </a:xfrm>
          <a:prstGeom prst="rect">
            <a:avLst/>
          </a:prstGeom>
        </p:spPr>
      </p:pic>
      <p:pic>
        <p:nvPicPr>
          <p:cNvPr id="16" name="Picture 15">
            <a:extLst>
              <a:ext uri="{FF2B5EF4-FFF2-40B4-BE49-F238E27FC236}">
                <a16:creationId xmlns:a16="http://schemas.microsoft.com/office/drawing/2014/main" id="{6E794137-7AB5-4B13-A720-595EA1C015F7}"/>
              </a:ext>
            </a:extLst>
          </p:cNvPr>
          <p:cNvPicPr>
            <a:picLocks noChangeAspect="1"/>
          </p:cNvPicPr>
          <p:nvPr/>
        </p:nvPicPr>
        <p:blipFill>
          <a:blip r:embed="rId7"/>
          <a:stretch>
            <a:fillRect/>
          </a:stretch>
        </p:blipFill>
        <p:spPr>
          <a:xfrm>
            <a:off x="5562551" y="3782101"/>
            <a:ext cx="837885" cy="1022085"/>
          </a:xfrm>
          <a:prstGeom prst="rect">
            <a:avLst/>
          </a:prstGeom>
        </p:spPr>
      </p:pic>
      <p:pic>
        <p:nvPicPr>
          <p:cNvPr id="18" name="Picture 17">
            <a:extLst>
              <a:ext uri="{FF2B5EF4-FFF2-40B4-BE49-F238E27FC236}">
                <a16:creationId xmlns:a16="http://schemas.microsoft.com/office/drawing/2014/main" id="{78E7C5A9-B060-4C1A-8C1E-BE2F94CDA5D3}"/>
              </a:ext>
            </a:extLst>
          </p:cNvPr>
          <p:cNvPicPr>
            <a:picLocks noChangeAspect="1"/>
          </p:cNvPicPr>
          <p:nvPr/>
        </p:nvPicPr>
        <p:blipFill>
          <a:blip r:embed="rId8"/>
          <a:stretch>
            <a:fillRect/>
          </a:stretch>
        </p:blipFill>
        <p:spPr>
          <a:xfrm>
            <a:off x="3618774" y="3804812"/>
            <a:ext cx="794955" cy="989465"/>
          </a:xfrm>
          <a:prstGeom prst="rect">
            <a:avLst/>
          </a:prstGeom>
        </p:spPr>
      </p:pic>
      <p:pic>
        <p:nvPicPr>
          <p:cNvPr id="21" name="Picture 20">
            <a:extLst>
              <a:ext uri="{FF2B5EF4-FFF2-40B4-BE49-F238E27FC236}">
                <a16:creationId xmlns:a16="http://schemas.microsoft.com/office/drawing/2014/main" id="{1E5CC1E8-E504-4E25-89FD-4F7CDA34C6B1}"/>
              </a:ext>
            </a:extLst>
          </p:cNvPr>
          <p:cNvPicPr>
            <a:picLocks noChangeAspect="1"/>
          </p:cNvPicPr>
          <p:nvPr/>
        </p:nvPicPr>
        <p:blipFill>
          <a:blip r:embed="rId9"/>
          <a:stretch>
            <a:fillRect/>
          </a:stretch>
        </p:blipFill>
        <p:spPr>
          <a:xfrm>
            <a:off x="8729705" y="3797457"/>
            <a:ext cx="794955" cy="1022085"/>
          </a:xfrm>
          <a:prstGeom prst="rect">
            <a:avLst/>
          </a:prstGeom>
        </p:spPr>
      </p:pic>
      <p:pic>
        <p:nvPicPr>
          <p:cNvPr id="4" name="Picture 3">
            <a:extLst>
              <a:ext uri="{FF2B5EF4-FFF2-40B4-BE49-F238E27FC236}">
                <a16:creationId xmlns:a16="http://schemas.microsoft.com/office/drawing/2014/main" id="{33EB562B-DCE5-483C-BA3C-6826907541F9}"/>
              </a:ext>
            </a:extLst>
          </p:cNvPr>
          <p:cNvPicPr>
            <a:picLocks noChangeAspect="1"/>
          </p:cNvPicPr>
          <p:nvPr/>
        </p:nvPicPr>
        <p:blipFill>
          <a:blip r:embed="rId10"/>
          <a:stretch>
            <a:fillRect/>
          </a:stretch>
        </p:blipFill>
        <p:spPr>
          <a:xfrm>
            <a:off x="1051335" y="3665254"/>
            <a:ext cx="2376330" cy="1328059"/>
          </a:xfrm>
          <a:prstGeom prst="rect">
            <a:avLst/>
          </a:prstGeom>
        </p:spPr>
      </p:pic>
      <p:pic>
        <p:nvPicPr>
          <p:cNvPr id="23" name="Picture 22">
            <a:extLst>
              <a:ext uri="{FF2B5EF4-FFF2-40B4-BE49-F238E27FC236}">
                <a16:creationId xmlns:a16="http://schemas.microsoft.com/office/drawing/2014/main" id="{C22AE518-7E39-4929-BD9F-794BE74D6FB7}"/>
              </a:ext>
            </a:extLst>
          </p:cNvPr>
          <p:cNvPicPr>
            <a:picLocks noChangeAspect="1"/>
          </p:cNvPicPr>
          <p:nvPr/>
        </p:nvPicPr>
        <p:blipFill>
          <a:blip r:embed="rId11"/>
          <a:stretch>
            <a:fillRect/>
          </a:stretch>
        </p:blipFill>
        <p:spPr>
          <a:xfrm>
            <a:off x="139186" y="4384494"/>
            <a:ext cx="1015192" cy="486933"/>
          </a:xfrm>
          <a:prstGeom prst="rect">
            <a:avLst/>
          </a:prstGeom>
        </p:spPr>
      </p:pic>
      <p:pic>
        <p:nvPicPr>
          <p:cNvPr id="20" name="Picture 19">
            <a:extLst>
              <a:ext uri="{FF2B5EF4-FFF2-40B4-BE49-F238E27FC236}">
                <a16:creationId xmlns:a16="http://schemas.microsoft.com/office/drawing/2014/main" id="{C35D8A5C-BA25-FB41-3B36-16890DA6492C}"/>
              </a:ext>
            </a:extLst>
          </p:cNvPr>
          <p:cNvPicPr/>
          <p:nvPr/>
        </p:nvPicPr>
        <p:blipFill>
          <a:blip r:embed="rId12" cstate="print">
            <a:extLst>
              <a:ext uri="{BEBA8EAE-BF5A-486C-A8C5-ECC9F3942E4B}">
                <a14:imgProps xmlns:a14="http://schemas.microsoft.com/office/drawing/2010/main">
                  <a14:imgLayer r:embed="rId1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8" name="Picture 7">
            <a:extLst>
              <a:ext uri="{FF2B5EF4-FFF2-40B4-BE49-F238E27FC236}">
                <a16:creationId xmlns:a16="http://schemas.microsoft.com/office/drawing/2014/main" id="{39164B3B-2E99-42F0-9437-3EF5F1F4E06D}"/>
              </a:ext>
            </a:extLst>
          </p:cNvPr>
          <p:cNvPicPr>
            <a:picLocks noChangeAspect="1"/>
          </p:cNvPicPr>
          <p:nvPr/>
        </p:nvPicPr>
        <p:blipFill>
          <a:blip r:embed="rId14"/>
          <a:stretch>
            <a:fillRect/>
          </a:stretch>
        </p:blipFill>
        <p:spPr>
          <a:xfrm>
            <a:off x="4458421" y="5528003"/>
            <a:ext cx="3532525" cy="1830825"/>
          </a:xfrm>
          <a:prstGeom prst="rect">
            <a:avLst/>
          </a:prstGeom>
        </p:spPr>
      </p:pic>
      <p:pic>
        <p:nvPicPr>
          <p:cNvPr id="24" name="Picture 23">
            <a:extLst>
              <a:ext uri="{FF2B5EF4-FFF2-40B4-BE49-F238E27FC236}">
                <a16:creationId xmlns:a16="http://schemas.microsoft.com/office/drawing/2014/main" id="{0BFEBF36-C1A2-4840-9C3D-4C7CA2A4E0D8}"/>
              </a:ext>
            </a:extLst>
          </p:cNvPr>
          <p:cNvPicPr>
            <a:picLocks noChangeAspect="1"/>
          </p:cNvPicPr>
          <p:nvPr/>
        </p:nvPicPr>
        <p:blipFill>
          <a:blip r:embed="rId15"/>
          <a:stretch>
            <a:fillRect/>
          </a:stretch>
        </p:blipFill>
        <p:spPr>
          <a:xfrm>
            <a:off x="5610534" y="2802563"/>
            <a:ext cx="911158" cy="623856"/>
          </a:xfrm>
          <a:prstGeom prst="rect">
            <a:avLst/>
          </a:prstGeom>
        </p:spPr>
      </p:pic>
      <p:pic>
        <p:nvPicPr>
          <p:cNvPr id="27" name="Picture 26">
            <a:extLst>
              <a:ext uri="{FF2B5EF4-FFF2-40B4-BE49-F238E27FC236}">
                <a16:creationId xmlns:a16="http://schemas.microsoft.com/office/drawing/2014/main" id="{3D6E4C32-F96B-4735-8DF3-63A8DB99351E}"/>
              </a:ext>
            </a:extLst>
          </p:cNvPr>
          <p:cNvPicPr>
            <a:picLocks noChangeAspect="1"/>
          </p:cNvPicPr>
          <p:nvPr/>
        </p:nvPicPr>
        <p:blipFill>
          <a:blip r:embed="rId16"/>
          <a:stretch>
            <a:fillRect/>
          </a:stretch>
        </p:blipFill>
        <p:spPr>
          <a:xfrm>
            <a:off x="3577778" y="2693363"/>
            <a:ext cx="932230" cy="726413"/>
          </a:xfrm>
          <a:prstGeom prst="rect">
            <a:avLst/>
          </a:prstGeom>
        </p:spPr>
      </p:pic>
      <p:pic>
        <p:nvPicPr>
          <p:cNvPr id="29" name="Picture 28">
            <a:extLst>
              <a:ext uri="{FF2B5EF4-FFF2-40B4-BE49-F238E27FC236}">
                <a16:creationId xmlns:a16="http://schemas.microsoft.com/office/drawing/2014/main" id="{D1BD9B56-ED57-4920-B422-341FA2C77B23}"/>
              </a:ext>
            </a:extLst>
          </p:cNvPr>
          <p:cNvPicPr>
            <a:picLocks noChangeAspect="1"/>
          </p:cNvPicPr>
          <p:nvPr/>
        </p:nvPicPr>
        <p:blipFill>
          <a:blip r:embed="rId17"/>
          <a:stretch>
            <a:fillRect/>
          </a:stretch>
        </p:blipFill>
        <p:spPr>
          <a:xfrm>
            <a:off x="4576975" y="2871377"/>
            <a:ext cx="911158" cy="545999"/>
          </a:xfrm>
          <a:prstGeom prst="rect">
            <a:avLst/>
          </a:prstGeom>
        </p:spPr>
      </p:pic>
      <p:pic>
        <p:nvPicPr>
          <p:cNvPr id="31" name="Picture 30">
            <a:extLst>
              <a:ext uri="{FF2B5EF4-FFF2-40B4-BE49-F238E27FC236}">
                <a16:creationId xmlns:a16="http://schemas.microsoft.com/office/drawing/2014/main" id="{172DAB67-A2BB-4887-947D-353EB713B23B}"/>
              </a:ext>
            </a:extLst>
          </p:cNvPr>
          <p:cNvPicPr>
            <a:picLocks noChangeAspect="1"/>
          </p:cNvPicPr>
          <p:nvPr/>
        </p:nvPicPr>
        <p:blipFill rotWithShape="1">
          <a:blip r:embed="rId18"/>
          <a:srcRect l="58216" b="52065"/>
          <a:stretch/>
        </p:blipFill>
        <p:spPr>
          <a:xfrm>
            <a:off x="6598695" y="2866227"/>
            <a:ext cx="934049" cy="550304"/>
          </a:xfrm>
          <a:prstGeom prst="rect">
            <a:avLst/>
          </a:prstGeom>
        </p:spPr>
      </p:pic>
      <p:pic>
        <p:nvPicPr>
          <p:cNvPr id="33" name="Picture 32">
            <a:extLst>
              <a:ext uri="{FF2B5EF4-FFF2-40B4-BE49-F238E27FC236}">
                <a16:creationId xmlns:a16="http://schemas.microsoft.com/office/drawing/2014/main" id="{EE684CB4-B585-412A-8D96-4B40EB887E89}"/>
              </a:ext>
            </a:extLst>
          </p:cNvPr>
          <p:cNvPicPr>
            <a:picLocks noChangeAspect="1"/>
          </p:cNvPicPr>
          <p:nvPr/>
        </p:nvPicPr>
        <p:blipFill>
          <a:blip r:embed="rId19"/>
          <a:stretch>
            <a:fillRect/>
          </a:stretch>
        </p:blipFill>
        <p:spPr>
          <a:xfrm>
            <a:off x="7631177" y="2878201"/>
            <a:ext cx="911158" cy="550304"/>
          </a:xfrm>
          <a:prstGeom prst="rect">
            <a:avLst/>
          </a:prstGeom>
        </p:spPr>
      </p:pic>
      <p:pic>
        <p:nvPicPr>
          <p:cNvPr id="35" name="Picture 34">
            <a:extLst>
              <a:ext uri="{FF2B5EF4-FFF2-40B4-BE49-F238E27FC236}">
                <a16:creationId xmlns:a16="http://schemas.microsoft.com/office/drawing/2014/main" id="{72074F44-0E69-4F94-B9BC-5659993B5011}"/>
              </a:ext>
            </a:extLst>
          </p:cNvPr>
          <p:cNvPicPr>
            <a:picLocks noChangeAspect="1"/>
          </p:cNvPicPr>
          <p:nvPr/>
        </p:nvPicPr>
        <p:blipFill rotWithShape="1">
          <a:blip r:embed="rId20"/>
          <a:srcRect l="59077" t="73222" r="19906" b="-1"/>
          <a:stretch/>
        </p:blipFill>
        <p:spPr>
          <a:xfrm>
            <a:off x="1708570" y="2233676"/>
            <a:ext cx="1031412" cy="573425"/>
          </a:xfrm>
          <a:prstGeom prst="rect">
            <a:avLst/>
          </a:prstGeom>
        </p:spPr>
      </p:pic>
      <p:pic>
        <p:nvPicPr>
          <p:cNvPr id="37" name="Picture 36">
            <a:extLst>
              <a:ext uri="{FF2B5EF4-FFF2-40B4-BE49-F238E27FC236}">
                <a16:creationId xmlns:a16="http://schemas.microsoft.com/office/drawing/2014/main" id="{0BC7B1C3-FF3B-40EA-9B09-813C14824DE6}"/>
              </a:ext>
            </a:extLst>
          </p:cNvPr>
          <p:cNvPicPr>
            <a:picLocks noChangeAspect="1"/>
          </p:cNvPicPr>
          <p:nvPr/>
        </p:nvPicPr>
        <p:blipFill rotWithShape="1">
          <a:blip r:embed="rId20"/>
          <a:srcRect l="67576" b="49465"/>
          <a:stretch/>
        </p:blipFill>
        <p:spPr>
          <a:xfrm>
            <a:off x="8630374" y="2768428"/>
            <a:ext cx="967568" cy="657991"/>
          </a:xfrm>
          <a:prstGeom prst="rect">
            <a:avLst/>
          </a:prstGeom>
        </p:spPr>
      </p:pic>
      <p:pic>
        <p:nvPicPr>
          <p:cNvPr id="39" name="Picture 38">
            <a:extLst>
              <a:ext uri="{FF2B5EF4-FFF2-40B4-BE49-F238E27FC236}">
                <a16:creationId xmlns:a16="http://schemas.microsoft.com/office/drawing/2014/main" id="{E46823EA-A769-4F03-A6EF-C0999CDA1B8D}"/>
              </a:ext>
            </a:extLst>
          </p:cNvPr>
          <p:cNvPicPr>
            <a:picLocks noChangeAspect="1"/>
          </p:cNvPicPr>
          <p:nvPr/>
        </p:nvPicPr>
        <p:blipFill>
          <a:blip r:embed="rId21"/>
          <a:stretch>
            <a:fillRect/>
          </a:stretch>
        </p:blipFill>
        <p:spPr>
          <a:xfrm>
            <a:off x="9685980" y="2738239"/>
            <a:ext cx="830147" cy="646942"/>
          </a:xfrm>
          <a:prstGeom prst="rect">
            <a:avLst/>
          </a:prstGeom>
        </p:spPr>
      </p:pic>
    </p:spTree>
    <p:extLst>
      <p:ext uri="{BB962C8B-B14F-4D97-AF65-F5344CB8AC3E}">
        <p14:creationId xmlns:p14="http://schemas.microsoft.com/office/powerpoint/2010/main" val="38787598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634</TotalTime>
  <Words>1108</Words>
  <Application>Microsoft Office PowerPoint</Application>
  <PresentationFormat>Custom</PresentationFormat>
  <Paragraphs>104</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Roboto</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53</cp:revision>
  <dcterms:created xsi:type="dcterms:W3CDTF">2023-11-14T15:55:26Z</dcterms:created>
  <dcterms:modified xsi:type="dcterms:W3CDTF">2025-02-14T11:12:57Z</dcterms:modified>
</cp:coreProperties>
</file>