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0" d="100"/>
          <a:sy n="80" d="100"/>
        </p:scale>
        <p:origin x="102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13" Type="http://schemas.openxmlformats.org/officeDocument/2006/relationships/image" Target="../media/image11.tiff"/><Relationship Id="rId3" Type="http://schemas.microsoft.com/office/2007/relationships/hdphoto" Target="../media/hdphoto1.wdp"/><Relationship Id="rId7" Type="http://schemas.openxmlformats.org/officeDocument/2006/relationships/image" Target="../media/image5.tiff"/><Relationship Id="rId12" Type="http://schemas.openxmlformats.org/officeDocument/2006/relationships/image" Target="../media/image10.tif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tiff"/><Relationship Id="rId11" Type="http://schemas.openxmlformats.org/officeDocument/2006/relationships/image" Target="../media/image9.tiff"/><Relationship Id="rId5" Type="http://schemas.openxmlformats.org/officeDocument/2006/relationships/image" Target="../media/image3.tiff"/><Relationship Id="rId10" Type="http://schemas.openxmlformats.org/officeDocument/2006/relationships/image" Target="../media/image8.tiff"/><Relationship Id="rId4" Type="http://schemas.openxmlformats.org/officeDocument/2006/relationships/image" Target="../media/image2.tiff"/><Relationship Id="rId9" Type="http://schemas.openxmlformats.org/officeDocument/2006/relationships/image" Target="../media/image7.tiff"/><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321820983"/>
              </p:ext>
            </p:extLst>
          </p:nvPr>
        </p:nvGraphicFramePr>
        <p:xfrm>
          <a:off x="7131953" y="594629"/>
          <a:ext cx="3414459" cy="4491739"/>
        </p:xfrm>
        <a:graphic>
          <a:graphicData uri="http://schemas.openxmlformats.org/drawingml/2006/table">
            <a:tbl>
              <a:tblPr firstRow="1" bandRow="1">
                <a:tableStyleId>{93296810-A885-4BE3-A3E7-6D5BEEA58F35}</a:tableStyleId>
              </a:tblPr>
              <a:tblGrid>
                <a:gridCol w="956942">
                  <a:extLst>
                    <a:ext uri="{9D8B030D-6E8A-4147-A177-3AD203B41FA5}">
                      <a16:colId xmlns:a16="http://schemas.microsoft.com/office/drawing/2014/main" val="1630223619"/>
                    </a:ext>
                  </a:extLst>
                </a:gridCol>
                <a:gridCol w="2457517">
                  <a:extLst>
                    <a:ext uri="{9D8B030D-6E8A-4147-A177-3AD203B41FA5}">
                      <a16:colId xmlns:a16="http://schemas.microsoft.com/office/drawing/2014/main" val="1922709769"/>
                    </a:ext>
                  </a:extLst>
                </a:gridCol>
              </a:tblGrid>
              <a:tr h="233445">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505797">
                <a:tc>
                  <a:txBody>
                    <a:bodyPr/>
                    <a:lstStyle/>
                    <a:p>
                      <a:r>
                        <a:rPr lang="en-GB" sz="1100" i="0" dirty="0" smtClean="0"/>
                        <a:t>Bible</a:t>
                      </a:r>
                      <a:endParaRPr lang="en-GB" sz="11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noun.</a:t>
                      </a:r>
                      <a:r>
                        <a:rPr lang="en-GB" sz="1100" b="0" i="1" baseline="0" dirty="0" smtClean="0"/>
                        <a:t> A </a:t>
                      </a:r>
                      <a:r>
                        <a:rPr lang="en-GB" sz="1100" b="0" dirty="0" smtClean="0"/>
                        <a:t>special </a:t>
                      </a:r>
                      <a:r>
                        <a:rPr lang="en-GB" sz="1100" dirty="0" smtClean="0"/>
                        <a:t>book for Christians that tells them about God and stories from long ago.</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363136">
                <a:tc>
                  <a:txBody>
                    <a:bodyPr/>
                    <a:lstStyle/>
                    <a:p>
                      <a:r>
                        <a:rPr lang="en-GB" sz="1100" b="0" dirty="0" smtClean="0"/>
                        <a:t>Changes</a:t>
                      </a:r>
                      <a:endParaRPr lang="en-GB" sz="11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noun.</a:t>
                      </a:r>
                      <a:r>
                        <a:rPr lang="en-GB" sz="1100" b="0" i="1" baseline="0" dirty="0" smtClean="0"/>
                        <a:t> </a:t>
                      </a:r>
                      <a:r>
                        <a:rPr lang="en-GB" sz="1100" dirty="0" smtClean="0"/>
                        <a:t>when something becomes different.</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9746476"/>
                  </a:ext>
                </a:extLst>
              </a:tr>
              <a:tr h="220476">
                <a:tc>
                  <a:txBody>
                    <a:bodyPr/>
                    <a:lstStyle/>
                    <a:p>
                      <a:r>
                        <a:rPr lang="en-GB" sz="1100" b="0" dirty="0" smtClean="0"/>
                        <a:t>creator</a:t>
                      </a:r>
                      <a:endParaRPr lang="en-GB" sz="11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noun.</a:t>
                      </a:r>
                      <a:r>
                        <a:rPr lang="en-GB" sz="1100" b="0" i="1" baseline="0" dirty="0" smtClean="0"/>
                        <a:t> </a:t>
                      </a:r>
                      <a:r>
                        <a:rPr lang="en-GB" sz="1100" dirty="0" smtClean="0"/>
                        <a:t>someone who makes something.</a:t>
                      </a:r>
                      <a:endParaRPr lang="en-GB" sz="11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67355375"/>
                  </a:ext>
                </a:extLst>
              </a:tr>
              <a:tr h="363136">
                <a:tc>
                  <a:txBody>
                    <a:bodyPr/>
                    <a:lstStyle/>
                    <a:p>
                      <a:r>
                        <a:rPr lang="en-GB" sz="1100" b="0" dirty="0" smtClean="0"/>
                        <a:t>creative</a:t>
                      </a:r>
                      <a:endParaRPr lang="en-GB" sz="11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adjective</a:t>
                      </a:r>
                      <a:r>
                        <a:rPr lang="en-GB" sz="1100" b="0" i="1" baseline="0" dirty="0" smtClean="0"/>
                        <a:t>. </a:t>
                      </a:r>
                      <a:r>
                        <a:rPr lang="en-GB" sz="1100" b="0" i="0" baseline="0" dirty="0" smtClean="0"/>
                        <a:t>Using the</a:t>
                      </a:r>
                      <a:r>
                        <a:rPr lang="en-GB" sz="1100" b="0" i="1" baseline="0" dirty="0" smtClean="0"/>
                        <a:t> </a:t>
                      </a:r>
                      <a:r>
                        <a:rPr lang="en-GB" sz="1100" dirty="0" smtClean="0"/>
                        <a:t>imagination or original ideas to create something.</a:t>
                      </a:r>
                      <a:endParaRPr lang="en-GB" sz="11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5969019"/>
                  </a:ext>
                </a:extLst>
              </a:tr>
              <a:tr h="363136">
                <a:tc>
                  <a:txBody>
                    <a:bodyPr/>
                    <a:lstStyle/>
                    <a:p>
                      <a:r>
                        <a:rPr lang="en-GB" sz="1100" b="0" dirty="0" smtClean="0"/>
                        <a:t>environment</a:t>
                      </a:r>
                      <a:endParaRPr lang="en-GB" sz="11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noun.</a:t>
                      </a:r>
                      <a:r>
                        <a:rPr lang="en-GB" sz="1100" b="0" i="1" baseline="0" dirty="0" smtClean="0"/>
                        <a:t> </a:t>
                      </a:r>
                      <a:r>
                        <a:rPr lang="en-GB" sz="1100" dirty="0" smtClean="0"/>
                        <a:t>the natural world around us, like trees, rivers, and animals. </a:t>
                      </a:r>
                      <a:endParaRPr lang="en-GB" sz="1100" i="1"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14570351"/>
                  </a:ext>
                </a:extLst>
              </a:tr>
              <a:tr h="363136">
                <a:tc>
                  <a:txBody>
                    <a:bodyPr/>
                    <a:lstStyle/>
                    <a:p>
                      <a:r>
                        <a:rPr lang="en-GB" sz="1100" b="0" dirty="0" smtClean="0"/>
                        <a:t>non-religious: </a:t>
                      </a:r>
                      <a:endParaRPr lang="en-GB" sz="11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00" b="0" i="1" dirty="0" smtClean="0"/>
                        <a:t>adjective.</a:t>
                      </a:r>
                      <a:r>
                        <a:rPr lang="en-GB" sz="1100" b="0" i="1" baseline="0" dirty="0" smtClean="0"/>
                        <a:t> </a:t>
                      </a:r>
                      <a:r>
                        <a:rPr lang="en-GB" sz="1100" dirty="0" smtClean="0"/>
                        <a:t>People who do not believe in a religion. </a:t>
                      </a:r>
                      <a:endParaRPr lang="en-GB" sz="11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20235959"/>
                  </a:ext>
                </a:extLst>
              </a:tr>
              <a:tr h="389075">
                <a:tc>
                  <a:txBody>
                    <a:bodyPr/>
                    <a:lstStyle/>
                    <a:p>
                      <a:r>
                        <a:rPr lang="en-GB" sz="1200" b="0" dirty="0" smtClean="0"/>
                        <a:t>psalm</a:t>
                      </a:r>
                      <a:endParaRPr lang="en-GB" sz="12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i="1" dirty="0" smtClean="0"/>
                        <a:t>noun.</a:t>
                      </a:r>
                      <a:r>
                        <a:rPr lang="en-GB" sz="1200" b="0" i="1" baseline="0" dirty="0" smtClean="0"/>
                        <a:t> a</a:t>
                      </a:r>
                      <a:r>
                        <a:rPr lang="en-GB" sz="1200" dirty="0" smtClean="0"/>
                        <a:t> song or prayer found in the Bible. </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93176531"/>
                  </a:ext>
                </a:extLst>
              </a:tr>
              <a:tr h="389075">
                <a:tc>
                  <a:txBody>
                    <a:bodyPr/>
                    <a:lstStyle/>
                    <a:p>
                      <a:r>
                        <a:rPr lang="en-GB" sz="1200" b="0" dirty="0" smtClean="0"/>
                        <a:t>verse</a:t>
                      </a:r>
                      <a:endParaRPr lang="en-GB" sz="1200" b="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i="1" dirty="0" smtClean="0"/>
                        <a:t>noun.</a:t>
                      </a:r>
                      <a:r>
                        <a:rPr lang="en-GB" sz="1200" b="0" i="1" baseline="0" dirty="0" smtClean="0"/>
                        <a:t> </a:t>
                      </a:r>
                      <a:r>
                        <a:rPr lang="en-GB" sz="1200" b="0" i="0" baseline="0" dirty="0" smtClean="0"/>
                        <a:t>a</a:t>
                      </a:r>
                      <a:r>
                        <a:rPr lang="en-GB" sz="1200" dirty="0" smtClean="0"/>
                        <a:t> small part of a poem or a song. </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97472303"/>
                  </a:ext>
                </a:extLst>
              </a:tr>
              <a:tr h="742699">
                <a:tc>
                  <a:txBody>
                    <a:bodyPr/>
                    <a:lstStyle/>
                    <a:p>
                      <a:r>
                        <a:rPr lang="en-GB" sz="1200" dirty="0" smtClean="0"/>
                        <a:t>wonder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i="1" dirty="0" smtClean="0"/>
                        <a:t>noun.</a:t>
                      </a:r>
                      <a:r>
                        <a:rPr lang="en-GB" sz="1200" b="0" i="1" baseline="0" dirty="0" smtClean="0"/>
                        <a:t> </a:t>
                      </a:r>
                      <a:r>
                        <a:rPr lang="en-GB" sz="1200" dirty="0" smtClean="0"/>
                        <a:t>something that makes you feel amazed or happy because it’s so special.</a:t>
                      </a:r>
                      <a:endParaRPr lang="en-GB" sz="1200" i="1"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09398183"/>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250100868"/>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Year 1 – RE </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Why should we look after our world?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11" name="Table 10"/>
          <p:cNvGraphicFramePr>
            <a:graphicFrameLocks noGrp="1"/>
          </p:cNvGraphicFramePr>
          <p:nvPr>
            <p:extLst>
              <p:ext uri="{D42A27DB-BD31-4B8C-83A1-F6EECF244321}">
                <p14:modId xmlns:p14="http://schemas.microsoft.com/office/powerpoint/2010/main" val="1203167565"/>
              </p:ext>
            </p:extLst>
          </p:nvPr>
        </p:nvGraphicFramePr>
        <p:xfrm>
          <a:off x="0" y="594629"/>
          <a:ext cx="7086599" cy="2011680"/>
        </p:xfrm>
        <a:graphic>
          <a:graphicData uri="http://schemas.openxmlformats.org/drawingml/2006/table">
            <a:tbl>
              <a:tblPr firstRow="1" bandRow="1">
                <a:tableStyleId>{93296810-A885-4BE3-A3E7-6D5BEEA58F35}</a:tableStyleId>
              </a:tblPr>
              <a:tblGrid>
                <a:gridCol w="7086599">
                  <a:extLst>
                    <a:ext uri="{9D8B030D-6E8A-4147-A177-3AD203B41FA5}">
                      <a16:colId xmlns:a16="http://schemas.microsoft.com/office/drawing/2014/main" val="1982642286"/>
                    </a:ext>
                  </a:extLst>
                </a:gridCol>
              </a:tblGrid>
              <a:tr h="0">
                <a:tc>
                  <a:txBody>
                    <a:bodyPr/>
                    <a:lstStyle/>
                    <a:p>
                      <a:r>
                        <a:rPr lang="en-GB" sz="1200" dirty="0" smtClean="0"/>
                        <a:t>The world is a place of wonder</a:t>
                      </a:r>
                      <a:endParaRPr lang="en-GB" sz="1200" dirty="0"/>
                    </a:p>
                  </a:txBody>
                  <a:tcPr/>
                </a:tc>
                <a:extLst>
                  <a:ext uri="{0D108BD9-81ED-4DB2-BD59-A6C34878D82A}">
                    <a16:rowId xmlns:a16="http://schemas.microsoft.com/office/drawing/2014/main" val="4050361346"/>
                  </a:ext>
                </a:extLst>
              </a:tr>
              <a:tr h="15648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world is full of amazing things, like colourful flowers, tall trees, animals, and mountains. There are so many beautiful places and creatures that make the world special!</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What do you love about</a:t>
                      </a:r>
                      <a:r>
                        <a:rPr lang="en-GB" sz="1200" baseline="0" dirty="0" smtClean="0"/>
                        <a:t> our beautiful world</a:t>
                      </a:r>
                      <a:r>
                        <a:rPr lang="en-GB" sz="1200" baseline="0" dirty="0" smtClean="0"/>
                        <a: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endParaRPr lang="en-GB" sz="1200" dirty="0" smtClean="0"/>
                    </a:p>
                    <a:p>
                      <a:endParaRPr lang="en-GB" sz="1200" dirty="0" smtClean="0"/>
                    </a:p>
                    <a:p>
                      <a:endParaRPr lang="en-GB" sz="1200" dirty="0" smtClean="0"/>
                    </a:p>
                    <a:p>
                      <a:endParaRPr lang="en-GB" sz="1200" dirty="0" smtClean="0"/>
                    </a:p>
                  </a:txBody>
                  <a:tcPr/>
                </a:tc>
                <a:extLst>
                  <a:ext uri="{0D108BD9-81ED-4DB2-BD59-A6C34878D82A}">
                    <a16:rowId xmlns:a16="http://schemas.microsoft.com/office/drawing/2014/main" val="1192595194"/>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068197967"/>
              </p:ext>
            </p:extLst>
          </p:nvPr>
        </p:nvGraphicFramePr>
        <p:xfrm>
          <a:off x="-2" y="2501726"/>
          <a:ext cx="7086601" cy="2579777"/>
        </p:xfrm>
        <a:graphic>
          <a:graphicData uri="http://schemas.openxmlformats.org/drawingml/2006/table">
            <a:tbl>
              <a:tblPr firstRow="1" bandRow="1">
                <a:tableStyleId>{93296810-A885-4BE3-A3E7-6D5BEEA58F35}</a:tableStyleId>
              </a:tblPr>
              <a:tblGrid>
                <a:gridCol w="7086601">
                  <a:extLst>
                    <a:ext uri="{9D8B030D-6E8A-4147-A177-3AD203B41FA5}">
                      <a16:colId xmlns:a16="http://schemas.microsoft.com/office/drawing/2014/main" val="3910966974"/>
                    </a:ext>
                  </a:extLst>
                </a:gridCol>
              </a:tblGrid>
              <a:tr h="244865">
                <a:tc>
                  <a:txBody>
                    <a:bodyPr/>
                    <a:lstStyle/>
                    <a:p>
                      <a:r>
                        <a:rPr lang="en-GB" sz="1200" dirty="0" smtClean="0"/>
                        <a:t>The</a:t>
                      </a:r>
                      <a:r>
                        <a:rPr lang="en-GB" sz="1200" baseline="0" dirty="0" smtClean="0"/>
                        <a:t> Creation Story</a:t>
                      </a:r>
                      <a:endParaRPr lang="en-GB" sz="1200" dirty="0"/>
                    </a:p>
                  </a:txBody>
                  <a:tcPr/>
                </a:tc>
                <a:extLst>
                  <a:ext uri="{0D108BD9-81ED-4DB2-BD59-A6C34878D82A}">
                    <a16:rowId xmlns:a16="http://schemas.microsoft.com/office/drawing/2014/main" val="4050361346"/>
                  </a:ext>
                </a:extLst>
              </a:tr>
              <a:tr h="1387567">
                <a:tc>
                  <a:txBody>
                    <a:bodyPr/>
                    <a:lstStyle/>
                    <a:p>
                      <a:pPr lvl="3" fontAlgn="base"/>
                      <a:r>
                        <a:rPr lang="en-GB" sz="1200" b="0" i="0" kern="1200" dirty="0" smtClean="0">
                          <a:solidFill>
                            <a:schemeClr val="dk1"/>
                          </a:solidFill>
                          <a:effectLst/>
                          <a:latin typeface="+mn-lt"/>
                          <a:ea typeface="+mn-ea"/>
                          <a:cs typeface="+mn-cs"/>
                        </a:rPr>
                        <a:t>Christians believe God created the world in seven days.</a:t>
                      </a:r>
                    </a:p>
                    <a:p>
                      <a:pPr lvl="3" fontAlgn="base"/>
                      <a:r>
                        <a:rPr lang="en-GB" sz="1200" b="0" i="0" kern="1200" dirty="0" smtClean="0">
                          <a:solidFill>
                            <a:schemeClr val="dk1"/>
                          </a:solidFill>
                          <a:effectLst/>
                          <a:latin typeface="+mn-lt"/>
                          <a:ea typeface="+mn-ea"/>
                          <a:cs typeface="+mn-cs"/>
                        </a:rPr>
                        <a:t>Each day He made another part of the world.</a:t>
                      </a:r>
                    </a:p>
                    <a:p>
                      <a:pPr lvl="3" fontAlgn="base"/>
                      <a:r>
                        <a:rPr lang="en-GB" sz="1200" b="0" i="0" kern="1200" dirty="0" smtClean="0">
                          <a:solidFill>
                            <a:schemeClr val="dk1"/>
                          </a:solidFill>
                          <a:effectLst/>
                          <a:latin typeface="+mn-lt"/>
                          <a:ea typeface="+mn-ea"/>
                          <a:cs typeface="+mn-cs"/>
                        </a:rPr>
                        <a:t>He created light to make night and day and all the land, sky, and oceans.</a:t>
                      </a:r>
                    </a:p>
                    <a:p>
                      <a:pPr lvl="3" fontAlgn="base"/>
                      <a:r>
                        <a:rPr lang="en-GB" sz="1200" b="0" i="0" kern="1200" dirty="0" smtClean="0">
                          <a:solidFill>
                            <a:schemeClr val="dk1"/>
                          </a:solidFill>
                          <a:effectLst/>
                          <a:latin typeface="+mn-lt"/>
                          <a:ea typeface="+mn-ea"/>
                          <a:cs typeface="+mn-cs"/>
                        </a:rPr>
                        <a:t>He made humans, animals and all living things.</a:t>
                      </a:r>
                    </a:p>
                    <a:p>
                      <a:pPr lvl="3" fontAlgn="base"/>
                      <a:r>
                        <a:rPr lang="en-GB" sz="1200" b="0" i="0" kern="1200" dirty="0" smtClean="0">
                          <a:solidFill>
                            <a:schemeClr val="dk1"/>
                          </a:solidFill>
                          <a:effectLst/>
                          <a:latin typeface="+mn-lt"/>
                          <a:ea typeface="+mn-ea"/>
                          <a:cs typeface="+mn-cs"/>
                        </a:rPr>
                        <a:t>On the seventh day, God rested. Christians believe that this day, Sunday, is a special day. It is a day of rest when many Christians will attend church.</a:t>
                      </a:r>
                      <a:endParaRPr lang="en-GB" sz="1200" b="0" dirty="0" smtClean="0"/>
                    </a:p>
                    <a:p>
                      <a:r>
                        <a:rPr lang="en-GB" sz="1200" b="0" dirty="0" smtClean="0"/>
                        <a:t>Christians believe that </a:t>
                      </a:r>
                      <a:r>
                        <a:rPr lang="en-GB" sz="1200" b="0" baseline="0" dirty="0" smtClean="0"/>
                        <a:t> </a:t>
                      </a:r>
                      <a:r>
                        <a:rPr lang="en-GB" sz="1200" b="0" dirty="0" smtClean="0"/>
                        <a:t>God gave humans the special job of caring for the animals and the world. Humans must</a:t>
                      </a:r>
                      <a:r>
                        <a:rPr lang="en-GB" sz="1200" b="0" baseline="0" dirty="0" smtClean="0"/>
                        <a:t> look after all creatures, however small.</a:t>
                      </a:r>
                      <a:endParaRPr lang="en-GB" sz="1200" b="0" dirty="0" smtClean="0"/>
                    </a:p>
                  </a:txBody>
                  <a:tcPr/>
                </a:tc>
                <a:extLst>
                  <a:ext uri="{0D108BD9-81ED-4DB2-BD59-A6C34878D82A}">
                    <a16:rowId xmlns:a16="http://schemas.microsoft.com/office/drawing/2014/main" val="1192595194"/>
                  </a:ext>
                </a:extLst>
              </a:tr>
              <a:tr h="75097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Different</a:t>
                      </a:r>
                      <a:r>
                        <a:rPr lang="en-GB" sz="1200" baseline="0" dirty="0" smtClean="0"/>
                        <a:t> religions have different stories about the creation of the world. </a:t>
                      </a: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Some people who don’t follow a religion have different ideas about how the world was made. They might believe that the world came from nature, not from a god.</a:t>
                      </a:r>
                    </a:p>
                  </a:txBody>
                  <a:tcPr/>
                </a:tc>
                <a:extLst>
                  <a:ext uri="{0D108BD9-81ED-4DB2-BD59-A6C34878D82A}">
                    <a16:rowId xmlns:a16="http://schemas.microsoft.com/office/drawing/2014/main" val="3171010341"/>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1758729041"/>
              </p:ext>
            </p:extLst>
          </p:nvPr>
        </p:nvGraphicFramePr>
        <p:xfrm>
          <a:off x="0" y="5112538"/>
          <a:ext cx="10596242" cy="2377440"/>
        </p:xfrm>
        <a:graphic>
          <a:graphicData uri="http://schemas.openxmlformats.org/drawingml/2006/table">
            <a:tbl>
              <a:tblPr firstRow="1" bandRow="1">
                <a:tableStyleId>{93296810-A885-4BE3-A3E7-6D5BEEA58F35}</a:tableStyleId>
              </a:tblPr>
              <a:tblGrid>
                <a:gridCol w="1766040">
                  <a:extLst>
                    <a:ext uri="{9D8B030D-6E8A-4147-A177-3AD203B41FA5}">
                      <a16:colId xmlns:a16="http://schemas.microsoft.com/office/drawing/2014/main" val="1982642286"/>
                    </a:ext>
                  </a:extLst>
                </a:gridCol>
                <a:gridCol w="1766041">
                  <a:extLst>
                    <a:ext uri="{9D8B030D-6E8A-4147-A177-3AD203B41FA5}">
                      <a16:colId xmlns:a16="http://schemas.microsoft.com/office/drawing/2014/main" val="2486290371"/>
                    </a:ext>
                  </a:extLst>
                </a:gridCol>
                <a:gridCol w="1766040">
                  <a:extLst>
                    <a:ext uri="{9D8B030D-6E8A-4147-A177-3AD203B41FA5}">
                      <a16:colId xmlns:a16="http://schemas.microsoft.com/office/drawing/2014/main" val="1721110261"/>
                    </a:ext>
                  </a:extLst>
                </a:gridCol>
                <a:gridCol w="1766041">
                  <a:extLst>
                    <a:ext uri="{9D8B030D-6E8A-4147-A177-3AD203B41FA5}">
                      <a16:colId xmlns:a16="http://schemas.microsoft.com/office/drawing/2014/main" val="1440694729"/>
                    </a:ext>
                  </a:extLst>
                </a:gridCol>
                <a:gridCol w="1766040">
                  <a:extLst>
                    <a:ext uri="{9D8B030D-6E8A-4147-A177-3AD203B41FA5}">
                      <a16:colId xmlns:a16="http://schemas.microsoft.com/office/drawing/2014/main" val="1347193793"/>
                    </a:ext>
                  </a:extLst>
                </a:gridCol>
                <a:gridCol w="1766040">
                  <a:extLst>
                    <a:ext uri="{9D8B030D-6E8A-4147-A177-3AD203B41FA5}">
                      <a16:colId xmlns:a16="http://schemas.microsoft.com/office/drawing/2014/main" val="929807365"/>
                    </a:ext>
                  </a:extLst>
                </a:gridCol>
              </a:tblGrid>
              <a:tr h="189198">
                <a:tc gridSpan="6">
                  <a:txBody>
                    <a:bodyPr/>
                    <a:lstStyle/>
                    <a:p>
                      <a:r>
                        <a:rPr lang="en-GB" sz="1200" dirty="0" smtClean="0"/>
                        <a:t>Looking after the world</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200" dirty="0"/>
                    </a:p>
                  </a:txBody>
                  <a:tcPr/>
                </a:tc>
                <a:extLst>
                  <a:ext uri="{0D108BD9-81ED-4DB2-BD59-A6C34878D82A}">
                    <a16:rowId xmlns:a16="http://schemas.microsoft.com/office/drawing/2014/main" val="4050361346"/>
                  </a:ext>
                </a:extLst>
              </a:tr>
              <a:tr h="8704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Sadly, Some people have not taken care of the world by throwing away too much rubbish, wasting things, or being greedy</a:t>
                      </a:r>
                      <a:endParaRPr lang="en-GB" sz="120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Many people, whether they have a religion or not, are worried about how this harms nature.</a:t>
                      </a:r>
                      <a:endParaRPr lang="en-GB" sz="1200" kern="1200" dirty="0" smtClean="0">
                        <a:solidFill>
                          <a:schemeClr val="dk1"/>
                        </a:solidFill>
                        <a:latin typeface="+mn-lt"/>
                        <a:ea typeface="+mn-ea"/>
                        <a:cs typeface="+mn-cs"/>
                      </a:endParaRPr>
                    </a:p>
                    <a:p>
                      <a:r>
                        <a:rPr lang="en-GB" sz="1200" kern="1200" dirty="0" smtClean="0">
                          <a:solidFill>
                            <a:schemeClr val="dk1"/>
                          </a:solidFill>
                          <a:latin typeface="+mn-lt"/>
                          <a:ea typeface="+mn-ea"/>
                          <a:cs typeface="+mn-cs"/>
                        </a:rPr>
                        <a:t>Everyone</a:t>
                      </a:r>
                      <a:r>
                        <a:rPr lang="en-GB" sz="1200" kern="1200" baseline="0" dirty="0" smtClean="0">
                          <a:solidFill>
                            <a:schemeClr val="dk1"/>
                          </a:solidFill>
                          <a:latin typeface="+mn-lt"/>
                          <a:ea typeface="+mn-ea"/>
                          <a:cs typeface="+mn-cs"/>
                        </a:rPr>
                        <a:t> lives in the world so it is everyone's job to keep it safe and clean.</a:t>
                      </a:r>
                      <a:endParaRPr lang="en-GB" sz="1200" kern="1200" dirty="0" smtClean="0">
                        <a:solidFill>
                          <a:schemeClr val="dk1"/>
                        </a:solidFill>
                        <a:latin typeface="+mn-lt"/>
                        <a:ea typeface="+mn-ea"/>
                        <a:cs typeface="+mn-cs"/>
                      </a:endParaRPr>
                    </a:p>
                    <a:p>
                      <a:endParaRPr lang="en-GB" sz="1200" kern="1200" dirty="0" smtClean="0">
                        <a:solidFill>
                          <a:schemeClr val="dk1"/>
                        </a:solidFill>
                        <a:latin typeface="+mn-lt"/>
                        <a:ea typeface="+mn-ea"/>
                        <a:cs typeface="+mn-cs"/>
                      </a:endParaRPr>
                    </a:p>
                    <a:p>
                      <a:endParaRPr lang="en-GB" sz="1200" kern="1200" dirty="0" smtClean="0">
                        <a:solidFill>
                          <a:schemeClr val="dk1"/>
                        </a:solidFill>
                        <a:latin typeface="+mn-lt"/>
                        <a:ea typeface="+mn-ea"/>
                        <a:cs typeface="+mn-cs"/>
                      </a:endParaRPr>
                    </a:p>
                    <a:p>
                      <a:endParaRPr lang="en-GB" sz="120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dirty="0" smtClean="0"/>
                        <a:t>We can choose to recycle our waste, put litter in the bin and save natural resources. Or, we can choose to drop litter on the ground and harm plants, animals and other people.</a:t>
                      </a:r>
                    </a:p>
                    <a:p>
                      <a:endParaRPr lang="en-GB" sz="1200" b="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dirty="0" smtClean="0"/>
                        <a:t>We can choose to switch off lights and electrical items when we leave a room to save energy. Or, we can leave them all on and waste energy.</a:t>
                      </a:r>
                    </a:p>
                    <a:p>
                      <a:endParaRPr lang="en-GB" sz="1200" b="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dirty="0" smtClean="0"/>
                        <a:t>We can turn off the tap while we are brushing our teeth to save water. Or, we can leave the tap running and waste water. </a:t>
                      </a:r>
                    </a:p>
                    <a:p>
                      <a:endParaRPr lang="en-GB" sz="1200" b="0" kern="1200" dirty="0" smtClean="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dirty="0" smtClean="0"/>
                        <a:t>We can ignore what's happening in other countries. Or, we can choose to support charities that are working to protect the environment throughout the world.</a:t>
                      </a:r>
                    </a:p>
                    <a:p>
                      <a:endParaRPr lang="en-GB" sz="1200" b="0" kern="1200" dirty="0" smtClean="0">
                        <a:solidFill>
                          <a:schemeClr val="dk1"/>
                        </a:solidFill>
                        <a:latin typeface="+mn-lt"/>
                        <a:ea typeface="+mn-ea"/>
                        <a:cs typeface="+mn-cs"/>
                      </a:endParaRPr>
                    </a:p>
                  </a:txBody>
                  <a:tcPr/>
                </a:tc>
                <a:extLst>
                  <a:ext uri="{0D108BD9-81ED-4DB2-BD59-A6C34878D82A}">
                    <a16:rowId xmlns:a16="http://schemas.microsoft.com/office/drawing/2014/main" val="1192595194"/>
                  </a:ext>
                </a:extLst>
              </a:tr>
            </a:tbl>
          </a:graphicData>
        </a:graphic>
      </p:graphicFrame>
      <p:sp>
        <p:nvSpPr>
          <p:cNvPr id="27" name="Rectangle 2"/>
          <p:cNvSpPr>
            <a:spLocks noChangeArrowheads="1"/>
          </p:cNvSpPr>
          <p:nvPr/>
        </p:nvSpPr>
        <p:spPr bwMode="auto">
          <a:xfrm>
            <a:off x="9354580" y="-2835341"/>
            <a:ext cx="3808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endParaRPr lang="en-GB" altLang="en-US" dirty="0">
              <a:solidFill>
                <a:schemeClr val="tx1"/>
              </a:solidFill>
              <a:ea typeface="Roboto" panose="02000000000000000000" pitchFamily="2" charset="0"/>
            </a:endParaRPr>
          </a:p>
        </p:txBody>
      </p:sp>
      <p:pic>
        <p:nvPicPr>
          <p:cNvPr id="28" name="Picture 2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839219" y="1521513"/>
            <a:ext cx="1511342" cy="940784"/>
          </a:xfrm>
          <a:prstGeom prst="roundRect">
            <a:avLst/>
          </a:prstGeom>
          <a:ln w="28575">
            <a:solidFill>
              <a:srgbClr val="7767AE"/>
            </a:solidFill>
          </a:ln>
        </p:spPr>
      </p:pic>
      <p:pic>
        <p:nvPicPr>
          <p:cNvPr id="29" name="Picture 2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10146" y="1514189"/>
            <a:ext cx="1588237" cy="986331"/>
          </a:xfrm>
          <a:prstGeom prst="roundRect">
            <a:avLst/>
          </a:prstGeom>
          <a:ln w="28575">
            <a:solidFill>
              <a:srgbClr val="FAB001"/>
            </a:solidFill>
          </a:ln>
        </p:spPr>
      </p:pic>
      <p:pic>
        <p:nvPicPr>
          <p:cNvPr id="30" name="Picture 2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5183" y="1556299"/>
            <a:ext cx="1439176" cy="884606"/>
          </a:xfrm>
          <a:prstGeom prst="roundRect">
            <a:avLst/>
          </a:prstGeom>
          <a:ln w="28575">
            <a:solidFill>
              <a:srgbClr val="87BD31"/>
            </a:solidFill>
          </a:ln>
        </p:spPr>
      </p:pic>
      <p:pic>
        <p:nvPicPr>
          <p:cNvPr id="31" name="Picture 3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615356" y="1510502"/>
            <a:ext cx="1529995" cy="962676"/>
          </a:xfrm>
          <a:prstGeom prst="roundRect">
            <a:avLst/>
          </a:prstGeom>
          <a:ln w="28575">
            <a:solidFill>
              <a:srgbClr val="00A8E9"/>
            </a:solidFill>
          </a:ln>
        </p:spPr>
      </p:pic>
      <p:pic>
        <p:nvPicPr>
          <p:cNvPr id="32" name="Picture 31"/>
          <p:cNvPicPr>
            <a:picLocks noChangeAspect="1"/>
          </p:cNvPicPr>
          <p:nvPr/>
        </p:nvPicPr>
        <p:blipFill rotWithShape="1">
          <a:blip r:embed="rId8" cstate="screen">
            <a:extLst>
              <a:ext uri="{28A0092B-C50C-407E-A947-70E740481C1C}">
                <a14:useLocalDpi xmlns:a14="http://schemas.microsoft.com/office/drawing/2010/main"/>
              </a:ext>
            </a:extLst>
          </a:blip>
          <a:srcRect r="-2"/>
          <a:stretch/>
        </p:blipFill>
        <p:spPr>
          <a:xfrm>
            <a:off x="192918" y="2898893"/>
            <a:ext cx="1068203" cy="1034218"/>
          </a:xfrm>
          <a:prstGeom prst="roundRect">
            <a:avLst/>
          </a:prstGeom>
        </p:spPr>
      </p:pic>
      <p:pic>
        <p:nvPicPr>
          <p:cNvPr id="33" name="Picture 32"/>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27020" y="6854479"/>
            <a:ext cx="1014024" cy="680292"/>
          </a:xfrm>
          <a:prstGeom prst="roundRect">
            <a:avLst/>
          </a:prstGeom>
        </p:spPr>
      </p:pic>
      <p:pic>
        <p:nvPicPr>
          <p:cNvPr id="34" name="Picture 33"/>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5183" y="6611900"/>
            <a:ext cx="998714" cy="665810"/>
          </a:xfrm>
          <a:prstGeom prst="roundRect">
            <a:avLst/>
          </a:prstGeom>
        </p:spPr>
      </p:pic>
      <p:pic>
        <p:nvPicPr>
          <p:cNvPr id="37" name="Picture 36"/>
          <p:cNvPicPr>
            <a:picLocks noChangeAspect="1"/>
          </p:cNvPicPr>
          <p:nvPr/>
        </p:nvPicPr>
        <p:blipFill rotWithShape="1">
          <a:blip r:embed="rId11" cstate="print">
            <a:extLst>
              <a:ext uri="{28A0092B-C50C-407E-A947-70E740481C1C}">
                <a14:useLocalDpi xmlns:a14="http://schemas.microsoft.com/office/drawing/2010/main" val="0"/>
              </a:ext>
            </a:extLst>
          </a:blip>
          <a:srcRect l="7753" r="12809"/>
          <a:stretch/>
        </p:blipFill>
        <p:spPr>
          <a:xfrm>
            <a:off x="4280807" y="6819445"/>
            <a:ext cx="708638" cy="631500"/>
          </a:xfrm>
          <a:prstGeom prst="roundRect">
            <a:avLst/>
          </a:prstGeom>
        </p:spPr>
      </p:pic>
      <p:pic>
        <p:nvPicPr>
          <p:cNvPr id="44" name="Picture 43"/>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8030278" y="6560693"/>
            <a:ext cx="711751" cy="899116"/>
          </a:xfrm>
          <a:prstGeom prst="rect">
            <a:avLst/>
          </a:prstGeom>
        </p:spPr>
      </p:pic>
      <p:pic>
        <p:nvPicPr>
          <p:cNvPr id="47" name="Picture 46"/>
          <p:cNvPicPr>
            <a:picLocks noChangeAspect="1"/>
          </p:cNvPicPr>
          <p:nvPr/>
        </p:nvPicPr>
        <p:blipFill>
          <a:blip r:embed="rId13" cstate="print">
            <a:extLst>
              <a:ext uri="{28A0092B-C50C-407E-A947-70E740481C1C}">
                <a14:useLocalDpi xmlns:a14="http://schemas.microsoft.com/office/drawing/2010/main" val="0"/>
              </a:ext>
            </a:extLst>
          </a:blip>
          <a:srcRect t="2" b="2"/>
          <a:stretch/>
        </p:blipFill>
        <p:spPr>
          <a:xfrm>
            <a:off x="9580357" y="6802290"/>
            <a:ext cx="997529" cy="705368"/>
          </a:xfrm>
          <a:prstGeom prst="roundRect">
            <a:avLst/>
          </a:prstGeom>
        </p:spPr>
      </p:pic>
      <p:pic>
        <p:nvPicPr>
          <p:cNvPr id="48" name="Picture 47"/>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338903" y="6767030"/>
            <a:ext cx="548915" cy="683915"/>
          </a:xfrm>
          <a:prstGeom prst="roundRect">
            <a:avLst/>
          </a:prstGeom>
        </p:spPr>
      </p:pic>
    </p:spTree>
    <p:extLst>
      <p:ext uri="{BB962C8B-B14F-4D97-AF65-F5344CB8AC3E}">
        <p14:creationId xmlns:p14="http://schemas.microsoft.com/office/powerpoint/2010/main" val="188071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1750"/>
                                        <p:tgtEl>
                                          <p:spTgt spid="28"/>
                                        </p:tgtEl>
                                      </p:cBhvr>
                                    </p:animEffect>
                                  </p:childTnLst>
                                </p:cTn>
                              </p:par>
                              <p:par>
                                <p:cTn id="8" presetID="22" presetClass="entr" presetSubtype="1"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up)">
                                      <p:cBhvr>
                                        <p:cTn id="10" dur="1750"/>
                                        <p:tgtEl>
                                          <p:spTgt spid="29"/>
                                        </p:tgtEl>
                                      </p:cBhvr>
                                    </p:animEffect>
                                  </p:childTnLst>
                                </p:cTn>
                              </p:par>
                            </p:childTnLst>
                          </p:cTn>
                        </p:par>
                        <p:par>
                          <p:cTn id="11" fill="hold">
                            <p:stCondLst>
                              <p:cond delay="1750"/>
                            </p:stCondLst>
                            <p:childTnLst>
                              <p:par>
                                <p:cTn id="12" presetID="10" presetClass="entr" presetSubtype="0" fill="hold"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1000"/>
                                        <p:tgtEl>
                                          <p:spTgt spid="30"/>
                                        </p:tgtEl>
                                      </p:cBhvr>
                                    </p:animEffect>
                                  </p:childTnLst>
                                </p:cTn>
                              </p:par>
                            </p:childTnLst>
                          </p:cTn>
                        </p:par>
                        <p:par>
                          <p:cTn id="15" fill="hold">
                            <p:stCondLst>
                              <p:cond delay="2750"/>
                            </p:stCondLst>
                            <p:childTnLst>
                              <p:par>
                                <p:cTn id="16" presetID="10"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3750"/>
                            </p:stCondLst>
                            <p:childTnLst>
                              <p:par>
                                <p:cTn id="20" presetID="10" presetClass="entr" presetSubtype="0"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par>
                          <p:cTn id="23" fill="hold">
                            <p:stCondLst>
                              <p:cond delay="4250"/>
                            </p:stCondLst>
                            <p:childTnLst>
                              <p:par>
                                <p:cTn id="24" presetID="10" presetClass="entr" presetSubtype="0"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235</TotalTime>
  <Words>541</Words>
  <Application>Microsoft Office PowerPoint</Application>
  <PresentationFormat>Custom</PresentationFormat>
  <Paragraphs>45</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Aptos</vt:lpstr>
      <vt:lpstr>Arial</vt:lpstr>
      <vt:lpstr>Calibri</vt:lpstr>
      <vt:lpstr>Calibri Light</vt:lpstr>
      <vt:lpstr>Roboto</vt:lpstr>
      <vt:lpstr>Times New Roman</vt:lpstr>
      <vt:lpstr>Tuffy-TTF</vt:lpstr>
      <vt:lpstr>Twinkl</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41</cp:revision>
  <dcterms:created xsi:type="dcterms:W3CDTF">2023-11-14T15:55:26Z</dcterms:created>
  <dcterms:modified xsi:type="dcterms:W3CDTF">2024-12-10T11:48:04Z</dcterms:modified>
</cp:coreProperties>
</file>