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67"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3D0"/>
    <a:srgbClr val="70AD47"/>
    <a:srgbClr val="EBF2EA"/>
    <a:srgbClr val="ADDC83"/>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0" d="100"/>
          <a:sy n="80" d="100"/>
        </p:scale>
        <p:origin x="102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25/08/2024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25/08/2024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25/08/2024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25/08/2024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25/08/2024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25/08/2024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f"/><Relationship Id="rId13" Type="http://schemas.openxmlformats.org/officeDocument/2006/relationships/image" Target="../media/image11.jpeg"/><Relationship Id="rId18" Type="http://schemas.openxmlformats.org/officeDocument/2006/relationships/image" Target="../media/image16.tiff"/><Relationship Id="rId3" Type="http://schemas.microsoft.com/office/2007/relationships/hdphoto" Target="../media/hdphoto1.wdp"/><Relationship Id="rId21" Type="http://schemas.openxmlformats.org/officeDocument/2006/relationships/image" Target="../media/image19.tiff"/><Relationship Id="rId7" Type="http://schemas.openxmlformats.org/officeDocument/2006/relationships/image" Target="../media/image5.jpeg"/><Relationship Id="rId12" Type="http://schemas.openxmlformats.org/officeDocument/2006/relationships/image" Target="../media/image10.tiff"/><Relationship Id="rId17" Type="http://schemas.openxmlformats.org/officeDocument/2006/relationships/image" Target="../media/image15.jpeg"/><Relationship Id="rId2" Type="http://schemas.openxmlformats.org/officeDocument/2006/relationships/image" Target="../media/image1.png"/><Relationship Id="rId16" Type="http://schemas.openxmlformats.org/officeDocument/2006/relationships/image" Target="../media/image14.tiff"/><Relationship Id="rId20"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4.tiff"/><Relationship Id="rId11" Type="http://schemas.openxmlformats.org/officeDocument/2006/relationships/image" Target="../media/image9.jpeg"/><Relationship Id="rId5" Type="http://schemas.openxmlformats.org/officeDocument/2006/relationships/image" Target="../media/image3.jpeg"/><Relationship Id="rId15" Type="http://schemas.openxmlformats.org/officeDocument/2006/relationships/image" Target="../media/image13.jpeg"/><Relationship Id="rId10" Type="http://schemas.openxmlformats.org/officeDocument/2006/relationships/image" Target="../media/image8.tiff"/><Relationship Id="rId19" Type="http://schemas.openxmlformats.org/officeDocument/2006/relationships/image" Target="../media/image17.jpeg"/><Relationship Id="rId4" Type="http://schemas.openxmlformats.org/officeDocument/2006/relationships/image" Target="../media/image2.tiff"/><Relationship Id="rId9" Type="http://schemas.openxmlformats.org/officeDocument/2006/relationships/image" Target="../media/image7.jpeg"/><Relationship Id="rId14" Type="http://schemas.openxmlformats.org/officeDocument/2006/relationships/image" Target="../media/image12.tiff"/><Relationship Id="rId22" Type="http://schemas.openxmlformats.org/officeDocument/2006/relationships/image" Target="../media/image20.jpeg"/></Relationships>
</file>

<file path=ppt/slides/_rels/slide2.xml.rels><?xml version="1.0" encoding="UTF-8" standalone="yes"?>
<Relationships xmlns="http://schemas.openxmlformats.org/package/2006/relationships"><Relationship Id="rId8" Type="http://schemas.openxmlformats.org/officeDocument/2006/relationships/image" Target="../media/image25.png"/><Relationship Id="rId3" Type="http://schemas.microsoft.com/office/2007/relationships/hdphoto" Target="../media/hdphoto1.wdp"/><Relationship Id="rId7"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7.png"/><Relationship Id="rId5" Type="http://schemas.openxmlformats.org/officeDocument/2006/relationships/image" Target="../media/image22.png"/><Relationship Id="rId10" Type="http://schemas.openxmlformats.org/officeDocument/2006/relationships/image" Target="../media/image26.png"/><Relationship Id="rId4" Type="http://schemas.openxmlformats.org/officeDocument/2006/relationships/image" Target="../media/image21.png"/><Relationship Id="rId9" Type="http://schemas.openxmlformats.org/officeDocument/2006/relationships/hyperlink" Target="https://horleyhandymen.com/horle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237142868"/>
              </p:ext>
            </p:extLst>
          </p:nvPr>
        </p:nvGraphicFramePr>
        <p:xfrm>
          <a:off x="7048981" y="637883"/>
          <a:ext cx="3582613" cy="6583680"/>
        </p:xfrm>
        <a:graphic>
          <a:graphicData uri="http://schemas.openxmlformats.org/drawingml/2006/table">
            <a:tbl>
              <a:tblPr firstRow="1" bandRow="1">
                <a:tableStyleId>{93296810-A885-4BE3-A3E7-6D5BEEA58F35}</a:tableStyleId>
              </a:tblPr>
              <a:tblGrid>
                <a:gridCol w="852231">
                  <a:extLst>
                    <a:ext uri="{9D8B030D-6E8A-4147-A177-3AD203B41FA5}">
                      <a16:colId xmlns:a16="http://schemas.microsoft.com/office/drawing/2014/main" val="1630223619"/>
                    </a:ext>
                  </a:extLst>
                </a:gridCol>
                <a:gridCol w="2730382">
                  <a:extLst>
                    <a:ext uri="{9D8B030D-6E8A-4147-A177-3AD203B41FA5}">
                      <a16:colId xmlns:a16="http://schemas.microsoft.com/office/drawing/2014/main" val="386655152"/>
                    </a:ext>
                  </a:extLst>
                </a:gridCol>
              </a:tblGrid>
              <a:tr h="154597">
                <a:tc gridSpan="2">
                  <a:txBody>
                    <a:bodyPr/>
                    <a:lstStyle/>
                    <a:p>
                      <a:r>
                        <a:rPr lang="en-GB" sz="1200" dirty="0"/>
                        <a:t>Key </a:t>
                      </a:r>
                      <a:r>
                        <a:rPr lang="en-GB" sz="1200" dirty="0" smtClean="0"/>
                        <a:t>Vocabulary: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354589">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agriculture</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dirty="0" smtClean="0"/>
                        <a:t>noun</a:t>
                      </a:r>
                      <a:r>
                        <a:rPr lang="en-GB" sz="1000" dirty="0" smtClean="0"/>
                        <a:t>. Another word for farming. The growing and harvesting of crops and/or breeding animals.</a:t>
                      </a:r>
                      <a:endParaRPr lang="en-GB" sz="10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65826055"/>
                  </a:ext>
                </a:extLst>
              </a:tr>
              <a:tr h="354589">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airport</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kern="1200" dirty="0" smtClean="0">
                          <a:solidFill>
                            <a:schemeClr val="dk1"/>
                          </a:solidFill>
                          <a:latin typeface="+mn-lt"/>
                          <a:ea typeface="+mn-ea"/>
                          <a:cs typeface="+mn-cs"/>
                        </a:rPr>
                        <a:t>noun</a:t>
                      </a:r>
                      <a:r>
                        <a:rPr lang="en-GB" sz="1000" kern="1200" dirty="0" smtClean="0">
                          <a:solidFill>
                            <a:schemeClr val="dk1"/>
                          </a:solidFill>
                          <a:latin typeface="+mn-lt"/>
                          <a:ea typeface="+mn-ea"/>
                          <a:cs typeface="+mn-cs"/>
                        </a:rPr>
                        <a:t>. A place where all airplanes land, take off in the sky, and stay when not flying.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158841">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counties</a:t>
                      </a:r>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000" i="1" dirty="0" smtClean="0"/>
                        <a:t>noun. </a:t>
                      </a:r>
                      <a:r>
                        <a:rPr lang="en-GB" sz="1000" kern="1200" dirty="0" smtClean="0">
                          <a:solidFill>
                            <a:schemeClr val="dk1"/>
                          </a:solidFill>
                          <a:latin typeface="+mn-lt"/>
                          <a:ea typeface="+mn-ea"/>
                          <a:cs typeface="+mn-cs"/>
                        </a:rPr>
                        <a:t>Areas that countries or states are divided into</a:t>
                      </a:r>
                      <a:endParaRPr lang="en-GB" sz="10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05045237"/>
                  </a:ext>
                </a:extLst>
              </a:tr>
              <a:tr h="0">
                <a:tc>
                  <a:txBody>
                    <a:bodyPr/>
                    <a:lstStyle/>
                    <a:p>
                      <a:r>
                        <a:rPr lang="en-GB" sz="900" kern="1200" dirty="0" smtClean="0">
                          <a:solidFill>
                            <a:schemeClr val="dk1"/>
                          </a:solidFill>
                          <a:latin typeface="+mn-lt"/>
                          <a:ea typeface="+mn-ea"/>
                          <a:cs typeface="+mn-cs"/>
                        </a:rPr>
                        <a:t>development</a:t>
                      </a:r>
                      <a:endParaRPr lang="en-GB" sz="9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smtClean="0"/>
                        <a:t>noun. </a:t>
                      </a:r>
                      <a:r>
                        <a:rPr lang="en-GB" sz="1000" i="0" dirty="0" smtClean="0"/>
                        <a:t>the process of converting land to a new purpose by constructing buildings or making use of its resources.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77816525"/>
                  </a:ext>
                </a:extLst>
              </a:tr>
              <a:tr h="0">
                <a:tc>
                  <a:txBody>
                    <a:bodyPr/>
                    <a:lstStyle/>
                    <a:p>
                      <a:r>
                        <a:rPr lang="en-GB" sz="1000" kern="1200" dirty="0" smtClean="0">
                          <a:solidFill>
                            <a:schemeClr val="dk1"/>
                          </a:solidFill>
                          <a:latin typeface="+mn-lt"/>
                          <a:ea typeface="+mn-ea"/>
                          <a:cs typeface="+mn-cs"/>
                        </a:rPr>
                        <a:t>farming</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indent="0">
                        <a:buFont typeface="Arial" panose="020B0604020202020204" pitchFamily="34" charset="0"/>
                        <a:buNone/>
                      </a:pPr>
                      <a:r>
                        <a:rPr lang="en-GB" sz="1000" i="1" dirty="0" smtClean="0"/>
                        <a:t>noun. </a:t>
                      </a:r>
                      <a:r>
                        <a:rPr lang="en-GB" sz="1000" i="0" dirty="0" smtClean="0"/>
                        <a:t>the activity or business</a:t>
                      </a:r>
                      <a:r>
                        <a:rPr lang="en-GB" sz="1000" i="0" baseline="0" dirty="0" smtClean="0"/>
                        <a:t> of:</a:t>
                      </a:r>
                      <a:endParaRPr lang="en-GB" sz="1000" i="0" dirty="0" smtClean="0"/>
                    </a:p>
                    <a:p>
                      <a:pPr marL="171450" indent="-171450">
                        <a:buFont typeface="Arial" panose="020B0604020202020204" pitchFamily="34" charset="0"/>
                        <a:buChar char="•"/>
                      </a:pPr>
                      <a:r>
                        <a:rPr lang="en-GB" sz="1000" kern="1200" dirty="0" smtClean="0">
                          <a:solidFill>
                            <a:schemeClr val="dk1"/>
                          </a:solidFill>
                          <a:latin typeface="+mn-lt"/>
                          <a:ea typeface="+mn-ea"/>
                          <a:cs typeface="+mn-cs"/>
                        </a:rPr>
                        <a:t>growing fruit and vegetables</a:t>
                      </a:r>
                    </a:p>
                    <a:p>
                      <a:pPr marL="171450" indent="-171450">
                        <a:buFont typeface="Arial" panose="020B0604020202020204" pitchFamily="34" charset="0"/>
                        <a:buChar char="•"/>
                      </a:pPr>
                      <a:r>
                        <a:rPr lang="en-GB" sz="1000" kern="1200" dirty="0" smtClean="0">
                          <a:solidFill>
                            <a:schemeClr val="dk1"/>
                          </a:solidFill>
                          <a:latin typeface="+mn-lt"/>
                          <a:ea typeface="+mn-ea"/>
                          <a:cs typeface="+mn-cs"/>
                        </a:rPr>
                        <a:t>growing flowers</a:t>
                      </a:r>
                    </a:p>
                    <a:p>
                      <a:pPr marL="171450" indent="-171450">
                        <a:buFont typeface="Arial" panose="020B0604020202020204" pitchFamily="34" charset="0"/>
                        <a:buChar char="•"/>
                      </a:pPr>
                      <a:r>
                        <a:rPr lang="en-GB" sz="1000" kern="1200" dirty="0" smtClean="0">
                          <a:solidFill>
                            <a:schemeClr val="dk1"/>
                          </a:solidFill>
                          <a:latin typeface="+mn-lt"/>
                          <a:ea typeface="+mn-ea"/>
                          <a:cs typeface="+mn-cs"/>
                        </a:rPr>
                        <a:t>growing grass</a:t>
                      </a:r>
                    </a:p>
                    <a:p>
                      <a:pPr marL="171450" indent="-171450">
                        <a:buFont typeface="Arial" panose="020B0604020202020204" pitchFamily="34" charset="0"/>
                        <a:buChar char="•"/>
                      </a:pPr>
                      <a:r>
                        <a:rPr lang="en-GB" sz="1000" kern="1200" dirty="0" smtClean="0">
                          <a:solidFill>
                            <a:schemeClr val="dk1"/>
                          </a:solidFill>
                          <a:latin typeface="+mn-lt"/>
                          <a:ea typeface="+mn-ea"/>
                          <a:cs typeface="+mn-cs"/>
                        </a:rPr>
                        <a:t>breeding animals for meat and other</a:t>
                      </a:r>
                    </a:p>
                    <a:p>
                      <a:pPr marL="171450" indent="-171450">
                        <a:buFont typeface="Arial" panose="020B0604020202020204" pitchFamily="34" charset="0"/>
                        <a:buChar char="•"/>
                      </a:pPr>
                      <a:r>
                        <a:rPr lang="en-GB" sz="1000" kern="1200" dirty="0" smtClean="0">
                          <a:solidFill>
                            <a:schemeClr val="dk1"/>
                          </a:solidFill>
                          <a:latin typeface="+mn-lt"/>
                          <a:ea typeface="+mn-ea"/>
                          <a:cs typeface="+mn-cs"/>
                        </a:rPr>
                        <a:t>produce e.g. milk and eggs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39608973"/>
                  </a:ext>
                </a:extLst>
              </a:tr>
              <a:tr h="0">
                <a:tc>
                  <a:txBody>
                    <a:bodyPr/>
                    <a:lstStyle/>
                    <a:p>
                      <a:r>
                        <a:rPr lang="en-GB" sz="1000" kern="1200" dirty="0" smtClean="0">
                          <a:solidFill>
                            <a:schemeClr val="dk1"/>
                          </a:solidFill>
                          <a:latin typeface="+mn-lt"/>
                          <a:ea typeface="+mn-ea"/>
                          <a:cs typeface="+mn-cs"/>
                        </a:rPr>
                        <a:t>housing</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smtClean="0"/>
                        <a:t>noun. </a:t>
                      </a:r>
                      <a:r>
                        <a:rPr lang="en-GB" sz="1000" i="0" dirty="0" smtClean="0"/>
                        <a:t>houses and flats considered collectively</a:t>
                      </a:r>
                      <a:r>
                        <a:rPr lang="en-GB" sz="1000" i="1" dirty="0" smtClean="0"/>
                        <a:t>.</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00785085"/>
                  </a:ext>
                </a:extLst>
              </a:tr>
              <a:tr h="164757">
                <a:tc>
                  <a:txBody>
                    <a:bodyPr/>
                    <a:lstStyle/>
                    <a:p>
                      <a:r>
                        <a:rPr lang="en-GB" sz="1000" kern="1200" dirty="0" smtClean="0">
                          <a:solidFill>
                            <a:schemeClr val="dk1"/>
                          </a:solidFill>
                          <a:latin typeface="+mn-lt"/>
                          <a:ea typeface="+mn-ea"/>
                          <a:cs typeface="+mn-cs"/>
                        </a:rPr>
                        <a:t>land use</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smtClean="0"/>
                        <a:t>noun. </a:t>
                      </a:r>
                      <a:r>
                        <a:rPr lang="en-GB" sz="1000" i="0" dirty="0" smtClean="0"/>
                        <a:t>The purpose for which an area of land is being used, such as residential, agricultural, commercial, retail, or industrial.</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85216056"/>
                  </a:ext>
                </a:extLst>
              </a:tr>
              <a:tr h="0">
                <a:tc>
                  <a:txBody>
                    <a:bodyPr/>
                    <a:lstStyle/>
                    <a:p>
                      <a:r>
                        <a:rPr lang="en-GB" sz="1000" kern="1200" dirty="0" smtClean="0">
                          <a:solidFill>
                            <a:schemeClr val="dk1"/>
                          </a:solidFill>
                          <a:latin typeface="+mn-lt"/>
                          <a:ea typeface="+mn-ea"/>
                          <a:cs typeface="+mn-cs"/>
                        </a:rPr>
                        <a:t>location</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smtClean="0"/>
                        <a:t>noun. </a:t>
                      </a:r>
                      <a:r>
                        <a:rPr lang="en-GB" sz="1000" i="0" dirty="0" smtClean="0"/>
                        <a:t>a particular place or position.</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08500384"/>
                  </a:ext>
                </a:extLst>
              </a:tr>
              <a:tr h="338488">
                <a:tc>
                  <a:txBody>
                    <a:bodyPr/>
                    <a:lstStyle/>
                    <a:p>
                      <a:r>
                        <a:rPr lang="en-GB" sz="1000" kern="1200" dirty="0" smtClean="0">
                          <a:solidFill>
                            <a:schemeClr val="dk1"/>
                          </a:solidFill>
                          <a:latin typeface="+mn-lt"/>
                          <a:ea typeface="+mn-ea"/>
                          <a:cs typeface="+mn-cs"/>
                        </a:rPr>
                        <a:t>recreation</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i="1" dirty="0" smtClean="0"/>
                        <a:t>noun. </a:t>
                      </a:r>
                      <a:r>
                        <a:rPr lang="en-GB" sz="1000" kern="1200" dirty="0" smtClean="0">
                          <a:solidFill>
                            <a:schemeClr val="dk1"/>
                          </a:solidFill>
                          <a:latin typeface="+mn-lt"/>
                          <a:ea typeface="+mn-ea"/>
                          <a:cs typeface="+mn-cs"/>
                        </a:rPr>
                        <a:t>An activity done for pleasure e.g. playing golf,</a:t>
                      </a:r>
                      <a:r>
                        <a:rPr lang="en-GB" sz="1000" kern="1200" baseline="0" dirty="0" smtClean="0">
                          <a:solidFill>
                            <a:schemeClr val="dk1"/>
                          </a:solidFill>
                          <a:latin typeface="+mn-lt"/>
                          <a:ea typeface="+mn-ea"/>
                          <a:cs typeface="+mn-cs"/>
                        </a:rPr>
                        <a:t> hiking.</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93086125"/>
                  </a:ext>
                </a:extLst>
              </a:tr>
              <a:tr h="0">
                <a:tc>
                  <a:txBody>
                    <a:bodyPr/>
                    <a:lstStyle/>
                    <a:p>
                      <a:r>
                        <a:rPr lang="en-GB" sz="1000" kern="1200" dirty="0" smtClean="0">
                          <a:solidFill>
                            <a:schemeClr val="dk1"/>
                          </a:solidFill>
                          <a:latin typeface="+mn-lt"/>
                          <a:ea typeface="+mn-ea"/>
                          <a:cs typeface="+mn-cs"/>
                        </a:rPr>
                        <a:t>retail</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i="1" dirty="0" smtClean="0"/>
                        <a:t>noun. </a:t>
                      </a:r>
                      <a:r>
                        <a:rPr lang="en-GB" sz="1000" i="0" kern="1200" baseline="0" dirty="0" smtClean="0">
                          <a:solidFill>
                            <a:schemeClr val="dk1"/>
                          </a:solidFill>
                          <a:latin typeface="+mn-lt"/>
                          <a:ea typeface="+mn-ea"/>
                          <a:cs typeface="+mn-cs"/>
                        </a:rPr>
                        <a:t> </a:t>
                      </a:r>
                      <a:r>
                        <a:rPr lang="en-GB" sz="1000" kern="1200" dirty="0" smtClean="0">
                          <a:solidFill>
                            <a:schemeClr val="dk1"/>
                          </a:solidFill>
                          <a:latin typeface="+mn-lt"/>
                          <a:ea typeface="+mn-ea"/>
                          <a:cs typeface="+mn-cs"/>
                        </a:rPr>
                        <a:t>Shops where people can buy items</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22106028"/>
                  </a:ext>
                </a:extLst>
              </a:tr>
              <a:tr h="0">
                <a:tc>
                  <a:txBody>
                    <a:bodyPr/>
                    <a:lstStyle/>
                    <a:p>
                      <a:r>
                        <a:rPr lang="en-GB" sz="1000" kern="1200" dirty="0" smtClean="0">
                          <a:solidFill>
                            <a:schemeClr val="dk1"/>
                          </a:solidFill>
                          <a:latin typeface="+mn-lt"/>
                          <a:ea typeface="+mn-ea"/>
                          <a:cs typeface="+mn-cs"/>
                        </a:rPr>
                        <a:t>rural</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i="1" dirty="0" smtClean="0"/>
                        <a:t>adj. </a:t>
                      </a:r>
                      <a:r>
                        <a:rPr lang="en-GB" sz="1000" kern="1200" dirty="0" smtClean="0">
                          <a:solidFill>
                            <a:schemeClr val="dk1"/>
                          </a:solidFill>
                          <a:latin typeface="+mn-lt"/>
                          <a:ea typeface="+mn-ea"/>
                          <a:cs typeface="+mn-cs"/>
                        </a:rPr>
                        <a:t>Rural land is a term used to describe areas in the countryside and is often used for agriculture and forestry. 90% of land in the UK is rural.</a:t>
                      </a:r>
                      <a:endParaRPr lang="en-GB" sz="1000" kern="1200" dirty="0" smtClean="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79738770"/>
                  </a:ext>
                </a:extLst>
              </a:tr>
              <a:tr h="200317">
                <a:tc>
                  <a:txBody>
                    <a:bodyPr/>
                    <a:lstStyle/>
                    <a:p>
                      <a:r>
                        <a:rPr lang="en-GB" sz="1000" kern="1200" dirty="0" smtClean="0">
                          <a:solidFill>
                            <a:schemeClr val="dk1"/>
                          </a:solidFill>
                          <a:latin typeface="+mn-lt"/>
                          <a:ea typeface="+mn-ea"/>
                          <a:cs typeface="+mn-cs"/>
                        </a:rPr>
                        <a:t>settlement</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smtClean="0"/>
                        <a:t>noun. </a:t>
                      </a:r>
                      <a:r>
                        <a:rPr lang="en-GB" sz="1000" i="0" dirty="0" smtClean="0"/>
                        <a:t>a place, typically one which has previously been uninhabited, where people establish a community.</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0745140"/>
                  </a:ext>
                </a:extLst>
              </a:tr>
              <a:tr h="354589">
                <a:tc>
                  <a:txBody>
                    <a:bodyPr/>
                    <a:lstStyle/>
                    <a:p>
                      <a:r>
                        <a:rPr lang="en-GB" sz="1000" kern="1200" dirty="0" smtClean="0">
                          <a:solidFill>
                            <a:schemeClr val="dk1"/>
                          </a:solidFill>
                          <a:latin typeface="+mn-lt"/>
                          <a:ea typeface="+mn-ea"/>
                          <a:cs typeface="+mn-cs"/>
                        </a:rPr>
                        <a:t>transport</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dirty="0" smtClean="0"/>
                        <a:t>noun. </a:t>
                      </a:r>
                      <a:r>
                        <a:rPr lang="en-GB" sz="1000" i="0" dirty="0" smtClean="0"/>
                        <a:t>a system or means of conveying people or goods from place to place..</a:t>
                      </a:r>
                      <a:endParaRPr lang="en-GB" sz="1000" i="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44519605"/>
                  </a:ext>
                </a:extLst>
              </a:tr>
              <a:tr h="354589">
                <a:tc>
                  <a:txBody>
                    <a:bodyPr/>
                    <a:lstStyle/>
                    <a:p>
                      <a:r>
                        <a:rPr lang="en-GB" sz="1000" kern="1200" dirty="0" smtClean="0">
                          <a:solidFill>
                            <a:schemeClr val="dk1"/>
                          </a:solidFill>
                          <a:latin typeface="+mn-lt"/>
                          <a:ea typeface="+mn-ea"/>
                          <a:cs typeface="+mn-cs"/>
                        </a:rPr>
                        <a:t>urban</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i="1" dirty="0" smtClean="0"/>
                        <a:t>adj. </a:t>
                      </a:r>
                      <a:r>
                        <a:rPr lang="en-GB" sz="1000" kern="1200" dirty="0" smtClean="0">
                          <a:solidFill>
                            <a:schemeClr val="dk1"/>
                          </a:solidFill>
                          <a:latin typeface="+mn-lt"/>
                          <a:ea typeface="+mn-ea"/>
                          <a:cs typeface="+mn-cs"/>
                        </a:rPr>
                        <a:t>in, relating to, or characteristic of a town or city.</a:t>
                      </a:r>
                      <a:r>
                        <a:rPr lang="en-GB" sz="1000" kern="1200" baseline="0" dirty="0" smtClean="0">
                          <a:solidFill>
                            <a:schemeClr val="dk1"/>
                          </a:solidFill>
                          <a:latin typeface="+mn-lt"/>
                          <a:ea typeface="+mn-ea"/>
                          <a:cs typeface="+mn-cs"/>
                        </a:rPr>
                        <a:t> 10% of the UK is urban</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59441390"/>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3459123827"/>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3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Where We Live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How is land used?</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3" name="Table 12"/>
          <p:cNvGraphicFramePr>
            <a:graphicFrameLocks noGrp="1"/>
          </p:cNvGraphicFramePr>
          <p:nvPr>
            <p:extLst>
              <p:ext uri="{D42A27DB-BD31-4B8C-83A1-F6EECF244321}">
                <p14:modId xmlns:p14="http://schemas.microsoft.com/office/powerpoint/2010/main" val="1651891507"/>
              </p:ext>
            </p:extLst>
          </p:nvPr>
        </p:nvGraphicFramePr>
        <p:xfrm>
          <a:off x="33482" y="634324"/>
          <a:ext cx="6928054" cy="802781"/>
        </p:xfrm>
        <a:graphic>
          <a:graphicData uri="http://schemas.openxmlformats.org/drawingml/2006/table">
            <a:tbl>
              <a:tblPr firstRow="1" bandRow="1">
                <a:tableStyleId>{10A1B5D5-9B99-4C35-A422-299274C87663}</a:tableStyleId>
              </a:tblPr>
              <a:tblGrid>
                <a:gridCol w="6928054">
                  <a:extLst>
                    <a:ext uri="{9D8B030D-6E8A-4147-A177-3AD203B41FA5}">
                      <a16:colId xmlns:a16="http://schemas.microsoft.com/office/drawing/2014/main" val="2872413355"/>
                    </a:ext>
                  </a:extLst>
                </a:gridCol>
              </a:tblGrid>
              <a:tr h="197385">
                <a:tc>
                  <a:txBody>
                    <a:bodyPr/>
                    <a:lstStyle/>
                    <a:p>
                      <a:r>
                        <a:rPr lang="en-GB" sz="1000" dirty="0" smtClean="0"/>
                        <a:t>Land Use</a:t>
                      </a:r>
                      <a:endParaRPr lang="en-GB" sz="1000" dirty="0"/>
                    </a:p>
                  </a:txBody>
                  <a:tcPr/>
                </a:tc>
                <a:extLst>
                  <a:ext uri="{0D108BD9-81ED-4DB2-BD59-A6C34878D82A}">
                    <a16:rowId xmlns:a16="http://schemas.microsoft.com/office/drawing/2014/main" val="1365185807"/>
                  </a:ext>
                </a:extLst>
              </a:tr>
              <a:tr h="558941">
                <a:tc>
                  <a:txBody>
                    <a:bodyPr/>
                    <a:lstStyle/>
                    <a:p>
                      <a:r>
                        <a:rPr lang="en-GB" sz="1000" b="0" i="0" u="none" strike="noStrike" dirty="0" smtClean="0">
                          <a:solidFill>
                            <a:srgbClr val="000000"/>
                          </a:solidFill>
                          <a:effectLst/>
                          <a:latin typeface="Twinkl" pitchFamily="2" charset="77"/>
                        </a:rPr>
                        <a:t>Land use describes how a piece of land is used. This can vary depending on where the land is situated. Sometimes, land is used in its natural state, such as a lake being used for fishing and swimming. It can also be changed to meet particular needs, such as a new housing estate being built on a field.</a:t>
                      </a:r>
                      <a:endParaRPr lang="en-GB" sz="1000" dirty="0" smtClean="0">
                        <a:latin typeface="Twinkl" pitchFamily="2" charset="77"/>
                      </a:endParaRPr>
                    </a:p>
                  </a:txBody>
                  <a:tcPr/>
                </a:tc>
                <a:extLst>
                  <a:ext uri="{0D108BD9-81ED-4DB2-BD59-A6C34878D82A}">
                    <a16:rowId xmlns:a16="http://schemas.microsoft.com/office/drawing/2014/main" val="3317392649"/>
                  </a:ext>
                </a:extLst>
              </a:tr>
            </a:tbl>
          </a:graphicData>
        </a:graphic>
      </p:graphicFrame>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 name="Table 1"/>
          <p:cNvGraphicFramePr>
            <a:graphicFrameLocks noGrp="1"/>
          </p:cNvGraphicFramePr>
          <p:nvPr>
            <p:extLst>
              <p:ext uri="{D42A27DB-BD31-4B8C-83A1-F6EECF244321}">
                <p14:modId xmlns:p14="http://schemas.microsoft.com/office/powerpoint/2010/main" val="401335104"/>
              </p:ext>
            </p:extLst>
          </p:nvPr>
        </p:nvGraphicFramePr>
        <p:xfrm>
          <a:off x="33482" y="1497033"/>
          <a:ext cx="6928056" cy="6065520"/>
        </p:xfrm>
        <a:graphic>
          <a:graphicData uri="http://schemas.openxmlformats.org/drawingml/2006/table">
            <a:tbl>
              <a:tblPr firstRow="1" bandRow="1">
                <a:tableStyleId>{93296810-A885-4BE3-A3E7-6D5BEEA58F35}</a:tableStyleId>
              </a:tblPr>
              <a:tblGrid>
                <a:gridCol w="1732014">
                  <a:extLst>
                    <a:ext uri="{9D8B030D-6E8A-4147-A177-3AD203B41FA5}">
                      <a16:colId xmlns:a16="http://schemas.microsoft.com/office/drawing/2014/main" val="1097036609"/>
                    </a:ext>
                  </a:extLst>
                </a:gridCol>
                <a:gridCol w="1732014">
                  <a:extLst>
                    <a:ext uri="{9D8B030D-6E8A-4147-A177-3AD203B41FA5}">
                      <a16:colId xmlns:a16="http://schemas.microsoft.com/office/drawing/2014/main" val="4097417017"/>
                    </a:ext>
                  </a:extLst>
                </a:gridCol>
                <a:gridCol w="1732014">
                  <a:extLst>
                    <a:ext uri="{9D8B030D-6E8A-4147-A177-3AD203B41FA5}">
                      <a16:colId xmlns:a16="http://schemas.microsoft.com/office/drawing/2014/main" val="4030193140"/>
                    </a:ext>
                  </a:extLst>
                </a:gridCol>
                <a:gridCol w="1732014">
                  <a:extLst>
                    <a:ext uri="{9D8B030D-6E8A-4147-A177-3AD203B41FA5}">
                      <a16:colId xmlns:a16="http://schemas.microsoft.com/office/drawing/2014/main" val="204147619"/>
                    </a:ext>
                  </a:extLst>
                </a:gridCol>
              </a:tblGrid>
              <a:tr h="160317">
                <a:tc gridSpan="4">
                  <a:txBody>
                    <a:bodyPr/>
                    <a:lstStyle/>
                    <a:p>
                      <a:pPr marL="0" algn="l" defTabSz="1007943" rtl="0" eaLnBrk="1" latinLnBrk="0" hangingPunct="1"/>
                      <a:r>
                        <a:rPr lang="en-GB" sz="1000" b="1" kern="1200" dirty="0" smtClean="0">
                          <a:solidFill>
                            <a:schemeClr val="lt1"/>
                          </a:solidFill>
                          <a:latin typeface="+mn-lt"/>
                          <a:ea typeface="+mn-ea"/>
                          <a:cs typeface="+mn-cs"/>
                        </a:rPr>
                        <a:t>Types of land use</a:t>
                      </a:r>
                      <a:endParaRPr lang="en-GB" sz="1000" b="1" kern="1200" dirty="0">
                        <a:solidFill>
                          <a:schemeClr val="lt1"/>
                        </a:solidFill>
                        <a:latin typeface="+mn-lt"/>
                        <a:ea typeface="+mn-ea"/>
                        <a:cs typeface="+mn-cs"/>
                      </a:endParaRPr>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2236817357"/>
                  </a:ext>
                </a:extLst>
              </a:tr>
              <a:tr h="370840">
                <a:tc>
                  <a:txBody>
                    <a:bodyPr/>
                    <a:lstStyle/>
                    <a:p>
                      <a:r>
                        <a:rPr lang="en-GB" sz="1000" b="1" dirty="0" smtClean="0"/>
                        <a:t>Agriculture</a:t>
                      </a:r>
                      <a:endParaRPr lang="en-GB" sz="1000" b="0" dirty="0" smtClean="0"/>
                    </a:p>
                    <a:p>
                      <a:r>
                        <a:rPr lang="en-GB" sz="1000" b="0" dirty="0" smtClean="0"/>
                        <a:t>Agriculture and farming is a type of land use mainly found in rural areas. This type of land use can cover a large percentage of a country. Food is produced to feed a country’s people and also to export to other countries.</a:t>
                      </a:r>
                    </a:p>
                    <a:p>
                      <a:endParaRPr lang="en-GB" sz="1000" dirty="0" smtClean="0"/>
                    </a:p>
                    <a:p>
                      <a:endParaRPr lang="en-GB" sz="1000" dirty="0" smtClean="0"/>
                    </a:p>
                    <a:p>
                      <a:endParaRPr lang="en-GB" sz="1000" dirty="0" smtClean="0"/>
                    </a:p>
                    <a:p>
                      <a:endParaRPr lang="en-GB" sz="1000" dirty="0" smtClean="0"/>
                    </a:p>
                    <a:p>
                      <a:endParaRPr lang="en-GB" sz="1000" dirty="0" smtClean="0"/>
                    </a:p>
                    <a:p>
                      <a:endParaRPr lang="en-GB" sz="1000" dirty="0" smtClean="0"/>
                    </a:p>
                    <a:p>
                      <a:endParaRPr lang="en-GB" sz="1000" dirty="0" smtClean="0"/>
                    </a:p>
                    <a:p>
                      <a:endParaRPr lang="en-GB" sz="10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b="1" kern="1200" dirty="0" smtClean="0">
                          <a:solidFill>
                            <a:schemeClr val="dk1"/>
                          </a:solidFill>
                          <a:latin typeface="+mn-lt"/>
                          <a:ea typeface="+mn-ea"/>
                          <a:cs typeface="+mn-cs"/>
                        </a:rPr>
                        <a:t>Residential</a:t>
                      </a:r>
                      <a:r>
                        <a:rPr lang="en-GB" sz="1000" b="0" kern="1200" dirty="0" smtClean="0">
                          <a:solidFill>
                            <a:schemeClr val="dk1"/>
                          </a:solidFill>
                          <a:latin typeface="+mn-lt"/>
                          <a:ea typeface="+mn-ea"/>
                          <a:cs typeface="+mn-cs"/>
                        </a:rPr>
                        <a:t> </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b="0" kern="1200" dirty="0" smtClean="0">
                          <a:solidFill>
                            <a:schemeClr val="dk1"/>
                          </a:solidFill>
                          <a:latin typeface="+mn-lt"/>
                          <a:ea typeface="+mn-ea"/>
                          <a:cs typeface="+mn-cs"/>
                        </a:rPr>
                        <a:t>Residential land use is where housing has been built for people to live in. The size of residential areas can vary depending on whether they are in a village, town or city. </a:t>
                      </a:r>
                    </a:p>
                    <a:p>
                      <a:pPr marL="0" algn="l" defTabSz="1007943" rtl="0" eaLnBrk="1" latinLnBrk="0" hangingPunct="1"/>
                      <a:endParaRPr lang="en-GB" sz="1000" b="0" kern="1200" dirty="0">
                        <a:solidFill>
                          <a:schemeClr val="dk1"/>
                        </a:solidFill>
                        <a:latin typeface="+mn-lt"/>
                        <a:ea typeface="+mn-ea"/>
                        <a:cs typeface="+mn-cs"/>
                      </a:endParaRPr>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b="1" kern="1200" dirty="0" smtClean="0">
                          <a:solidFill>
                            <a:schemeClr val="dk1"/>
                          </a:solidFill>
                          <a:latin typeface="+mn-lt"/>
                          <a:ea typeface="+mn-ea"/>
                          <a:cs typeface="+mn-cs"/>
                        </a:rPr>
                        <a:t>Commercial – retail</a:t>
                      </a:r>
                    </a:p>
                    <a:p>
                      <a:pPr marL="0" algn="l" defTabSz="1007943" rtl="0" eaLnBrk="1" latinLnBrk="0" hangingPunct="1"/>
                      <a:r>
                        <a:rPr lang="en-GB" sz="1000" b="0" kern="1200" dirty="0" smtClean="0">
                          <a:solidFill>
                            <a:schemeClr val="dk1"/>
                          </a:solidFill>
                          <a:latin typeface="+mn-lt"/>
                          <a:ea typeface="+mn-ea"/>
                          <a:cs typeface="+mn-cs"/>
                        </a:rPr>
                        <a:t>Retail land use is usually found within or close to residential areas and includes shops and restaurants. A piece of land used for retail can vary in size from small streets lined with shops to large shopping centres.</a:t>
                      </a:r>
                    </a:p>
                    <a:p>
                      <a:pPr marL="0" algn="l" defTabSz="1007943" rtl="0" eaLnBrk="1" latinLnBrk="0" hangingPunct="1"/>
                      <a:endParaRPr lang="en-GB" sz="1000" b="0" kern="1200" dirty="0">
                        <a:solidFill>
                          <a:schemeClr val="dk1"/>
                        </a:solidFill>
                        <a:latin typeface="+mn-lt"/>
                        <a:ea typeface="+mn-ea"/>
                        <a:cs typeface="+mn-cs"/>
                      </a:endParaRPr>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b="1" kern="1200" dirty="0" smtClean="0">
                          <a:solidFill>
                            <a:schemeClr val="dk1"/>
                          </a:solidFill>
                          <a:latin typeface="+mn-lt"/>
                          <a:ea typeface="+mn-ea"/>
                          <a:cs typeface="+mn-cs"/>
                        </a:rPr>
                        <a:t>Commercial – industrial</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b="0" kern="1200" dirty="0" smtClean="0">
                          <a:solidFill>
                            <a:schemeClr val="dk1"/>
                          </a:solidFill>
                          <a:latin typeface="+mn-lt"/>
                          <a:ea typeface="+mn-ea"/>
                          <a:cs typeface="+mn-cs"/>
                        </a:rPr>
                        <a:t>Factories and power plants are found on industrial areas of land. These areas are often quite large and are usually situated somewhere with good transport links so that goods that have been manufactured can be sent to other places.</a:t>
                      </a:r>
                    </a:p>
                    <a:p>
                      <a:pPr marL="0" marR="0" indent="0" algn="l" defTabSz="1007943" rtl="0" eaLnBrk="1" fontAlgn="auto" latinLnBrk="0" hangingPunct="1">
                        <a:lnSpc>
                          <a:spcPct val="100000"/>
                        </a:lnSpc>
                        <a:spcBef>
                          <a:spcPts val="0"/>
                        </a:spcBef>
                        <a:spcAft>
                          <a:spcPts val="0"/>
                        </a:spcAft>
                        <a:buClrTx/>
                        <a:buSzTx/>
                        <a:buFontTx/>
                        <a:buNone/>
                        <a:tabLst/>
                        <a:defRPr/>
                      </a:pPr>
                      <a:endParaRPr lang="en-GB" sz="1000" b="1" kern="1200" dirty="0" smtClean="0">
                        <a:solidFill>
                          <a:schemeClr val="dk1"/>
                        </a:solidFill>
                        <a:latin typeface="+mn-lt"/>
                        <a:ea typeface="+mn-ea"/>
                        <a:cs typeface="+mn-cs"/>
                      </a:endParaRPr>
                    </a:p>
                  </a:txBody>
                  <a:tcPr/>
                </a:tc>
                <a:extLst>
                  <a:ext uri="{0D108BD9-81ED-4DB2-BD59-A6C34878D82A}">
                    <a16:rowId xmlns:a16="http://schemas.microsoft.com/office/drawing/2014/main" val="3698746861"/>
                  </a:ext>
                </a:extLst>
              </a:tr>
              <a:tr h="370840">
                <a:tc>
                  <a:txBody>
                    <a:bodyPr/>
                    <a:lstStyle/>
                    <a:p>
                      <a:pPr marL="0" algn="l" defTabSz="1007943" rtl="0" eaLnBrk="1" latinLnBrk="0" hangingPunct="1"/>
                      <a:r>
                        <a:rPr lang="en-GB" sz="1000" b="1" kern="1200" dirty="0" smtClean="0">
                          <a:solidFill>
                            <a:schemeClr val="dk1"/>
                          </a:solidFill>
                          <a:latin typeface="+mn-lt"/>
                          <a:ea typeface="+mn-ea"/>
                          <a:cs typeface="+mn-cs"/>
                        </a:rPr>
                        <a:t>Commercial – business</a:t>
                      </a:r>
                    </a:p>
                    <a:p>
                      <a:pPr marL="0" algn="l" defTabSz="1007943" rtl="0" eaLnBrk="1" latinLnBrk="0" hangingPunct="1"/>
                      <a:r>
                        <a:rPr lang="en-GB" sz="1000" b="0" kern="1200" dirty="0" smtClean="0">
                          <a:solidFill>
                            <a:schemeClr val="dk1"/>
                          </a:solidFill>
                          <a:latin typeface="+mn-lt"/>
                          <a:ea typeface="+mn-ea"/>
                          <a:cs typeface="+mn-cs"/>
                        </a:rPr>
                        <a:t>Commercial land use also includes business (banks, company head offices. Some buildings used for business can be very large and some much smaller. In cities, business areas often include very tall buildings grouped together. </a:t>
                      </a:r>
                    </a:p>
                    <a:p>
                      <a:endParaRPr lang="en-GB" dirty="0"/>
                    </a:p>
                  </a:txBody>
                  <a:tcPr/>
                </a:tc>
                <a:tc>
                  <a:txBody>
                    <a:bodyPr/>
                    <a:lstStyle/>
                    <a:p>
                      <a:pPr marL="0" algn="l" defTabSz="1007943" rtl="0" eaLnBrk="1" latinLnBrk="0" hangingPunct="1"/>
                      <a:r>
                        <a:rPr lang="en-GB" sz="1000" b="1" kern="1200" dirty="0" smtClean="0">
                          <a:solidFill>
                            <a:schemeClr val="dk1"/>
                          </a:solidFill>
                          <a:latin typeface="+mn-lt"/>
                          <a:ea typeface="+mn-ea"/>
                          <a:cs typeface="+mn-cs"/>
                        </a:rPr>
                        <a:t>Recreational</a:t>
                      </a:r>
                      <a:r>
                        <a:rPr lang="en-GB" sz="1000" b="0" kern="1200" dirty="0" smtClean="0">
                          <a:solidFill>
                            <a:schemeClr val="dk1"/>
                          </a:solidFill>
                          <a:latin typeface="+mn-lt"/>
                          <a:ea typeface="+mn-ea"/>
                          <a:cs typeface="+mn-cs"/>
                        </a:rPr>
                        <a:t> </a:t>
                      </a:r>
                    </a:p>
                    <a:p>
                      <a:pPr marL="0" algn="l" defTabSz="1007943" rtl="0" eaLnBrk="1" latinLnBrk="0" hangingPunct="1"/>
                      <a:r>
                        <a:rPr lang="en-GB" sz="1000" b="0" kern="1200" dirty="0" smtClean="0">
                          <a:solidFill>
                            <a:schemeClr val="dk1"/>
                          </a:solidFill>
                          <a:latin typeface="+mn-lt"/>
                          <a:ea typeface="+mn-ea"/>
                          <a:cs typeface="+mn-cs"/>
                        </a:rPr>
                        <a:t>Recreational land use is where areas are used for leisure activities. These areas can be natural or human-made and include parks, playgrounds and other outdoor open spaces,</a:t>
                      </a:r>
                      <a:r>
                        <a:rPr lang="en-GB" sz="1000" b="0" kern="1200" baseline="0" dirty="0" smtClean="0">
                          <a:solidFill>
                            <a:schemeClr val="dk1"/>
                          </a:solidFill>
                          <a:latin typeface="+mn-lt"/>
                          <a:ea typeface="+mn-ea"/>
                          <a:cs typeface="+mn-cs"/>
                        </a:rPr>
                        <a:t> </a:t>
                      </a:r>
                      <a:r>
                        <a:rPr lang="en-GB" sz="1000" b="0" kern="1200" dirty="0" smtClean="0">
                          <a:solidFill>
                            <a:schemeClr val="dk1"/>
                          </a:solidFill>
                          <a:latin typeface="+mn-lt"/>
                          <a:ea typeface="+mn-ea"/>
                          <a:cs typeface="+mn-cs"/>
                        </a:rPr>
                        <a:t> sporting facilities, cinemas and zoos.</a:t>
                      </a:r>
                    </a:p>
                    <a:p>
                      <a:pPr marL="0" algn="l" defTabSz="1007943" rtl="0" eaLnBrk="1" latinLnBrk="0" hangingPunct="1"/>
                      <a:endParaRPr lang="en-GB" sz="1000" b="0" kern="1200" dirty="0" smtClean="0">
                        <a:solidFill>
                          <a:schemeClr val="dk1"/>
                        </a:solidFill>
                        <a:latin typeface="+mn-lt"/>
                        <a:ea typeface="+mn-ea"/>
                        <a:cs typeface="+mn-cs"/>
                      </a:endParaRPr>
                    </a:p>
                    <a:p>
                      <a:pPr marL="0" algn="l" defTabSz="1007943" rtl="0" eaLnBrk="1" latinLnBrk="0" hangingPunct="1"/>
                      <a:endParaRPr lang="en-GB" sz="1000" b="0" kern="1200" dirty="0" smtClean="0">
                        <a:solidFill>
                          <a:schemeClr val="dk1"/>
                        </a:solidFill>
                        <a:latin typeface="+mn-lt"/>
                        <a:ea typeface="+mn-ea"/>
                        <a:cs typeface="+mn-cs"/>
                      </a:endParaRPr>
                    </a:p>
                    <a:p>
                      <a:pPr marL="0" algn="l" defTabSz="1007943" rtl="0" eaLnBrk="1" latinLnBrk="0" hangingPunct="1"/>
                      <a:endParaRPr lang="en-GB" sz="1000" b="0" kern="1200" dirty="0" smtClean="0">
                        <a:solidFill>
                          <a:schemeClr val="dk1"/>
                        </a:solidFill>
                        <a:latin typeface="+mn-lt"/>
                        <a:ea typeface="+mn-ea"/>
                        <a:cs typeface="+mn-cs"/>
                      </a:endParaRPr>
                    </a:p>
                    <a:p>
                      <a:endParaRPr lang="en-GB" sz="1000" dirty="0" smtClean="0"/>
                    </a:p>
                    <a:p>
                      <a:endParaRPr lang="en-GB" sz="1000" dirty="0" smtClean="0"/>
                    </a:p>
                  </a:txBody>
                  <a:tcPr/>
                </a:tc>
                <a:tc>
                  <a:txBody>
                    <a:bodyPr/>
                    <a:lstStyle/>
                    <a:p>
                      <a:pPr marL="0" algn="l" defTabSz="1007943" rtl="0" eaLnBrk="1" latinLnBrk="0" hangingPunct="1"/>
                      <a:r>
                        <a:rPr lang="en-GB" sz="1000" b="1" kern="1200" dirty="0" smtClean="0">
                          <a:solidFill>
                            <a:schemeClr val="dk1"/>
                          </a:solidFill>
                          <a:latin typeface="+mn-lt"/>
                          <a:ea typeface="+mn-ea"/>
                          <a:cs typeface="+mn-cs"/>
                        </a:rPr>
                        <a:t>Transport</a:t>
                      </a:r>
                      <a:r>
                        <a:rPr lang="en-GB" sz="1000" b="0" kern="1200" dirty="0" smtClean="0">
                          <a:solidFill>
                            <a:schemeClr val="dk1"/>
                          </a:solidFill>
                          <a:latin typeface="+mn-lt"/>
                          <a:ea typeface="+mn-ea"/>
                          <a:cs typeface="+mn-cs"/>
                        </a:rPr>
                        <a:t> </a:t>
                      </a:r>
                    </a:p>
                    <a:p>
                      <a:pPr marL="0" algn="l" defTabSz="1007943" rtl="0" eaLnBrk="1" latinLnBrk="0" hangingPunct="1"/>
                      <a:r>
                        <a:rPr lang="en-GB" sz="1000" b="0" kern="1200" dirty="0" smtClean="0">
                          <a:solidFill>
                            <a:schemeClr val="dk1"/>
                          </a:solidFill>
                          <a:latin typeface="+mn-lt"/>
                          <a:ea typeface="+mn-ea"/>
                          <a:cs typeface="+mn-cs"/>
                        </a:rPr>
                        <a:t>Areas of land used for transport include roads, airports and railways. These areas are important for people and goods to be transported around, into and out of the country.</a:t>
                      </a:r>
                      <a:endParaRPr lang="en-GB" sz="1000" b="0" kern="1200" dirty="0">
                        <a:solidFill>
                          <a:schemeClr val="dk1"/>
                        </a:solidFill>
                        <a:latin typeface="+mn-lt"/>
                        <a:ea typeface="+mn-ea"/>
                        <a:cs typeface="+mn-cs"/>
                      </a:endParaRPr>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b="1" kern="1200" dirty="0" smtClean="0">
                          <a:solidFill>
                            <a:schemeClr val="dk1"/>
                          </a:solidFill>
                          <a:latin typeface="+mn-lt"/>
                          <a:ea typeface="+mn-ea"/>
                          <a:cs typeface="+mn-cs"/>
                        </a:rPr>
                        <a:t>Other</a:t>
                      </a:r>
                      <a:r>
                        <a:rPr lang="en-GB" sz="1000" b="1" kern="1200" baseline="0" dirty="0" smtClean="0">
                          <a:solidFill>
                            <a:schemeClr val="dk1"/>
                          </a:solidFill>
                          <a:latin typeface="+mn-lt"/>
                          <a:ea typeface="+mn-ea"/>
                          <a:cs typeface="+mn-cs"/>
                        </a:rPr>
                        <a:t> uses:</a:t>
                      </a:r>
                    </a:p>
                    <a:p>
                      <a:pPr marL="171450" indent="-171450" algn="l" defTabSz="1007943" rtl="0" eaLnBrk="1" latinLnBrk="0" hangingPunct="1">
                        <a:buFont typeface="Arial" panose="020B0604020202020204" pitchFamily="34" charset="0"/>
                        <a:buChar char="•"/>
                      </a:pPr>
                      <a:r>
                        <a:rPr lang="en-GB" sz="1000" b="0" kern="1200" dirty="0" smtClean="0">
                          <a:solidFill>
                            <a:schemeClr val="dk1"/>
                          </a:solidFill>
                          <a:latin typeface="+mn-lt"/>
                          <a:ea typeface="+mn-ea"/>
                          <a:cs typeface="+mn-cs"/>
                        </a:rPr>
                        <a:t>Forest, open land and water can be used for different purposes such as conservation, leisure or commercial use.</a:t>
                      </a:r>
                    </a:p>
                    <a:p>
                      <a:pPr marL="171450" indent="-171450" algn="l" defTabSz="1007943" rtl="0" eaLnBrk="1" latinLnBrk="0" hangingPunct="1">
                        <a:buFont typeface="Arial" panose="020B0604020202020204" pitchFamily="34" charset="0"/>
                        <a:buChar char="•"/>
                      </a:pPr>
                      <a:r>
                        <a:rPr lang="en-GB" sz="1000" b="0" kern="1200" dirty="0" smtClean="0">
                          <a:solidFill>
                            <a:schemeClr val="dk1"/>
                          </a:solidFill>
                          <a:latin typeface="+mn-lt"/>
                          <a:ea typeface="+mn-ea"/>
                          <a:cs typeface="+mn-cs"/>
                        </a:rPr>
                        <a:t>Areas of land classed as institutional can include schools, universities and hospitals.</a:t>
                      </a:r>
                    </a:p>
                    <a:p>
                      <a:pPr marL="171450" indent="-171450" algn="l" defTabSz="1007943" rtl="0" eaLnBrk="1" latinLnBrk="0" hangingPunct="1">
                        <a:buFont typeface="Arial" panose="020B0604020202020204" pitchFamily="34" charset="0"/>
                        <a:buChar char="•"/>
                      </a:pPr>
                      <a:r>
                        <a:rPr lang="en-GB" sz="1000" b="0" kern="1200" dirty="0" smtClean="0">
                          <a:solidFill>
                            <a:schemeClr val="dk1"/>
                          </a:solidFill>
                          <a:latin typeface="+mn-lt"/>
                          <a:ea typeface="+mn-ea"/>
                          <a:cs typeface="+mn-cs"/>
                        </a:rPr>
                        <a:t>Protected land refers to places such as wetlands and national parks that have been given special status due to their natural and cultural importance. </a:t>
                      </a:r>
                    </a:p>
                    <a:p>
                      <a:pPr marL="0" algn="l" defTabSz="1007943" rtl="0" eaLnBrk="1" latinLnBrk="0" hangingPunct="1"/>
                      <a:endParaRPr lang="en-GB" sz="1000" b="0" kern="1200" dirty="0" smtClean="0">
                        <a:solidFill>
                          <a:schemeClr val="dk1"/>
                        </a:solidFill>
                        <a:latin typeface="+mn-lt"/>
                        <a:ea typeface="+mn-ea"/>
                        <a:cs typeface="+mn-cs"/>
                      </a:endParaRPr>
                    </a:p>
                    <a:p>
                      <a:pPr marL="0" algn="l" defTabSz="1007943" rtl="0" eaLnBrk="1" latinLnBrk="0" hangingPunct="1"/>
                      <a:endParaRPr lang="en-GB" sz="1000" b="0" kern="1200" dirty="0" smtClean="0">
                        <a:solidFill>
                          <a:schemeClr val="dk1"/>
                        </a:solidFill>
                        <a:latin typeface="+mn-lt"/>
                        <a:ea typeface="+mn-ea"/>
                        <a:cs typeface="+mn-cs"/>
                      </a:endParaRPr>
                    </a:p>
                    <a:p>
                      <a:pPr marL="0" algn="l" defTabSz="1007943" rtl="0" eaLnBrk="1" latinLnBrk="0" hangingPunct="1"/>
                      <a:endParaRPr lang="en-GB" sz="1000" b="0" kern="1200" dirty="0" smtClean="0">
                        <a:solidFill>
                          <a:schemeClr val="dk1"/>
                        </a:solidFill>
                        <a:latin typeface="+mn-lt"/>
                        <a:ea typeface="+mn-ea"/>
                        <a:cs typeface="+mn-cs"/>
                      </a:endParaRPr>
                    </a:p>
                    <a:p>
                      <a:pPr marL="0" algn="l" defTabSz="1007943" rtl="0" eaLnBrk="1" latinLnBrk="0" hangingPunct="1"/>
                      <a:endParaRPr lang="en-GB" sz="1000" b="0" kern="1200" dirty="0" smtClean="0">
                        <a:solidFill>
                          <a:schemeClr val="dk1"/>
                        </a:solidFill>
                        <a:latin typeface="+mn-lt"/>
                        <a:ea typeface="+mn-ea"/>
                        <a:cs typeface="+mn-cs"/>
                      </a:endParaRPr>
                    </a:p>
                  </a:txBody>
                  <a:tcPr/>
                </a:tc>
                <a:extLst>
                  <a:ext uri="{0D108BD9-81ED-4DB2-BD59-A6C34878D82A}">
                    <a16:rowId xmlns:a16="http://schemas.microsoft.com/office/drawing/2014/main" val="2182442336"/>
                  </a:ext>
                </a:extLst>
              </a:tr>
            </a:tbl>
          </a:graphicData>
        </a:graphic>
      </p:graphicFrame>
      <p:grpSp>
        <p:nvGrpSpPr>
          <p:cNvPr id="24" name="Group 23">
            <a:extLst>
              <a:ext uri="{FF2B5EF4-FFF2-40B4-BE49-F238E27FC236}">
                <a16:creationId xmlns:a16="http://schemas.microsoft.com/office/drawing/2014/main" id="{27B2115C-811B-3193-3DA8-B3BAFE27A6F1}"/>
              </a:ext>
            </a:extLst>
          </p:cNvPr>
          <p:cNvGrpSpPr/>
          <p:nvPr/>
        </p:nvGrpSpPr>
        <p:grpSpPr>
          <a:xfrm rot="704586">
            <a:off x="6114117" y="6957430"/>
            <a:ext cx="526401" cy="557388"/>
            <a:chOff x="5430458" y="2898940"/>
            <a:chExt cx="1884742" cy="2090768"/>
          </a:xfrm>
        </p:grpSpPr>
        <p:pic>
          <p:nvPicPr>
            <p:cNvPr id="25" name="Picture 24" descr="A black rectangle with a white background&#10;&#10;Description automatically generated with low confidence">
              <a:extLst>
                <a:ext uri="{FF2B5EF4-FFF2-40B4-BE49-F238E27FC236}">
                  <a16:creationId xmlns:a16="http://schemas.microsoft.com/office/drawing/2014/main" id="{DEFA42E7-6BE5-56EF-BC30-F2B78858CC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26" name="Picture 25">
              <a:extLst>
                <a:ext uri="{FF2B5EF4-FFF2-40B4-BE49-F238E27FC236}">
                  <a16:creationId xmlns:a16="http://schemas.microsoft.com/office/drawing/2014/main" id="{F22D9D56-FF06-50D4-2367-75D7F57848DD}"/>
                </a:ext>
              </a:extLst>
            </p:cNvPr>
            <p:cNvPicPr>
              <a:picLocks noChangeAspect="1"/>
            </p:cNvPicPr>
            <p:nvPr/>
          </p:nvPicPr>
          <p:blipFill>
            <a:blip r:embed="rId5" cstate="print">
              <a:extLst>
                <a:ext uri="{28A0092B-C50C-407E-A947-70E740481C1C}">
                  <a14:useLocalDpi xmlns:a14="http://schemas.microsoft.com/office/drawing/2010/main" val="0"/>
                </a:ext>
              </a:extLst>
            </a:blip>
            <a:srcRect l="23393" r="23393"/>
            <a:stretch/>
          </p:blipFill>
          <p:spPr>
            <a:xfrm rot="21480000">
              <a:off x="5533325" y="2990180"/>
              <a:ext cx="1678486" cy="1769352"/>
            </a:xfrm>
            <a:prstGeom prst="rect">
              <a:avLst/>
            </a:prstGeom>
          </p:spPr>
        </p:pic>
        <p:pic>
          <p:nvPicPr>
            <p:cNvPr id="27" name="Picture 26" descr="A black rectangle with a white background&#10;&#10;Description automatically generated with low confidence">
              <a:extLst>
                <a:ext uri="{FF2B5EF4-FFF2-40B4-BE49-F238E27FC236}">
                  <a16:creationId xmlns:a16="http://schemas.microsoft.com/office/drawing/2014/main" id="{A380723E-EDA5-35C3-19C7-1BC9B095F4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30458" y="2898940"/>
              <a:ext cx="1884219" cy="2090767"/>
            </a:xfrm>
            <a:prstGeom prst="rect">
              <a:avLst/>
            </a:prstGeom>
          </p:spPr>
        </p:pic>
      </p:grpSp>
      <p:grpSp>
        <p:nvGrpSpPr>
          <p:cNvPr id="28" name="Group 27">
            <a:extLst>
              <a:ext uri="{FF2B5EF4-FFF2-40B4-BE49-F238E27FC236}">
                <a16:creationId xmlns:a16="http://schemas.microsoft.com/office/drawing/2014/main" id="{16D9B7E7-DE20-ACFF-2159-8D042380C611}"/>
              </a:ext>
            </a:extLst>
          </p:cNvPr>
          <p:cNvGrpSpPr/>
          <p:nvPr/>
        </p:nvGrpSpPr>
        <p:grpSpPr>
          <a:xfrm>
            <a:off x="5578166" y="7025421"/>
            <a:ext cx="516162" cy="520950"/>
            <a:chOff x="5430458" y="2898940"/>
            <a:chExt cx="1884742" cy="2090768"/>
          </a:xfrm>
        </p:grpSpPr>
        <p:pic>
          <p:nvPicPr>
            <p:cNvPr id="29" name="Picture 28" descr="A black rectangle with a white background&#10;&#10;Description automatically generated with low confidence">
              <a:extLst>
                <a:ext uri="{FF2B5EF4-FFF2-40B4-BE49-F238E27FC236}">
                  <a16:creationId xmlns:a16="http://schemas.microsoft.com/office/drawing/2014/main" id="{3AE30D5C-9C86-1F57-BCCB-14B1FAAED7D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30" name="Picture 29">
              <a:extLst>
                <a:ext uri="{FF2B5EF4-FFF2-40B4-BE49-F238E27FC236}">
                  <a16:creationId xmlns:a16="http://schemas.microsoft.com/office/drawing/2014/main" id="{7044EFEC-EA18-8DC1-9A28-35473185605D}"/>
                </a:ext>
              </a:extLst>
            </p:cNvPr>
            <p:cNvPicPr>
              <a:picLocks noChangeAspect="1"/>
            </p:cNvPicPr>
            <p:nvPr/>
          </p:nvPicPr>
          <p:blipFill>
            <a:blip r:embed="rId7" cstate="print">
              <a:extLst>
                <a:ext uri="{28A0092B-C50C-407E-A947-70E740481C1C}">
                  <a14:useLocalDpi xmlns:a14="http://schemas.microsoft.com/office/drawing/2010/main" val="0"/>
                </a:ext>
              </a:extLst>
            </a:blip>
            <a:srcRect l="18428" r="18428"/>
            <a:stretch/>
          </p:blipFill>
          <p:spPr>
            <a:xfrm rot="21480000">
              <a:off x="5533325" y="2990180"/>
              <a:ext cx="1678486" cy="1769352"/>
            </a:xfrm>
            <a:prstGeom prst="rect">
              <a:avLst/>
            </a:prstGeom>
          </p:spPr>
        </p:pic>
        <p:pic>
          <p:nvPicPr>
            <p:cNvPr id="32" name="Picture 31" descr="A black rectangle with a white background&#10;&#10;Description automatically generated with low confidence">
              <a:extLst>
                <a:ext uri="{FF2B5EF4-FFF2-40B4-BE49-F238E27FC236}">
                  <a16:creationId xmlns:a16="http://schemas.microsoft.com/office/drawing/2014/main" id="{F6F0EB15-5945-3C5E-3F75-6E9EB73794F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30458" y="2898940"/>
              <a:ext cx="1884219" cy="2090767"/>
            </a:xfrm>
            <a:prstGeom prst="rect">
              <a:avLst/>
            </a:prstGeom>
          </p:spPr>
        </p:pic>
      </p:grpSp>
      <p:grpSp>
        <p:nvGrpSpPr>
          <p:cNvPr id="37" name="Group 36">
            <a:extLst>
              <a:ext uri="{FF2B5EF4-FFF2-40B4-BE49-F238E27FC236}">
                <a16:creationId xmlns:a16="http://schemas.microsoft.com/office/drawing/2014/main" id="{38CB5DA5-54AA-13F4-8E63-92AE30CD3543}"/>
              </a:ext>
            </a:extLst>
          </p:cNvPr>
          <p:cNvGrpSpPr/>
          <p:nvPr/>
        </p:nvGrpSpPr>
        <p:grpSpPr>
          <a:xfrm>
            <a:off x="318295" y="3240534"/>
            <a:ext cx="905381" cy="884620"/>
            <a:chOff x="5430981" y="2898941"/>
            <a:chExt cx="1884219" cy="2090767"/>
          </a:xfrm>
        </p:grpSpPr>
        <p:pic>
          <p:nvPicPr>
            <p:cNvPr id="38" name="Picture 37" descr="A black rectangle with a white background&#10;&#10;Description automatically generated with low confidence">
              <a:extLst>
                <a:ext uri="{FF2B5EF4-FFF2-40B4-BE49-F238E27FC236}">
                  <a16:creationId xmlns:a16="http://schemas.microsoft.com/office/drawing/2014/main" id="{2D36BCAC-B3D8-8AFB-1E09-8AE653DC656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39" name="Picture 38">
              <a:extLst>
                <a:ext uri="{FF2B5EF4-FFF2-40B4-BE49-F238E27FC236}">
                  <a16:creationId xmlns:a16="http://schemas.microsoft.com/office/drawing/2014/main" id="{3EAAD15E-1C5B-63DC-DD15-2DFBD69F4BD8}"/>
                </a:ext>
              </a:extLst>
            </p:cNvPr>
            <p:cNvPicPr>
              <a:picLocks noChangeAspect="1"/>
            </p:cNvPicPr>
            <p:nvPr/>
          </p:nvPicPr>
          <p:blipFill>
            <a:blip r:embed="rId9" cstate="print">
              <a:extLst>
                <a:ext uri="{28A0092B-C50C-407E-A947-70E740481C1C}">
                  <a14:useLocalDpi xmlns:a14="http://schemas.microsoft.com/office/drawing/2010/main" val="0"/>
                </a:ext>
              </a:extLst>
            </a:blip>
            <a:srcRect l="18576" r="18576"/>
            <a:stretch/>
          </p:blipFill>
          <p:spPr>
            <a:xfrm rot="21480000">
              <a:off x="5533325" y="2990180"/>
              <a:ext cx="1678486" cy="1769352"/>
            </a:xfrm>
            <a:prstGeom prst="rect">
              <a:avLst/>
            </a:prstGeom>
          </p:spPr>
        </p:pic>
      </p:grpSp>
      <p:grpSp>
        <p:nvGrpSpPr>
          <p:cNvPr id="40" name="Group 39">
            <a:extLst>
              <a:ext uri="{FF2B5EF4-FFF2-40B4-BE49-F238E27FC236}">
                <a16:creationId xmlns:a16="http://schemas.microsoft.com/office/drawing/2014/main" id="{DCE09BE0-732B-5C36-8F95-B1965EB23FCA}"/>
              </a:ext>
            </a:extLst>
          </p:cNvPr>
          <p:cNvGrpSpPr/>
          <p:nvPr/>
        </p:nvGrpSpPr>
        <p:grpSpPr>
          <a:xfrm>
            <a:off x="2080913" y="2961068"/>
            <a:ext cx="973717" cy="1121751"/>
            <a:chOff x="5430457" y="2898940"/>
            <a:chExt cx="1884743" cy="2090768"/>
          </a:xfrm>
        </p:grpSpPr>
        <p:pic>
          <p:nvPicPr>
            <p:cNvPr id="41" name="Picture 40" descr="A black rectangle with a white background&#10;&#10;Description automatically generated with low confidence">
              <a:extLst>
                <a:ext uri="{FF2B5EF4-FFF2-40B4-BE49-F238E27FC236}">
                  <a16:creationId xmlns:a16="http://schemas.microsoft.com/office/drawing/2014/main" id="{2B1128E7-F9BB-AEAD-5365-3325E89B778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42" name="Picture 41">
              <a:extLst>
                <a:ext uri="{FF2B5EF4-FFF2-40B4-BE49-F238E27FC236}">
                  <a16:creationId xmlns:a16="http://schemas.microsoft.com/office/drawing/2014/main" id="{DFCC710D-72A2-AE5F-05BB-5D3361FAB53A}"/>
                </a:ext>
              </a:extLst>
            </p:cNvPr>
            <p:cNvPicPr>
              <a:picLocks noChangeAspect="1"/>
            </p:cNvPicPr>
            <p:nvPr/>
          </p:nvPicPr>
          <p:blipFill>
            <a:blip r:embed="rId11" cstate="print">
              <a:extLst>
                <a:ext uri="{28A0092B-C50C-407E-A947-70E740481C1C}">
                  <a14:useLocalDpi xmlns:a14="http://schemas.microsoft.com/office/drawing/2010/main" val="0"/>
                </a:ext>
              </a:extLst>
            </a:blip>
            <a:srcRect l="18428" r="18428"/>
            <a:stretch/>
          </p:blipFill>
          <p:spPr>
            <a:xfrm rot="21480000">
              <a:off x="5533325" y="2990180"/>
              <a:ext cx="1678486" cy="1769352"/>
            </a:xfrm>
            <a:prstGeom prst="rect">
              <a:avLst/>
            </a:prstGeom>
          </p:spPr>
        </p:pic>
        <p:pic>
          <p:nvPicPr>
            <p:cNvPr id="43" name="Picture 42" descr="A black rectangle with a white background&#10;&#10;Description automatically generated with low confidence">
              <a:extLst>
                <a:ext uri="{FF2B5EF4-FFF2-40B4-BE49-F238E27FC236}">
                  <a16:creationId xmlns:a16="http://schemas.microsoft.com/office/drawing/2014/main" id="{C0119864-BC8F-1E57-7D14-F5F083E7901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430457" y="2898940"/>
              <a:ext cx="1884219" cy="2090767"/>
            </a:xfrm>
            <a:prstGeom prst="rect">
              <a:avLst/>
            </a:prstGeom>
          </p:spPr>
        </p:pic>
      </p:grpSp>
      <p:grpSp>
        <p:nvGrpSpPr>
          <p:cNvPr id="47" name="Group 46">
            <a:extLst>
              <a:ext uri="{FF2B5EF4-FFF2-40B4-BE49-F238E27FC236}">
                <a16:creationId xmlns:a16="http://schemas.microsoft.com/office/drawing/2014/main" id="{38CB5DA5-54AA-13F4-8E63-92AE30CD3543}"/>
              </a:ext>
            </a:extLst>
          </p:cNvPr>
          <p:cNvGrpSpPr/>
          <p:nvPr/>
        </p:nvGrpSpPr>
        <p:grpSpPr>
          <a:xfrm>
            <a:off x="3878256" y="3196837"/>
            <a:ext cx="918095" cy="932089"/>
            <a:chOff x="5430458" y="2898940"/>
            <a:chExt cx="1884742" cy="2090768"/>
          </a:xfrm>
        </p:grpSpPr>
        <p:pic>
          <p:nvPicPr>
            <p:cNvPr id="48" name="Picture 47" descr="A black rectangle with a white background&#10;&#10;Description automatically generated with low confidence">
              <a:extLst>
                <a:ext uri="{FF2B5EF4-FFF2-40B4-BE49-F238E27FC236}">
                  <a16:creationId xmlns:a16="http://schemas.microsoft.com/office/drawing/2014/main" id="{2D36BCAC-B3D8-8AFB-1E09-8AE653DC656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49" name="Picture 48">
              <a:extLst>
                <a:ext uri="{FF2B5EF4-FFF2-40B4-BE49-F238E27FC236}">
                  <a16:creationId xmlns:a16="http://schemas.microsoft.com/office/drawing/2014/main" id="{3EAAD15E-1C5B-63DC-DD15-2DFBD69F4BD8}"/>
                </a:ext>
              </a:extLst>
            </p:cNvPr>
            <p:cNvPicPr>
              <a:picLocks noChangeAspect="1"/>
            </p:cNvPicPr>
            <p:nvPr/>
          </p:nvPicPr>
          <p:blipFill>
            <a:blip r:embed="rId13" cstate="print">
              <a:extLst>
                <a:ext uri="{28A0092B-C50C-407E-A947-70E740481C1C}">
                  <a14:useLocalDpi xmlns:a14="http://schemas.microsoft.com/office/drawing/2010/main" val="0"/>
                </a:ext>
              </a:extLst>
            </a:blip>
            <a:srcRect l="13611" r="13611"/>
            <a:stretch/>
          </p:blipFill>
          <p:spPr>
            <a:xfrm rot="21480000">
              <a:off x="5533385" y="2990123"/>
              <a:ext cx="1681754" cy="1772797"/>
            </a:xfrm>
            <a:prstGeom prst="rect">
              <a:avLst/>
            </a:prstGeom>
          </p:spPr>
        </p:pic>
        <p:pic>
          <p:nvPicPr>
            <p:cNvPr id="50" name="Picture 49" descr="A black rectangle with a white background&#10;&#10;Description automatically generated with low confidence">
              <a:extLst>
                <a:ext uri="{FF2B5EF4-FFF2-40B4-BE49-F238E27FC236}">
                  <a16:creationId xmlns:a16="http://schemas.microsoft.com/office/drawing/2014/main" id="{2F27911F-8C33-4323-749C-E9657FC84AA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430458" y="2898940"/>
              <a:ext cx="1884219" cy="2090768"/>
            </a:xfrm>
            <a:prstGeom prst="rect">
              <a:avLst/>
            </a:prstGeom>
          </p:spPr>
        </p:pic>
      </p:grpSp>
      <p:grpSp>
        <p:nvGrpSpPr>
          <p:cNvPr id="51" name="Group 50">
            <a:extLst>
              <a:ext uri="{FF2B5EF4-FFF2-40B4-BE49-F238E27FC236}">
                <a16:creationId xmlns:a16="http://schemas.microsoft.com/office/drawing/2014/main" id="{DCE09BE0-732B-5C36-8F95-B1965EB23FCA}"/>
              </a:ext>
            </a:extLst>
          </p:cNvPr>
          <p:cNvGrpSpPr/>
          <p:nvPr/>
        </p:nvGrpSpPr>
        <p:grpSpPr>
          <a:xfrm>
            <a:off x="5619722" y="3370337"/>
            <a:ext cx="878467" cy="969244"/>
            <a:chOff x="5430458" y="2898940"/>
            <a:chExt cx="1884742" cy="2090768"/>
          </a:xfrm>
        </p:grpSpPr>
        <p:pic>
          <p:nvPicPr>
            <p:cNvPr id="52" name="Picture 51" descr="A black rectangle with a white background&#10;&#10;Description automatically generated with low confidence">
              <a:extLst>
                <a:ext uri="{FF2B5EF4-FFF2-40B4-BE49-F238E27FC236}">
                  <a16:creationId xmlns:a16="http://schemas.microsoft.com/office/drawing/2014/main" id="{2B1128E7-F9BB-AEAD-5365-3325E89B778B}"/>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53" name="Picture 52">
              <a:extLst>
                <a:ext uri="{FF2B5EF4-FFF2-40B4-BE49-F238E27FC236}">
                  <a16:creationId xmlns:a16="http://schemas.microsoft.com/office/drawing/2014/main" id="{DFCC710D-72A2-AE5F-05BB-5D3361FAB53A}"/>
                </a:ext>
              </a:extLst>
            </p:cNvPr>
            <p:cNvPicPr>
              <a:picLocks noChangeAspect="1"/>
            </p:cNvPicPr>
            <p:nvPr/>
          </p:nvPicPr>
          <p:blipFill>
            <a:blip r:embed="rId15" cstate="print">
              <a:extLst>
                <a:ext uri="{28A0092B-C50C-407E-A947-70E740481C1C}">
                  <a14:useLocalDpi xmlns:a14="http://schemas.microsoft.com/office/drawing/2010/main" val="0"/>
                </a:ext>
              </a:extLst>
            </a:blip>
            <a:srcRect l="18428" r="18428"/>
            <a:stretch/>
          </p:blipFill>
          <p:spPr>
            <a:xfrm rot="21480000">
              <a:off x="5533325" y="2990180"/>
              <a:ext cx="1678486" cy="1769352"/>
            </a:xfrm>
            <a:prstGeom prst="rect">
              <a:avLst/>
            </a:prstGeom>
          </p:spPr>
        </p:pic>
        <p:pic>
          <p:nvPicPr>
            <p:cNvPr id="54" name="Picture 53" descr="A black rectangle with a white background&#10;&#10;Description automatically generated with low confidence">
              <a:extLst>
                <a:ext uri="{FF2B5EF4-FFF2-40B4-BE49-F238E27FC236}">
                  <a16:creationId xmlns:a16="http://schemas.microsoft.com/office/drawing/2014/main" id="{C0119864-BC8F-1E57-7D14-F5F083E7901C}"/>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430458" y="2898940"/>
              <a:ext cx="1884219" cy="2090767"/>
            </a:xfrm>
            <a:prstGeom prst="rect">
              <a:avLst/>
            </a:prstGeom>
          </p:spPr>
        </p:pic>
      </p:grpSp>
      <p:grpSp>
        <p:nvGrpSpPr>
          <p:cNvPr id="55" name="Group 54">
            <a:extLst>
              <a:ext uri="{FF2B5EF4-FFF2-40B4-BE49-F238E27FC236}">
                <a16:creationId xmlns:a16="http://schemas.microsoft.com/office/drawing/2014/main" id="{38CB5DA5-54AA-13F4-8E63-92AE30CD3543}"/>
              </a:ext>
            </a:extLst>
          </p:cNvPr>
          <p:cNvGrpSpPr/>
          <p:nvPr/>
        </p:nvGrpSpPr>
        <p:grpSpPr>
          <a:xfrm>
            <a:off x="377923" y="6247473"/>
            <a:ext cx="934116" cy="1082184"/>
            <a:chOff x="5430458" y="2898940"/>
            <a:chExt cx="1884742" cy="2090768"/>
          </a:xfrm>
        </p:grpSpPr>
        <p:pic>
          <p:nvPicPr>
            <p:cNvPr id="56" name="Picture 55" descr="A black rectangle with a white background&#10;&#10;Description automatically generated with low confidence">
              <a:extLst>
                <a:ext uri="{FF2B5EF4-FFF2-40B4-BE49-F238E27FC236}">
                  <a16:creationId xmlns:a16="http://schemas.microsoft.com/office/drawing/2014/main" id="{2D36BCAC-B3D8-8AFB-1E09-8AE653DC656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57" name="Picture 56">
              <a:extLst>
                <a:ext uri="{FF2B5EF4-FFF2-40B4-BE49-F238E27FC236}">
                  <a16:creationId xmlns:a16="http://schemas.microsoft.com/office/drawing/2014/main" id="{3EAAD15E-1C5B-63DC-DD15-2DFBD69F4BD8}"/>
                </a:ext>
              </a:extLst>
            </p:cNvPr>
            <p:cNvPicPr>
              <a:picLocks noChangeAspect="1"/>
            </p:cNvPicPr>
            <p:nvPr/>
          </p:nvPicPr>
          <p:blipFill>
            <a:blip r:embed="rId17" cstate="print">
              <a:extLst>
                <a:ext uri="{28A0092B-C50C-407E-A947-70E740481C1C}">
                  <a14:useLocalDpi xmlns:a14="http://schemas.microsoft.com/office/drawing/2010/main" val="0"/>
                </a:ext>
              </a:extLst>
            </a:blip>
            <a:srcRect l="24728" r="24728"/>
            <a:stretch/>
          </p:blipFill>
          <p:spPr>
            <a:xfrm rot="21480000">
              <a:off x="5533385" y="2990122"/>
              <a:ext cx="1681754" cy="1772797"/>
            </a:xfrm>
            <a:prstGeom prst="rect">
              <a:avLst/>
            </a:prstGeom>
          </p:spPr>
        </p:pic>
        <p:pic>
          <p:nvPicPr>
            <p:cNvPr id="58" name="Picture 57" descr="A black rectangle with a white background&#10;&#10;Description automatically generated with low confidence">
              <a:extLst>
                <a:ext uri="{FF2B5EF4-FFF2-40B4-BE49-F238E27FC236}">
                  <a16:creationId xmlns:a16="http://schemas.microsoft.com/office/drawing/2014/main" id="{2F27911F-8C33-4323-749C-E9657FC84AAA}"/>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430458" y="2898940"/>
              <a:ext cx="1884219" cy="2090767"/>
            </a:xfrm>
            <a:prstGeom prst="rect">
              <a:avLst/>
            </a:prstGeom>
          </p:spPr>
        </p:pic>
      </p:grpSp>
      <p:grpSp>
        <p:nvGrpSpPr>
          <p:cNvPr id="59" name="Group 58">
            <a:extLst>
              <a:ext uri="{FF2B5EF4-FFF2-40B4-BE49-F238E27FC236}">
                <a16:creationId xmlns:a16="http://schemas.microsoft.com/office/drawing/2014/main" id="{53DB9D95-7CEE-9AA3-7EE9-0022347A0F5B}"/>
              </a:ext>
            </a:extLst>
          </p:cNvPr>
          <p:cNvGrpSpPr/>
          <p:nvPr/>
        </p:nvGrpSpPr>
        <p:grpSpPr>
          <a:xfrm rot="179288">
            <a:off x="1779766" y="6247483"/>
            <a:ext cx="888212" cy="1082164"/>
            <a:chOff x="5430458" y="2898940"/>
            <a:chExt cx="1884742" cy="2090768"/>
          </a:xfrm>
        </p:grpSpPr>
        <p:pic>
          <p:nvPicPr>
            <p:cNvPr id="60" name="Picture 59" descr="A black rectangle with a white background&#10;&#10;Description automatically generated with low confidence">
              <a:extLst>
                <a:ext uri="{FF2B5EF4-FFF2-40B4-BE49-F238E27FC236}">
                  <a16:creationId xmlns:a16="http://schemas.microsoft.com/office/drawing/2014/main" id="{0333BA6B-A0DD-8258-99B6-9C2905CB6C97}"/>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61" name="Picture 60">
              <a:extLst>
                <a:ext uri="{FF2B5EF4-FFF2-40B4-BE49-F238E27FC236}">
                  <a16:creationId xmlns:a16="http://schemas.microsoft.com/office/drawing/2014/main" id="{7393213F-2204-1EFD-0E95-D3CC3C4EB22F}"/>
                </a:ext>
              </a:extLst>
            </p:cNvPr>
            <p:cNvPicPr>
              <a:picLocks noChangeAspect="1"/>
            </p:cNvPicPr>
            <p:nvPr/>
          </p:nvPicPr>
          <p:blipFill>
            <a:blip r:embed="rId19" cstate="print">
              <a:extLst>
                <a:ext uri="{28A0092B-C50C-407E-A947-70E740481C1C}">
                  <a14:useLocalDpi xmlns:a14="http://schemas.microsoft.com/office/drawing/2010/main" val="0"/>
                </a:ext>
              </a:extLst>
            </a:blip>
            <a:srcRect l="18428" r="18428"/>
            <a:stretch/>
          </p:blipFill>
          <p:spPr>
            <a:xfrm rot="21480000">
              <a:off x="5533325" y="2990180"/>
              <a:ext cx="1678486" cy="1769352"/>
            </a:xfrm>
            <a:prstGeom prst="rect">
              <a:avLst/>
            </a:prstGeom>
          </p:spPr>
        </p:pic>
        <p:pic>
          <p:nvPicPr>
            <p:cNvPr id="62" name="Picture 61" descr="A black rectangle with a white background&#10;&#10;Description automatically generated with low confidence">
              <a:extLst>
                <a:ext uri="{FF2B5EF4-FFF2-40B4-BE49-F238E27FC236}">
                  <a16:creationId xmlns:a16="http://schemas.microsoft.com/office/drawing/2014/main" id="{1B004C6C-BF95-F70F-EBBB-7A93AB6035C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430458" y="2898940"/>
              <a:ext cx="1884219" cy="2090767"/>
            </a:xfrm>
            <a:prstGeom prst="rect">
              <a:avLst/>
            </a:prstGeom>
          </p:spPr>
        </p:pic>
      </p:grpSp>
      <p:grpSp>
        <p:nvGrpSpPr>
          <p:cNvPr id="65" name="Group 64">
            <a:extLst>
              <a:ext uri="{FF2B5EF4-FFF2-40B4-BE49-F238E27FC236}">
                <a16:creationId xmlns:a16="http://schemas.microsoft.com/office/drawing/2014/main" id="{24B4BC4B-93A4-8560-A60F-3E089974493F}"/>
              </a:ext>
            </a:extLst>
          </p:cNvPr>
          <p:cNvGrpSpPr/>
          <p:nvPr/>
        </p:nvGrpSpPr>
        <p:grpSpPr>
          <a:xfrm rot="335560">
            <a:off x="2596947" y="6157121"/>
            <a:ext cx="888212" cy="1082164"/>
            <a:chOff x="5430458" y="2898940"/>
            <a:chExt cx="1884742" cy="2090768"/>
          </a:xfrm>
        </p:grpSpPr>
        <p:pic>
          <p:nvPicPr>
            <p:cNvPr id="66" name="Picture 65" descr="A black rectangle with a white background&#10;&#10;Description automatically generated with low confidence">
              <a:extLst>
                <a:ext uri="{FF2B5EF4-FFF2-40B4-BE49-F238E27FC236}">
                  <a16:creationId xmlns:a16="http://schemas.microsoft.com/office/drawing/2014/main" id="{DE836777-FCC1-D2F5-632C-A3AEAC811465}"/>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67" name="Picture 66">
              <a:extLst>
                <a:ext uri="{FF2B5EF4-FFF2-40B4-BE49-F238E27FC236}">
                  <a16:creationId xmlns:a16="http://schemas.microsoft.com/office/drawing/2014/main" id="{041D431A-3260-5BE3-2A35-1FC766941399}"/>
                </a:ext>
              </a:extLst>
            </p:cNvPr>
            <p:cNvPicPr>
              <a:picLocks noChangeAspect="1"/>
            </p:cNvPicPr>
            <p:nvPr/>
          </p:nvPicPr>
          <p:blipFill>
            <a:blip r:embed="rId20" cstate="print">
              <a:extLst>
                <a:ext uri="{28A0092B-C50C-407E-A947-70E740481C1C}">
                  <a14:useLocalDpi xmlns:a14="http://schemas.microsoft.com/office/drawing/2010/main" val="0"/>
                </a:ext>
              </a:extLst>
            </a:blip>
            <a:srcRect l="23319" r="23319"/>
            <a:stretch/>
          </p:blipFill>
          <p:spPr>
            <a:xfrm rot="21480000">
              <a:off x="5533325" y="2990180"/>
              <a:ext cx="1678486" cy="1769352"/>
            </a:xfrm>
            <a:prstGeom prst="rect">
              <a:avLst/>
            </a:prstGeom>
          </p:spPr>
        </p:pic>
        <p:pic>
          <p:nvPicPr>
            <p:cNvPr id="68" name="Picture 67" descr="A black rectangle with a white background&#10;&#10;Description automatically generated with low confidence">
              <a:extLst>
                <a:ext uri="{FF2B5EF4-FFF2-40B4-BE49-F238E27FC236}">
                  <a16:creationId xmlns:a16="http://schemas.microsoft.com/office/drawing/2014/main" id="{BF022A6C-51F3-2F36-C5C4-BD9A929E7FCE}"/>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5430458" y="2898940"/>
              <a:ext cx="1884219" cy="2090767"/>
            </a:xfrm>
            <a:prstGeom prst="rect">
              <a:avLst/>
            </a:prstGeom>
          </p:spPr>
        </p:pic>
      </p:grpSp>
      <p:grpSp>
        <p:nvGrpSpPr>
          <p:cNvPr id="69" name="Group 68">
            <a:extLst>
              <a:ext uri="{FF2B5EF4-FFF2-40B4-BE49-F238E27FC236}">
                <a16:creationId xmlns:a16="http://schemas.microsoft.com/office/drawing/2014/main" id="{53DB9D95-7CEE-9AA3-7EE9-0022347A0F5B}"/>
              </a:ext>
            </a:extLst>
          </p:cNvPr>
          <p:cNvGrpSpPr/>
          <p:nvPr/>
        </p:nvGrpSpPr>
        <p:grpSpPr>
          <a:xfrm rot="179288">
            <a:off x="3940148" y="6131412"/>
            <a:ext cx="983482" cy="996149"/>
            <a:chOff x="5430458" y="2898940"/>
            <a:chExt cx="1884742" cy="2090768"/>
          </a:xfrm>
        </p:grpSpPr>
        <p:pic>
          <p:nvPicPr>
            <p:cNvPr id="70" name="Picture 69" descr="A black rectangle with a white background&#10;&#10;Description automatically generated with low confidence">
              <a:extLst>
                <a:ext uri="{FF2B5EF4-FFF2-40B4-BE49-F238E27FC236}">
                  <a16:creationId xmlns:a16="http://schemas.microsoft.com/office/drawing/2014/main" id="{0333BA6B-A0DD-8258-99B6-9C2905CB6C97}"/>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430981" y="2898941"/>
              <a:ext cx="1884219" cy="2090767"/>
            </a:xfrm>
            <a:prstGeom prst="rect">
              <a:avLst/>
            </a:prstGeom>
          </p:spPr>
        </p:pic>
        <p:pic>
          <p:nvPicPr>
            <p:cNvPr id="71" name="Picture 70">
              <a:extLst>
                <a:ext uri="{FF2B5EF4-FFF2-40B4-BE49-F238E27FC236}">
                  <a16:creationId xmlns:a16="http://schemas.microsoft.com/office/drawing/2014/main" id="{7393213F-2204-1EFD-0E95-D3CC3C4EB22F}"/>
                </a:ext>
              </a:extLst>
            </p:cNvPr>
            <p:cNvPicPr>
              <a:picLocks noChangeAspect="1"/>
            </p:cNvPicPr>
            <p:nvPr/>
          </p:nvPicPr>
          <p:blipFill>
            <a:blip r:embed="rId22" cstate="print">
              <a:extLst>
                <a:ext uri="{28A0092B-C50C-407E-A947-70E740481C1C}">
                  <a14:useLocalDpi xmlns:a14="http://schemas.microsoft.com/office/drawing/2010/main" val="0"/>
                </a:ext>
              </a:extLst>
            </a:blip>
            <a:srcRect l="19910" r="19910"/>
            <a:stretch/>
          </p:blipFill>
          <p:spPr>
            <a:xfrm rot="21480000">
              <a:off x="5533325" y="2990180"/>
              <a:ext cx="1678486" cy="1769352"/>
            </a:xfrm>
            <a:prstGeom prst="rect">
              <a:avLst/>
            </a:prstGeom>
          </p:spPr>
        </p:pic>
        <p:pic>
          <p:nvPicPr>
            <p:cNvPr id="72" name="Picture 71" descr="A black rectangle with a white background&#10;&#10;Description automatically generated with low confidence">
              <a:extLst>
                <a:ext uri="{FF2B5EF4-FFF2-40B4-BE49-F238E27FC236}">
                  <a16:creationId xmlns:a16="http://schemas.microsoft.com/office/drawing/2014/main" id="{1B004C6C-BF95-F70F-EBBB-7A93AB6035C9}"/>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5430458" y="2898940"/>
              <a:ext cx="1884219" cy="2090767"/>
            </a:xfrm>
            <a:prstGeom prst="rect">
              <a:avLst/>
            </a:prstGeom>
          </p:spPr>
        </p:pic>
      </p:grpSp>
    </p:spTree>
    <p:extLst>
      <p:ext uri="{BB962C8B-B14F-4D97-AF65-F5344CB8AC3E}">
        <p14:creationId xmlns:p14="http://schemas.microsoft.com/office/powerpoint/2010/main" val="2339972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500"/>
                                        <p:tgtEl>
                                          <p:spTgt spid="37"/>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500"/>
                                        <p:tgtEl>
                                          <p:spTgt spid="40"/>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3500"/>
                            </p:stCondLst>
                            <p:childTnLst>
                              <p:par>
                                <p:cTn id="25" presetID="10" presetClass="entr" presetSubtype="0" fill="hold"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fade">
                                      <p:cBhvr>
                                        <p:cTn id="27" dur="500"/>
                                        <p:tgtEl>
                                          <p:spTgt spid="51"/>
                                        </p:tgtEl>
                                      </p:cBhvr>
                                    </p:animEffect>
                                  </p:childTnLst>
                                </p:cTn>
                              </p:par>
                            </p:childTnLst>
                          </p:cTn>
                        </p:par>
                        <p:par>
                          <p:cTn id="28" fill="hold">
                            <p:stCondLst>
                              <p:cond delay="4000"/>
                            </p:stCondLst>
                            <p:childTnLst>
                              <p:par>
                                <p:cTn id="29" presetID="10" presetClass="entr" presetSubtype="0"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500"/>
                                        <p:tgtEl>
                                          <p:spTgt spid="55"/>
                                        </p:tgtEl>
                                      </p:cBhvr>
                                    </p:animEffect>
                                  </p:childTnLst>
                                </p:cTn>
                              </p:par>
                            </p:childTnLst>
                          </p:cTn>
                        </p:par>
                        <p:par>
                          <p:cTn id="32" fill="hold">
                            <p:stCondLst>
                              <p:cond delay="4500"/>
                            </p:stCondLst>
                            <p:childTnLst>
                              <p:par>
                                <p:cTn id="33" presetID="10" presetClass="entr" presetSubtype="0" fill="hold" nodeType="after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fade">
                                      <p:cBhvr>
                                        <p:cTn id="35" dur="500"/>
                                        <p:tgtEl>
                                          <p:spTgt spid="59"/>
                                        </p:tgtEl>
                                      </p:cBhvr>
                                    </p:animEffect>
                                  </p:childTnLst>
                                </p:cTn>
                              </p:par>
                            </p:childTnLst>
                          </p:cTn>
                        </p:par>
                        <p:par>
                          <p:cTn id="36" fill="hold">
                            <p:stCondLst>
                              <p:cond delay="5000"/>
                            </p:stCondLst>
                            <p:childTnLst>
                              <p:par>
                                <p:cTn id="37" presetID="10" presetClass="entr" presetSubtype="0" fill="hold" nodeType="after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500"/>
                                        <p:tgtEl>
                                          <p:spTgt spid="65"/>
                                        </p:tgtEl>
                                      </p:cBhvr>
                                    </p:animEffect>
                                  </p:childTnLst>
                                </p:cTn>
                              </p:par>
                            </p:childTnLst>
                          </p:cTn>
                        </p:par>
                        <p:par>
                          <p:cTn id="40" fill="hold">
                            <p:stCondLst>
                              <p:cond delay="5500"/>
                            </p:stCondLst>
                            <p:childTnLst>
                              <p:par>
                                <p:cTn id="41" presetID="10" presetClass="entr" presetSubtype="0" fill="hold" nodeType="after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fade">
                                      <p:cBhvr>
                                        <p:cTn id="43"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90818114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a:t>
                      </a:r>
                      <a:r>
                        <a:rPr lang="en-GB" sz="1800" b="0" smtClean="0">
                          <a:solidFill>
                            <a:srgbClr val="000000"/>
                          </a:solidFill>
                          <a:latin typeface="Aptos" panose="020B0004020202020204" pitchFamily="34" charset="0"/>
                          <a:ea typeface="Calibri" panose="020F0502020204030204" pitchFamily="34" charset="0"/>
                          <a:cs typeface="Times New Roman" panose="02020603050405020304" pitchFamily="18" charset="0"/>
                        </a:rPr>
                        <a:t>Year </a:t>
                      </a:r>
                      <a:r>
                        <a:rPr lang="en-GB" sz="1800" b="0" smtClean="0">
                          <a:solidFill>
                            <a:srgbClr val="000000"/>
                          </a:solidFill>
                          <a:latin typeface="Aptos" panose="020B0004020202020204" pitchFamily="34" charset="0"/>
                          <a:ea typeface="Calibri" panose="020F0502020204030204" pitchFamily="34" charset="0"/>
                          <a:cs typeface="Times New Roman" panose="02020603050405020304" pitchFamily="18" charset="0"/>
                        </a:rPr>
                        <a:t>3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Where We Live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How is land used?</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64" name="Table 63"/>
          <p:cNvGraphicFramePr>
            <a:graphicFrameLocks noGrp="1"/>
          </p:cNvGraphicFramePr>
          <p:nvPr>
            <p:extLst>
              <p:ext uri="{D42A27DB-BD31-4B8C-83A1-F6EECF244321}">
                <p14:modId xmlns:p14="http://schemas.microsoft.com/office/powerpoint/2010/main" val="172396365"/>
              </p:ext>
            </p:extLst>
          </p:nvPr>
        </p:nvGraphicFramePr>
        <p:xfrm>
          <a:off x="7086600" y="634324"/>
          <a:ext cx="3533775" cy="1865582"/>
        </p:xfrm>
        <a:graphic>
          <a:graphicData uri="http://schemas.openxmlformats.org/drawingml/2006/table">
            <a:tbl>
              <a:tblPr firstRow="1" bandRow="1">
                <a:tableStyleId>{10A1B5D5-9B99-4C35-A422-299274C87663}</a:tableStyleId>
              </a:tblPr>
              <a:tblGrid>
                <a:gridCol w="3533775">
                  <a:extLst>
                    <a:ext uri="{9D8B030D-6E8A-4147-A177-3AD203B41FA5}">
                      <a16:colId xmlns:a16="http://schemas.microsoft.com/office/drawing/2014/main" val="2872413355"/>
                    </a:ext>
                  </a:extLst>
                </a:gridCol>
              </a:tblGrid>
              <a:tr h="267481">
                <a:tc>
                  <a:txBody>
                    <a:bodyPr/>
                    <a:lstStyle/>
                    <a:p>
                      <a:r>
                        <a:rPr lang="en-GB" sz="1200" dirty="0" smtClean="0"/>
                        <a:t>Symbols</a:t>
                      </a:r>
                      <a:endParaRPr lang="en-GB" sz="1200" dirty="0"/>
                    </a:p>
                  </a:txBody>
                  <a:tcPr/>
                </a:tc>
                <a:extLst>
                  <a:ext uri="{0D108BD9-81ED-4DB2-BD59-A6C34878D82A}">
                    <a16:rowId xmlns:a16="http://schemas.microsoft.com/office/drawing/2014/main" val="1365185807"/>
                  </a:ext>
                </a:extLst>
              </a:tr>
              <a:tr h="1591262">
                <a:tc>
                  <a:txBody>
                    <a:bodyPr/>
                    <a:lstStyle/>
                    <a:p>
                      <a:pPr marL="0" lvl="0" indent="0" algn="l" defTabSz="1007943" rtl="0" eaLnBrk="1" latinLnBrk="0" hangingPunct="1">
                        <a:buFont typeface="Arial" panose="020B0604020202020204" pitchFamily="34" charset="0"/>
                        <a:buNone/>
                        <a:defRPr/>
                      </a:pPr>
                      <a:r>
                        <a:rPr lang="en-GB" sz="1100" dirty="0" smtClean="0"/>
                        <a:t>Maps often use symbols to represent things. </a:t>
                      </a:r>
                    </a:p>
                    <a:p>
                      <a:pPr marL="0" lvl="0" indent="0" algn="l" defTabSz="1007943" rtl="0" eaLnBrk="1" latinLnBrk="0" hangingPunct="1">
                        <a:buFont typeface="Arial" panose="020B0604020202020204" pitchFamily="34" charset="0"/>
                        <a:buNone/>
                        <a:defRPr/>
                      </a:pPr>
                      <a:r>
                        <a:rPr lang="en-GB" sz="1100" dirty="0" smtClean="0"/>
                        <a:t>The key explains what the symbol shows.</a:t>
                      </a:r>
                      <a:endParaRPr lang="en-GB" sz="11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graphicFrame>
        <p:nvGraphicFramePr>
          <p:cNvPr id="30" name="Table 29"/>
          <p:cNvGraphicFramePr>
            <a:graphicFrameLocks noGrp="1"/>
          </p:cNvGraphicFramePr>
          <p:nvPr>
            <p:extLst>
              <p:ext uri="{D42A27DB-BD31-4B8C-83A1-F6EECF244321}">
                <p14:modId xmlns:p14="http://schemas.microsoft.com/office/powerpoint/2010/main" val="1330006465"/>
              </p:ext>
            </p:extLst>
          </p:nvPr>
        </p:nvGraphicFramePr>
        <p:xfrm>
          <a:off x="7086598" y="2551479"/>
          <a:ext cx="3533775" cy="2394626"/>
        </p:xfrm>
        <a:graphic>
          <a:graphicData uri="http://schemas.openxmlformats.org/drawingml/2006/table">
            <a:tbl>
              <a:tblPr firstRow="1" bandRow="1">
                <a:tableStyleId>{10A1B5D5-9B99-4C35-A422-299274C87663}</a:tableStyleId>
              </a:tblPr>
              <a:tblGrid>
                <a:gridCol w="3533775">
                  <a:extLst>
                    <a:ext uri="{9D8B030D-6E8A-4147-A177-3AD203B41FA5}">
                      <a16:colId xmlns:a16="http://schemas.microsoft.com/office/drawing/2014/main" val="2872413355"/>
                    </a:ext>
                  </a:extLst>
                </a:gridCol>
              </a:tblGrid>
              <a:tr h="292177">
                <a:tc>
                  <a:txBody>
                    <a:bodyPr/>
                    <a:lstStyle/>
                    <a:p>
                      <a:r>
                        <a:rPr lang="en-GB" sz="1200" dirty="0" smtClean="0"/>
                        <a:t>Map Making</a:t>
                      </a:r>
                      <a:endParaRPr lang="en-GB" sz="1200" dirty="0"/>
                    </a:p>
                  </a:txBody>
                  <a:tcPr/>
                </a:tc>
                <a:extLst>
                  <a:ext uri="{0D108BD9-81ED-4DB2-BD59-A6C34878D82A}">
                    <a16:rowId xmlns:a16="http://schemas.microsoft.com/office/drawing/2014/main" val="1365185807"/>
                  </a:ext>
                </a:extLst>
              </a:tr>
              <a:tr h="2102449">
                <a:tc>
                  <a:txBody>
                    <a:bodyPr/>
                    <a:lstStyle/>
                    <a:p>
                      <a:pPr marL="0" lvl="0" indent="0" algn="l" defTabSz="1007943" rtl="0" eaLnBrk="1" latinLnBrk="0" hangingPunct="1">
                        <a:buFont typeface="Arial" panose="020B0604020202020204" pitchFamily="34" charset="0"/>
                        <a:buNone/>
                        <a:defRPr/>
                      </a:pPr>
                      <a:r>
                        <a:rPr lang="en-GB" sz="1100" dirty="0" smtClean="0"/>
                        <a:t>A cartographer is someone who draws or produces maps. </a:t>
                      </a:r>
                    </a:p>
                    <a:p>
                      <a:pPr marL="0" lvl="0" indent="0" algn="l" defTabSz="1007943" rtl="0" eaLnBrk="1" latinLnBrk="0" hangingPunct="1">
                        <a:buFont typeface="Arial" panose="020B0604020202020204" pitchFamily="34" charset="0"/>
                        <a:buNone/>
                        <a:defRPr/>
                      </a:pPr>
                      <a:r>
                        <a:rPr lang="en-GB" sz="1100" dirty="0" smtClean="0"/>
                        <a:t>James Cook (1728 – 1779) was a British explorer and cartographer. </a:t>
                      </a:r>
                    </a:p>
                    <a:p>
                      <a:pPr marL="0" lvl="0" indent="0" algn="l" defTabSz="1007943" rtl="0" eaLnBrk="1" latinLnBrk="0" hangingPunct="1">
                        <a:buFont typeface="Arial" panose="020B0604020202020204" pitchFamily="34" charset="0"/>
                        <a:buNone/>
                        <a:defRPr/>
                      </a:pPr>
                      <a:r>
                        <a:rPr lang="en-GB" sz="1100" dirty="0" smtClean="0"/>
                        <a:t>Today, technology helps to produce maps using photographs and videos of the area. </a:t>
                      </a:r>
                      <a:endParaRPr lang="en-GB" sz="11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graphicFrame>
        <p:nvGraphicFramePr>
          <p:cNvPr id="32" name="Table 31"/>
          <p:cNvGraphicFramePr>
            <a:graphicFrameLocks noGrp="1"/>
          </p:cNvGraphicFramePr>
          <p:nvPr>
            <p:extLst>
              <p:ext uri="{D42A27DB-BD31-4B8C-83A1-F6EECF244321}">
                <p14:modId xmlns:p14="http://schemas.microsoft.com/office/powerpoint/2010/main" val="418298929"/>
              </p:ext>
            </p:extLst>
          </p:nvPr>
        </p:nvGraphicFramePr>
        <p:xfrm>
          <a:off x="7087814" y="5004935"/>
          <a:ext cx="3533775" cy="2472190"/>
        </p:xfrm>
        <a:graphic>
          <a:graphicData uri="http://schemas.openxmlformats.org/drawingml/2006/table">
            <a:tbl>
              <a:tblPr firstRow="1" bandRow="1">
                <a:tableStyleId>{10A1B5D5-9B99-4C35-A422-299274C87663}</a:tableStyleId>
              </a:tblPr>
              <a:tblGrid>
                <a:gridCol w="3533775">
                  <a:extLst>
                    <a:ext uri="{9D8B030D-6E8A-4147-A177-3AD203B41FA5}">
                      <a16:colId xmlns:a16="http://schemas.microsoft.com/office/drawing/2014/main" val="2872413355"/>
                    </a:ext>
                  </a:extLst>
                </a:gridCol>
              </a:tblGrid>
              <a:tr h="301641">
                <a:tc>
                  <a:txBody>
                    <a:bodyPr/>
                    <a:lstStyle/>
                    <a:p>
                      <a:r>
                        <a:rPr lang="en-GB" sz="1200" dirty="0" smtClean="0"/>
                        <a:t>What</a:t>
                      </a:r>
                      <a:r>
                        <a:rPr lang="en-GB" sz="1200" baseline="0" dirty="0" smtClean="0"/>
                        <a:t> to include in a sketch map:</a:t>
                      </a:r>
                      <a:endParaRPr lang="en-GB" sz="1200" dirty="0"/>
                    </a:p>
                  </a:txBody>
                  <a:tcPr/>
                </a:tc>
                <a:extLst>
                  <a:ext uri="{0D108BD9-81ED-4DB2-BD59-A6C34878D82A}">
                    <a16:rowId xmlns:a16="http://schemas.microsoft.com/office/drawing/2014/main" val="1365185807"/>
                  </a:ext>
                </a:extLst>
              </a:tr>
              <a:tr h="2170549">
                <a:tc>
                  <a:txBody>
                    <a:bodyPr/>
                    <a:lstStyle/>
                    <a:p>
                      <a:pPr marL="171450" lvl="0" indent="-171450" algn="l" defTabSz="1007943" rtl="0" eaLnBrk="1" latinLnBrk="0" hangingPunct="1">
                        <a:buFont typeface="Arial" panose="020B0604020202020204" pitchFamily="34" charset="0"/>
                        <a:buChar char="•"/>
                        <a:defRPr/>
                      </a:pPr>
                      <a:r>
                        <a:rPr lang="en-GB" sz="1100" kern="1200" dirty="0" smtClean="0">
                          <a:solidFill>
                            <a:srgbClr val="231F20"/>
                          </a:solidFill>
                          <a:latin typeface="+mn-lt"/>
                          <a:ea typeface="+mn-ea"/>
                          <a:cs typeface="+mn-cs"/>
                        </a:rPr>
                        <a:t>Title</a:t>
                      </a:r>
                    </a:p>
                    <a:p>
                      <a:pPr marL="171450" lvl="0" indent="-171450" algn="l" defTabSz="1007943" rtl="0" eaLnBrk="1" latinLnBrk="0" hangingPunct="1">
                        <a:buFont typeface="Arial" panose="020B0604020202020204" pitchFamily="34" charset="0"/>
                        <a:buChar char="•"/>
                        <a:defRPr/>
                      </a:pPr>
                      <a:r>
                        <a:rPr lang="en-GB" sz="1100" kern="1200" dirty="0" smtClean="0">
                          <a:solidFill>
                            <a:srgbClr val="231F20"/>
                          </a:solidFill>
                          <a:latin typeface="+mn-lt"/>
                          <a:ea typeface="+mn-ea"/>
                          <a:cs typeface="+mn-cs"/>
                        </a:rPr>
                        <a:t>Labels/ annotations and a key</a:t>
                      </a:r>
                    </a:p>
                    <a:p>
                      <a:pPr marL="171450" lvl="0" indent="-171450" algn="l" defTabSz="1007943" rtl="0" eaLnBrk="1" latinLnBrk="0" hangingPunct="1">
                        <a:buFont typeface="Arial" panose="020B0604020202020204" pitchFamily="34" charset="0"/>
                        <a:buChar char="•"/>
                        <a:defRPr/>
                      </a:pPr>
                      <a:r>
                        <a:rPr lang="en-GB" sz="1100" kern="1200" dirty="0" smtClean="0">
                          <a:solidFill>
                            <a:srgbClr val="231F20"/>
                          </a:solidFill>
                          <a:latin typeface="+mn-lt"/>
                          <a:ea typeface="+mn-ea"/>
                          <a:cs typeface="+mn-cs"/>
                        </a:rPr>
                        <a:t>Simple lines</a:t>
                      </a:r>
                    </a:p>
                    <a:p>
                      <a:pPr marL="171450" lvl="0" indent="-171450" algn="l" defTabSz="1007943" rtl="0" eaLnBrk="1" latinLnBrk="0" hangingPunct="1">
                        <a:buFont typeface="Arial" panose="020B0604020202020204" pitchFamily="34" charset="0"/>
                        <a:buChar char="•"/>
                        <a:defRPr/>
                      </a:pPr>
                      <a:r>
                        <a:rPr lang="en-GB" sz="1100" kern="1200" dirty="0" smtClean="0">
                          <a:solidFill>
                            <a:srgbClr val="231F20"/>
                          </a:solidFill>
                          <a:latin typeface="+mn-lt"/>
                          <a:ea typeface="+mn-ea"/>
                          <a:cs typeface="+mn-cs"/>
                        </a:rPr>
                        <a:t>Enough detail to give a rough idea</a:t>
                      </a:r>
                    </a:p>
                    <a:p>
                      <a:pPr marL="171450" lvl="0" indent="-171450" algn="l" defTabSz="1007943" rtl="0" eaLnBrk="1" latinLnBrk="0" hangingPunct="1">
                        <a:buFont typeface="Arial" panose="020B0604020202020204" pitchFamily="34" charset="0"/>
                        <a:buChar char="•"/>
                        <a:defRPr/>
                      </a:pPr>
                      <a:r>
                        <a:rPr lang="en-GB" sz="1100" kern="1200" dirty="0" smtClean="0">
                          <a:solidFill>
                            <a:srgbClr val="231F20"/>
                          </a:solidFill>
                          <a:latin typeface="+mn-lt"/>
                          <a:ea typeface="+mn-ea"/>
                          <a:cs typeface="+mn-cs"/>
                        </a:rPr>
                        <a:t>A ‘not to scale’ note</a:t>
                      </a:r>
                    </a:p>
                    <a:p>
                      <a:pPr marL="171450" lvl="0" indent="-171450" algn="l" defTabSz="1007943" rtl="0" eaLnBrk="1" latinLnBrk="0" hangingPunct="1">
                        <a:buFont typeface="Arial" panose="020B0604020202020204" pitchFamily="34" charset="0"/>
                        <a:buChar char="•"/>
                        <a:defRPr/>
                      </a:pPr>
                      <a:r>
                        <a:rPr lang="en-GB" sz="1100" kern="1200" dirty="0" smtClean="0">
                          <a:solidFill>
                            <a:srgbClr val="231F20"/>
                          </a:solidFill>
                          <a:latin typeface="+mn-lt"/>
                          <a:ea typeface="+mn-ea"/>
                          <a:cs typeface="+mn-cs"/>
                        </a:rPr>
                        <a:t>A compass rose</a:t>
                      </a:r>
                    </a:p>
                    <a:p>
                      <a:pPr marL="171450" lvl="0" indent="-171450" algn="l" defTabSz="1007943" rtl="0" eaLnBrk="1" latinLnBrk="0" hangingPunct="1">
                        <a:buFont typeface="Arial" panose="020B0604020202020204" pitchFamily="34" charset="0"/>
                        <a:buChar char="•"/>
                        <a:defRPr/>
                      </a:pPr>
                      <a:endParaRPr lang="en-GB" sz="11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pic>
        <p:nvPicPr>
          <p:cNvPr id="10" name="Picture 9"/>
          <p:cNvPicPr>
            <a:picLocks noChangeAspect="1"/>
          </p:cNvPicPr>
          <p:nvPr/>
        </p:nvPicPr>
        <p:blipFill>
          <a:blip r:embed="rId4"/>
          <a:stretch>
            <a:fillRect/>
          </a:stretch>
        </p:blipFill>
        <p:spPr>
          <a:xfrm>
            <a:off x="7722448" y="3842212"/>
            <a:ext cx="1131037" cy="1052789"/>
          </a:xfrm>
          <a:prstGeom prst="rect">
            <a:avLst/>
          </a:prstGeom>
        </p:spPr>
      </p:pic>
      <p:pic>
        <p:nvPicPr>
          <p:cNvPr id="12" name="Picture 11"/>
          <p:cNvPicPr>
            <a:picLocks noChangeAspect="1"/>
          </p:cNvPicPr>
          <p:nvPr/>
        </p:nvPicPr>
        <p:blipFill>
          <a:blip r:embed="rId5"/>
          <a:stretch>
            <a:fillRect/>
          </a:stretch>
        </p:blipFill>
        <p:spPr>
          <a:xfrm>
            <a:off x="8872535" y="3954395"/>
            <a:ext cx="1366840" cy="933711"/>
          </a:xfrm>
          <a:prstGeom prst="rect">
            <a:avLst/>
          </a:prstGeom>
        </p:spPr>
      </p:pic>
      <p:pic>
        <p:nvPicPr>
          <p:cNvPr id="15" name="Picture 14"/>
          <p:cNvPicPr>
            <a:picLocks noChangeAspect="1"/>
          </p:cNvPicPr>
          <p:nvPr/>
        </p:nvPicPr>
        <p:blipFill>
          <a:blip r:embed="rId6"/>
          <a:stretch>
            <a:fillRect/>
          </a:stretch>
        </p:blipFill>
        <p:spPr>
          <a:xfrm>
            <a:off x="7931206" y="1270873"/>
            <a:ext cx="2603243" cy="1158297"/>
          </a:xfrm>
          <a:prstGeom prst="rect">
            <a:avLst/>
          </a:prstGeom>
        </p:spPr>
      </p:pic>
      <p:pic>
        <p:nvPicPr>
          <p:cNvPr id="25" name="Picture 24"/>
          <p:cNvPicPr>
            <a:picLocks noChangeAspect="1"/>
          </p:cNvPicPr>
          <p:nvPr/>
        </p:nvPicPr>
        <p:blipFill>
          <a:blip r:embed="rId7"/>
          <a:stretch>
            <a:fillRect/>
          </a:stretch>
        </p:blipFill>
        <p:spPr>
          <a:xfrm>
            <a:off x="8572716" y="6118860"/>
            <a:ext cx="2035037" cy="1332274"/>
          </a:xfrm>
          <a:prstGeom prst="rect">
            <a:avLst/>
          </a:prstGeom>
        </p:spPr>
      </p:pic>
      <p:sp>
        <p:nvSpPr>
          <p:cNvPr id="26" name="Rectangle 25"/>
          <p:cNvSpPr/>
          <p:nvPr/>
        </p:nvSpPr>
        <p:spPr>
          <a:xfrm>
            <a:off x="2673350" y="2625676"/>
            <a:ext cx="5343525" cy="369332"/>
          </a:xfrm>
          <a:prstGeom prst="rect">
            <a:avLst/>
          </a:prstGeom>
        </p:spPr>
        <p:txBody>
          <a:bodyPr>
            <a:spAutoFit/>
          </a:bodyPr>
          <a:lstStyle/>
          <a:p>
            <a:pPr defTabSz="1007943">
              <a:defRPr/>
            </a:pPr>
            <a:endParaRPr lang="en-GB" dirty="0">
              <a:solidFill>
                <a:schemeClr val="dk1"/>
              </a:solidFill>
            </a:endParaRPr>
          </a:p>
        </p:txBody>
      </p:sp>
      <p:graphicFrame>
        <p:nvGraphicFramePr>
          <p:cNvPr id="41" name="Table 40"/>
          <p:cNvGraphicFramePr>
            <a:graphicFrameLocks noGrp="1"/>
          </p:cNvGraphicFramePr>
          <p:nvPr>
            <p:extLst>
              <p:ext uri="{D42A27DB-BD31-4B8C-83A1-F6EECF244321}">
                <p14:modId xmlns:p14="http://schemas.microsoft.com/office/powerpoint/2010/main" val="835718587"/>
              </p:ext>
            </p:extLst>
          </p:nvPr>
        </p:nvGraphicFramePr>
        <p:xfrm>
          <a:off x="19686" y="620132"/>
          <a:ext cx="3837939" cy="1314140"/>
        </p:xfrm>
        <a:graphic>
          <a:graphicData uri="http://schemas.openxmlformats.org/drawingml/2006/table">
            <a:tbl>
              <a:tblPr firstRow="1" bandRow="1">
                <a:tableStyleId>{10A1B5D5-9B99-4C35-A422-299274C87663}</a:tableStyleId>
              </a:tblPr>
              <a:tblGrid>
                <a:gridCol w="3837939">
                  <a:extLst>
                    <a:ext uri="{9D8B030D-6E8A-4147-A177-3AD203B41FA5}">
                      <a16:colId xmlns:a16="http://schemas.microsoft.com/office/drawing/2014/main" val="2872413355"/>
                    </a:ext>
                  </a:extLst>
                </a:gridCol>
              </a:tblGrid>
              <a:tr h="225326">
                <a:tc>
                  <a:txBody>
                    <a:bodyPr/>
                    <a:lstStyle/>
                    <a:p>
                      <a:r>
                        <a:rPr lang="en-GB" sz="1000" dirty="0" smtClean="0"/>
                        <a:t>Land use changes over time</a:t>
                      </a:r>
                    </a:p>
                  </a:txBody>
                  <a:tcPr/>
                </a:tc>
                <a:extLst>
                  <a:ext uri="{0D108BD9-81ED-4DB2-BD59-A6C34878D82A}">
                    <a16:rowId xmlns:a16="http://schemas.microsoft.com/office/drawing/2014/main" val="1365185807"/>
                  </a:ext>
                </a:extLst>
              </a:tr>
              <a:tr h="1070300">
                <a:tc>
                  <a:txBody>
                    <a:bodyPr/>
                    <a:lstStyle/>
                    <a:p>
                      <a:pPr defTabSz="1007943">
                        <a:defRPr/>
                      </a:pPr>
                      <a:r>
                        <a:rPr lang="en-GB" sz="1000" dirty="0" smtClean="0">
                          <a:solidFill>
                            <a:schemeClr val="dk1"/>
                          </a:solidFill>
                        </a:rPr>
                        <a:t>An area’s land use can change over time depending on the needs of the population. For example, a small village may grow over time to be a busy town as more people move to live and work there. Land which was once agricultural, open space or forest in the surrounding area is then used for residential, travel, commercial and recreational purposes.</a:t>
                      </a:r>
                    </a:p>
                  </a:txBody>
                  <a:tcPr/>
                </a:tc>
                <a:extLst>
                  <a:ext uri="{0D108BD9-81ED-4DB2-BD59-A6C34878D82A}">
                    <a16:rowId xmlns:a16="http://schemas.microsoft.com/office/drawing/2014/main" val="3317392649"/>
                  </a:ext>
                </a:extLst>
              </a:tr>
            </a:tbl>
          </a:graphicData>
        </a:graphic>
      </p:graphicFrame>
      <p:graphicFrame>
        <p:nvGraphicFramePr>
          <p:cNvPr id="47" name="Table 46"/>
          <p:cNvGraphicFramePr>
            <a:graphicFrameLocks noGrp="1"/>
          </p:cNvGraphicFramePr>
          <p:nvPr>
            <p:extLst>
              <p:ext uri="{D42A27DB-BD31-4B8C-83A1-F6EECF244321}">
                <p14:modId xmlns:p14="http://schemas.microsoft.com/office/powerpoint/2010/main" val="741698778"/>
              </p:ext>
            </p:extLst>
          </p:nvPr>
        </p:nvGraphicFramePr>
        <p:xfrm>
          <a:off x="3924300" y="5157820"/>
          <a:ext cx="3076372" cy="2316173"/>
        </p:xfrm>
        <a:graphic>
          <a:graphicData uri="http://schemas.openxmlformats.org/drawingml/2006/table">
            <a:tbl>
              <a:tblPr firstRow="1" bandRow="1">
                <a:tableStyleId>{10A1B5D5-9B99-4C35-A422-299274C87663}</a:tableStyleId>
              </a:tblPr>
              <a:tblGrid>
                <a:gridCol w="3076372">
                  <a:extLst>
                    <a:ext uri="{9D8B030D-6E8A-4147-A177-3AD203B41FA5}">
                      <a16:colId xmlns:a16="http://schemas.microsoft.com/office/drawing/2014/main" val="2872413355"/>
                    </a:ext>
                  </a:extLst>
                </a:gridCol>
              </a:tblGrid>
              <a:tr h="0">
                <a:tc>
                  <a:txBody>
                    <a:bodyPr/>
                    <a:lstStyle/>
                    <a:p>
                      <a:r>
                        <a:rPr lang="en-GB" sz="1000" dirty="0" smtClean="0"/>
                        <a:t>Counties</a:t>
                      </a:r>
                      <a:endParaRPr lang="en-GB" sz="1000" dirty="0"/>
                    </a:p>
                  </a:txBody>
                  <a:tcPr/>
                </a:tc>
                <a:extLst>
                  <a:ext uri="{0D108BD9-81ED-4DB2-BD59-A6C34878D82A}">
                    <a16:rowId xmlns:a16="http://schemas.microsoft.com/office/drawing/2014/main" val="1365185807"/>
                  </a:ext>
                </a:extLst>
              </a:tr>
              <a:tr h="2072333">
                <a:tc>
                  <a:txBody>
                    <a:bodyPr/>
                    <a:lstStyle/>
                    <a:p>
                      <a:r>
                        <a:rPr lang="en-GB" sz="1000" kern="1200" dirty="0" err="1" smtClean="0">
                          <a:solidFill>
                            <a:schemeClr val="dk1"/>
                          </a:solidFill>
                          <a:effectLst/>
                          <a:latin typeface="+mn-lt"/>
                          <a:ea typeface="+mn-ea"/>
                          <a:cs typeface="+mn-cs"/>
                        </a:rPr>
                        <a:t>Horley</a:t>
                      </a:r>
                      <a:r>
                        <a:rPr lang="en-GB" sz="1000" kern="1200" dirty="0" smtClean="0">
                          <a:solidFill>
                            <a:schemeClr val="dk1"/>
                          </a:solidFill>
                          <a:effectLst/>
                          <a:latin typeface="+mn-lt"/>
                          <a:ea typeface="+mn-ea"/>
                          <a:cs typeface="+mn-cs"/>
                        </a:rPr>
                        <a:t> is in Surrey. Nearby</a:t>
                      </a:r>
                      <a:r>
                        <a:rPr lang="en-GB" sz="1000" kern="1200" baseline="0" dirty="0" smtClean="0">
                          <a:solidFill>
                            <a:schemeClr val="dk1"/>
                          </a:solidFill>
                          <a:effectLst/>
                          <a:latin typeface="+mn-lt"/>
                          <a:ea typeface="+mn-ea"/>
                          <a:cs typeface="+mn-cs"/>
                        </a:rPr>
                        <a:t> counties include:</a:t>
                      </a:r>
                      <a:endParaRPr lang="en-GB" sz="10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 Sussex, Kent, Greater London, Hampshire, Essex, Berkshire</a:t>
                      </a:r>
                    </a:p>
                    <a:p>
                      <a:pPr marL="0" lvl="0" indent="0" algn="l" defTabSz="1007943" rtl="0" eaLnBrk="1" latinLnBrk="0" hangingPunct="1">
                        <a:buFont typeface="Arial" panose="020B0604020202020204" pitchFamily="34" charset="0"/>
                        <a:buNone/>
                        <a:defRPr/>
                      </a:pPr>
                      <a:endParaRPr lang="en-GB" sz="10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pic>
        <p:nvPicPr>
          <p:cNvPr id="33" name="Picture 32"/>
          <p:cNvPicPr>
            <a:picLocks noChangeAspect="1"/>
          </p:cNvPicPr>
          <p:nvPr/>
        </p:nvPicPr>
        <p:blipFill>
          <a:blip r:embed="rId8"/>
          <a:stretch>
            <a:fillRect/>
          </a:stretch>
        </p:blipFill>
        <p:spPr>
          <a:xfrm>
            <a:off x="4229172" y="5913425"/>
            <a:ext cx="2466627" cy="1460084"/>
          </a:xfrm>
          <a:prstGeom prst="rect">
            <a:avLst/>
          </a:prstGeom>
        </p:spPr>
      </p:pic>
      <p:graphicFrame>
        <p:nvGraphicFramePr>
          <p:cNvPr id="48" name="Table 47"/>
          <p:cNvGraphicFramePr>
            <a:graphicFrameLocks noGrp="1"/>
          </p:cNvGraphicFramePr>
          <p:nvPr>
            <p:extLst>
              <p:ext uri="{D42A27DB-BD31-4B8C-83A1-F6EECF244321}">
                <p14:modId xmlns:p14="http://schemas.microsoft.com/office/powerpoint/2010/main" val="2609924705"/>
              </p:ext>
            </p:extLst>
          </p:nvPr>
        </p:nvGraphicFramePr>
        <p:xfrm>
          <a:off x="3924300" y="637624"/>
          <a:ext cx="3076372" cy="4445998"/>
        </p:xfrm>
        <a:graphic>
          <a:graphicData uri="http://schemas.openxmlformats.org/drawingml/2006/table">
            <a:tbl>
              <a:tblPr firstRow="1" bandRow="1">
                <a:tableStyleId>{10A1B5D5-9B99-4C35-A422-299274C87663}</a:tableStyleId>
              </a:tblPr>
              <a:tblGrid>
                <a:gridCol w="3076372">
                  <a:extLst>
                    <a:ext uri="{9D8B030D-6E8A-4147-A177-3AD203B41FA5}">
                      <a16:colId xmlns:a16="http://schemas.microsoft.com/office/drawing/2014/main" val="2872413355"/>
                    </a:ext>
                  </a:extLst>
                </a:gridCol>
              </a:tblGrid>
              <a:tr h="293950">
                <a:tc>
                  <a:txBody>
                    <a:bodyPr/>
                    <a:lstStyle/>
                    <a:p>
                      <a:r>
                        <a:rPr lang="en-GB" sz="1000" dirty="0" smtClean="0"/>
                        <a:t>History of </a:t>
                      </a:r>
                      <a:r>
                        <a:rPr lang="en-GB" sz="1000" dirty="0" err="1" smtClean="0"/>
                        <a:t>Horley</a:t>
                      </a:r>
                      <a:r>
                        <a:rPr lang="en-GB" sz="1000" baseline="0" dirty="0" smtClean="0"/>
                        <a:t> and its human geography</a:t>
                      </a:r>
                      <a:endParaRPr lang="en-GB" sz="1000" dirty="0"/>
                    </a:p>
                  </a:txBody>
                  <a:tcPr/>
                </a:tc>
                <a:extLst>
                  <a:ext uri="{0D108BD9-81ED-4DB2-BD59-A6C34878D82A}">
                    <a16:rowId xmlns:a16="http://schemas.microsoft.com/office/drawing/2014/main" val="1365185807"/>
                  </a:ext>
                </a:extLst>
              </a:tr>
              <a:tr h="4152048">
                <a:tc>
                  <a:txBody>
                    <a:bodyPr/>
                    <a:lstStyle/>
                    <a:p>
                      <a:r>
                        <a:rPr lang="en-GB" sz="1000" kern="1200" dirty="0" smtClean="0">
                          <a:solidFill>
                            <a:schemeClr val="dk1"/>
                          </a:solidFill>
                          <a:effectLst/>
                          <a:latin typeface="+mn-lt"/>
                          <a:ea typeface="+mn-ea"/>
                          <a:cs typeface="+mn-cs"/>
                        </a:rPr>
                        <a:t>A settlement is a village, town</a:t>
                      </a:r>
                      <a:r>
                        <a:rPr lang="en-GB" sz="1000" kern="1200" baseline="0" dirty="0" smtClean="0">
                          <a:solidFill>
                            <a:schemeClr val="dk1"/>
                          </a:solidFill>
                          <a:effectLst/>
                          <a:latin typeface="+mn-lt"/>
                          <a:ea typeface="+mn-ea"/>
                          <a:cs typeface="+mn-cs"/>
                        </a:rPr>
                        <a:t> or city. Settlements developed in various places. For example, London expanded during the industrial revolution offering lots of jobs to people in the countryside. Brighton expanded as it was a popular holiday destination.</a:t>
                      </a:r>
                    </a:p>
                    <a:p>
                      <a:endParaRPr lang="en-GB" sz="1000" kern="1200" baseline="0" dirty="0" smtClean="0">
                        <a:solidFill>
                          <a:schemeClr val="dk1"/>
                        </a:solidFill>
                        <a:effectLst/>
                        <a:latin typeface="+mn-lt"/>
                        <a:ea typeface="+mn-ea"/>
                        <a:cs typeface="+mn-cs"/>
                      </a:endParaRPr>
                    </a:p>
                    <a:p>
                      <a:r>
                        <a:rPr lang="en-GB" sz="1000" kern="1200" dirty="0" smtClean="0">
                          <a:solidFill>
                            <a:schemeClr val="dk1"/>
                          </a:solidFill>
                          <a:effectLst/>
                          <a:latin typeface="+mn-lt"/>
                          <a:ea typeface="+mn-ea"/>
                          <a:cs typeface="+mn-cs"/>
                        </a:rPr>
                        <a:t>A long time ago, </a:t>
                      </a:r>
                      <a:r>
                        <a:rPr lang="en-GB" sz="1000" kern="1200" dirty="0" err="1" smtClean="0">
                          <a:solidFill>
                            <a:schemeClr val="dk1"/>
                          </a:solidFill>
                          <a:effectLst/>
                          <a:latin typeface="+mn-lt"/>
                          <a:ea typeface="+mn-ea"/>
                          <a:cs typeface="+mn-cs"/>
                        </a:rPr>
                        <a:t>Horley</a:t>
                      </a:r>
                      <a:r>
                        <a:rPr lang="en-GB" sz="1000" kern="1200" dirty="0" smtClean="0">
                          <a:solidFill>
                            <a:schemeClr val="dk1"/>
                          </a:solidFill>
                          <a:effectLst/>
                          <a:latin typeface="+mn-lt"/>
                          <a:ea typeface="+mn-ea"/>
                          <a:cs typeface="+mn-cs"/>
                        </a:rPr>
                        <a:t> was covered in thick forests and swamps, so people couldn’t farm there. During the Saxon times, an abbey (a big church) called St Peter's at Chertsey owned the land. When King Henry VIII took over many church lands in 1539, </a:t>
                      </a:r>
                      <a:r>
                        <a:rPr lang="en-GB" sz="1000" kern="1200" dirty="0" err="1" smtClean="0">
                          <a:solidFill>
                            <a:schemeClr val="dk1"/>
                          </a:solidFill>
                          <a:effectLst/>
                          <a:latin typeface="+mn-lt"/>
                          <a:ea typeface="+mn-ea"/>
                          <a:cs typeface="+mn-cs"/>
                        </a:rPr>
                        <a:t>Horley</a:t>
                      </a:r>
                      <a:r>
                        <a:rPr lang="en-GB" sz="1000" kern="1200" dirty="0" smtClean="0">
                          <a:solidFill>
                            <a:schemeClr val="dk1"/>
                          </a:solidFill>
                          <a:effectLst/>
                          <a:latin typeface="+mn-lt"/>
                          <a:ea typeface="+mn-ea"/>
                          <a:cs typeface="+mn-cs"/>
                        </a:rPr>
                        <a:t> was one of them and changed owners several times over the next 60 years.</a:t>
                      </a:r>
                    </a:p>
                    <a:p>
                      <a:endParaRPr lang="en-GB" sz="1000" kern="1200" dirty="0" smtClean="0">
                        <a:solidFill>
                          <a:schemeClr val="dk1"/>
                        </a:solidFill>
                        <a:effectLst/>
                        <a:latin typeface="+mn-lt"/>
                        <a:ea typeface="+mn-ea"/>
                        <a:cs typeface="+mn-cs"/>
                      </a:endParaRPr>
                    </a:p>
                    <a:p>
                      <a:r>
                        <a:rPr lang="en-GB" sz="1000" kern="1200" dirty="0" smtClean="0">
                          <a:solidFill>
                            <a:schemeClr val="dk1"/>
                          </a:solidFill>
                          <a:effectLst/>
                          <a:latin typeface="+mn-lt"/>
                          <a:ea typeface="+mn-ea"/>
                          <a:cs typeface="+mn-cs"/>
                        </a:rPr>
                        <a:t>In 1602, the land was given to a school in London called Christ’s Hospital. At that time, </a:t>
                      </a:r>
                      <a:r>
                        <a:rPr lang="en-GB" sz="1000" kern="1200" dirty="0" err="1" smtClean="0">
                          <a:solidFill>
                            <a:schemeClr val="dk1"/>
                          </a:solidFill>
                          <a:effectLst/>
                          <a:latin typeface="+mn-lt"/>
                          <a:ea typeface="+mn-ea"/>
                          <a:cs typeface="+mn-cs"/>
                        </a:rPr>
                        <a:t>Horley</a:t>
                      </a:r>
                      <a:r>
                        <a:rPr lang="en-GB" sz="1000" kern="1200" dirty="0" smtClean="0">
                          <a:solidFill>
                            <a:schemeClr val="dk1"/>
                          </a:solidFill>
                          <a:effectLst/>
                          <a:latin typeface="+mn-lt"/>
                          <a:ea typeface="+mn-ea"/>
                          <a:cs typeface="+mn-cs"/>
                        </a:rPr>
                        <a:t> was made up of three small villages around a big open area called a common. Later, in 1812, the common was divided up, new roads were built, and some of the land was sold.</a:t>
                      </a:r>
                    </a:p>
                    <a:p>
                      <a:endParaRPr lang="en-GB" sz="1000" kern="1200" dirty="0" smtClean="0">
                        <a:solidFill>
                          <a:schemeClr val="dk1"/>
                        </a:solidFill>
                        <a:effectLst/>
                        <a:latin typeface="+mn-lt"/>
                        <a:ea typeface="+mn-ea"/>
                        <a:cs typeface="+mn-cs"/>
                      </a:endParaRPr>
                    </a:p>
                    <a:p>
                      <a:r>
                        <a:rPr lang="en-GB" sz="1000" kern="1200" dirty="0" smtClean="0">
                          <a:solidFill>
                            <a:schemeClr val="dk1"/>
                          </a:solidFill>
                          <a:effectLst/>
                          <a:latin typeface="+mn-lt"/>
                          <a:ea typeface="+mn-ea"/>
                          <a:cs typeface="+mn-cs"/>
                        </a:rPr>
                        <a:t>In the early 1800s, special roads called turnpikes were built for horse-drawn coaches to travel between London and Brighton. In 1841, a railway was added, and a station was built in </a:t>
                      </a:r>
                      <a:r>
                        <a:rPr lang="en-GB" sz="1000" kern="1200" dirty="0" err="1" smtClean="0">
                          <a:solidFill>
                            <a:schemeClr val="dk1"/>
                          </a:solidFill>
                          <a:effectLst/>
                          <a:latin typeface="+mn-lt"/>
                          <a:ea typeface="+mn-ea"/>
                          <a:cs typeface="+mn-cs"/>
                        </a:rPr>
                        <a:t>Horley</a:t>
                      </a:r>
                      <a:r>
                        <a:rPr lang="en-GB" sz="1000" kern="1200" dirty="0" smtClean="0">
                          <a:solidFill>
                            <a:schemeClr val="dk1"/>
                          </a:solidFill>
                          <a:effectLst/>
                          <a:latin typeface="+mn-lt"/>
                          <a:ea typeface="+mn-ea"/>
                          <a:cs typeface="+mn-cs"/>
                        </a:rPr>
                        <a:t>, which helped the town grow slowly until 1950, when more people started moving there.</a:t>
                      </a:r>
                    </a:p>
                  </a:txBody>
                  <a:tcPr/>
                </a:tc>
                <a:extLst>
                  <a:ext uri="{0D108BD9-81ED-4DB2-BD59-A6C34878D82A}">
                    <a16:rowId xmlns:a16="http://schemas.microsoft.com/office/drawing/2014/main" val="3317392649"/>
                  </a:ext>
                </a:extLst>
              </a:tr>
            </a:tbl>
          </a:graphicData>
        </a:graphic>
      </p:graphicFrame>
      <p:graphicFrame>
        <p:nvGraphicFramePr>
          <p:cNvPr id="49" name="Table 48"/>
          <p:cNvGraphicFramePr>
            <a:graphicFrameLocks noGrp="1"/>
          </p:cNvGraphicFramePr>
          <p:nvPr>
            <p:extLst>
              <p:ext uri="{D42A27DB-BD31-4B8C-83A1-F6EECF244321}">
                <p14:modId xmlns:p14="http://schemas.microsoft.com/office/powerpoint/2010/main" val="3135397141"/>
              </p:ext>
            </p:extLst>
          </p:nvPr>
        </p:nvGraphicFramePr>
        <p:xfrm>
          <a:off x="24361" y="1971653"/>
          <a:ext cx="3833264" cy="5502340"/>
        </p:xfrm>
        <a:graphic>
          <a:graphicData uri="http://schemas.openxmlformats.org/drawingml/2006/table">
            <a:tbl>
              <a:tblPr firstRow="1" bandRow="1">
                <a:tableStyleId>{10A1B5D5-9B99-4C35-A422-299274C87663}</a:tableStyleId>
              </a:tblPr>
              <a:tblGrid>
                <a:gridCol w="3833264">
                  <a:extLst>
                    <a:ext uri="{9D8B030D-6E8A-4147-A177-3AD203B41FA5}">
                      <a16:colId xmlns:a16="http://schemas.microsoft.com/office/drawing/2014/main" val="2872413355"/>
                    </a:ext>
                  </a:extLst>
                </a:gridCol>
              </a:tblGrid>
              <a:tr h="260004">
                <a:tc>
                  <a:txBody>
                    <a:bodyPr/>
                    <a:lstStyle/>
                    <a:p>
                      <a:r>
                        <a:rPr lang="en-GB" sz="1000" dirty="0" err="1" smtClean="0"/>
                        <a:t>Horley</a:t>
                      </a:r>
                      <a:r>
                        <a:rPr lang="en-GB" sz="1000" dirty="0" smtClean="0"/>
                        <a:t> then and now</a:t>
                      </a:r>
                      <a:r>
                        <a:rPr lang="en-GB" sz="1000" baseline="0" dirty="0" smtClean="0"/>
                        <a:t> maps</a:t>
                      </a:r>
                      <a:endParaRPr lang="en-GB" sz="1000" dirty="0"/>
                    </a:p>
                  </a:txBody>
                  <a:tcPr/>
                </a:tc>
                <a:extLst>
                  <a:ext uri="{0D108BD9-81ED-4DB2-BD59-A6C34878D82A}">
                    <a16:rowId xmlns:a16="http://schemas.microsoft.com/office/drawing/2014/main" val="1365185807"/>
                  </a:ext>
                </a:extLst>
              </a:tr>
              <a:tr h="5242336">
                <a:tc>
                  <a:txBody>
                    <a:bodyPr/>
                    <a:lstStyle/>
                    <a:p>
                      <a:pPr marL="2519858" lvl="5" indent="0" algn="l" defTabSz="1007943" rtl="0" eaLnBrk="1" latinLnBrk="0" hangingPunct="1">
                        <a:buFont typeface="Arial" panose="020B0604020202020204" pitchFamily="34" charset="0"/>
                        <a:buNone/>
                        <a:defRPr/>
                      </a:pPr>
                      <a:r>
                        <a:rPr lang="en-GB" sz="1000" dirty="0" smtClean="0"/>
                        <a:t>These two Ordinance Survey maps show </a:t>
                      </a:r>
                      <a:r>
                        <a:rPr lang="en-GB" sz="1000" dirty="0" err="1" smtClean="0"/>
                        <a:t>Horley</a:t>
                      </a:r>
                      <a:r>
                        <a:rPr lang="en-GB" sz="1000" dirty="0" smtClean="0"/>
                        <a:t> in the 1920s and the 2020s. </a:t>
                      </a:r>
                    </a:p>
                    <a:p>
                      <a:pPr marL="2519858" lvl="5" indent="0" algn="l" defTabSz="1007943" rtl="0" eaLnBrk="1" latinLnBrk="0" hangingPunct="1">
                        <a:buFont typeface="Arial" panose="020B0604020202020204" pitchFamily="34" charset="0"/>
                        <a:buNone/>
                        <a:defRPr/>
                      </a:pPr>
                      <a:r>
                        <a:rPr lang="en-GB" sz="1000" dirty="0" smtClean="0"/>
                        <a:t>Once upon a time Gatwick was known only for its equestrian race course, for which a dedicated railway station was built.</a:t>
                      </a:r>
                      <a:br>
                        <a:rPr lang="en-GB" sz="1000" dirty="0" smtClean="0"/>
                      </a:br>
                      <a:endParaRPr lang="en-GB" sz="1000" dirty="0" smtClean="0"/>
                    </a:p>
                    <a:p>
                      <a:pPr marL="2519858" lvl="5" indent="0" algn="l" defTabSz="1007943" rtl="0" eaLnBrk="1" latinLnBrk="0" hangingPunct="1">
                        <a:buFont typeface="Arial" panose="020B0604020202020204" pitchFamily="34" charset="0"/>
                        <a:buNone/>
                        <a:defRPr/>
                      </a:pPr>
                      <a:endParaRPr lang="en-GB" sz="1000" kern="1200" dirty="0" smtClean="0">
                        <a:solidFill>
                          <a:srgbClr val="231F20"/>
                        </a:solidFill>
                        <a:latin typeface="+mn-lt"/>
                        <a:ea typeface="+mn-ea"/>
                        <a:cs typeface="+mn-cs"/>
                      </a:endParaRPr>
                    </a:p>
                    <a:p>
                      <a:pPr marL="2519858" lvl="5" indent="0" algn="l" defTabSz="1007943" rtl="0" eaLnBrk="1" latinLnBrk="0" hangingPunct="1">
                        <a:buFont typeface="Arial" panose="020B0604020202020204" pitchFamily="34" charset="0"/>
                        <a:buNone/>
                        <a:defRPr/>
                      </a:pPr>
                      <a:r>
                        <a:rPr lang="en-GB" sz="1000" kern="1200" dirty="0" smtClean="0">
                          <a:solidFill>
                            <a:srgbClr val="231F20"/>
                          </a:solidFill>
                          <a:latin typeface="+mn-lt"/>
                          <a:ea typeface="+mn-ea"/>
                          <a:cs typeface="+mn-cs"/>
                          <a:hlinkClick r:id="rId9"/>
                        </a:rPr>
                        <a:t>https://horleyhandymen.com/horley/</a:t>
                      </a:r>
                      <a:r>
                        <a:rPr lang="en-GB" sz="1000" kern="1200" dirty="0" smtClean="0">
                          <a:solidFill>
                            <a:srgbClr val="231F20"/>
                          </a:solidFill>
                          <a:latin typeface="+mn-lt"/>
                          <a:ea typeface="+mn-ea"/>
                          <a:cs typeface="+mn-cs"/>
                        </a:rPr>
                        <a:t> </a:t>
                      </a:r>
                      <a:endParaRPr lang="en-GB" sz="10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pic>
        <p:nvPicPr>
          <p:cNvPr id="34" name="Picture 33"/>
          <p:cNvPicPr>
            <a:picLocks noChangeAspect="1"/>
          </p:cNvPicPr>
          <p:nvPr/>
        </p:nvPicPr>
        <p:blipFill>
          <a:blip r:embed="rId10"/>
          <a:stretch>
            <a:fillRect/>
          </a:stretch>
        </p:blipFill>
        <p:spPr>
          <a:xfrm>
            <a:off x="30255" y="2266170"/>
            <a:ext cx="2537113" cy="2530036"/>
          </a:xfrm>
          <a:prstGeom prst="rect">
            <a:avLst/>
          </a:prstGeom>
        </p:spPr>
      </p:pic>
      <p:pic>
        <p:nvPicPr>
          <p:cNvPr id="35" name="Picture 34"/>
          <p:cNvPicPr>
            <a:picLocks noChangeAspect="1"/>
          </p:cNvPicPr>
          <p:nvPr/>
        </p:nvPicPr>
        <p:blipFill>
          <a:blip r:embed="rId11"/>
          <a:stretch>
            <a:fillRect/>
          </a:stretch>
        </p:blipFill>
        <p:spPr>
          <a:xfrm>
            <a:off x="49095" y="4833587"/>
            <a:ext cx="2518273" cy="2511180"/>
          </a:xfrm>
          <a:prstGeom prst="rect">
            <a:avLst/>
          </a:prstGeom>
        </p:spPr>
      </p:pic>
    </p:spTree>
    <p:extLst>
      <p:ext uri="{BB962C8B-B14F-4D97-AF65-F5344CB8AC3E}">
        <p14:creationId xmlns:p14="http://schemas.microsoft.com/office/powerpoint/2010/main" val="217881015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4778</TotalTime>
  <Words>1181</Words>
  <Application>Microsoft Office PowerPoint</Application>
  <PresentationFormat>Custom</PresentationFormat>
  <Paragraphs>100</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Aptos</vt:lpstr>
      <vt:lpstr>Arial</vt:lpstr>
      <vt:lpstr>Calibri</vt:lpstr>
      <vt:lpstr>Calibri Light</vt:lpstr>
      <vt:lpstr>Times New Roman</vt:lpstr>
      <vt:lpstr>Twinkl</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139</cp:revision>
  <cp:lastPrinted>2024-03-27T09:38:56Z</cp:lastPrinted>
  <dcterms:created xsi:type="dcterms:W3CDTF">2023-11-14T15:55:26Z</dcterms:created>
  <dcterms:modified xsi:type="dcterms:W3CDTF">2024-08-25T11:39:58Z</dcterms:modified>
</cp:coreProperties>
</file>