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43"/>
  </p:notesMasterIdLst>
  <p:handoutMasterIdLst>
    <p:handoutMasterId r:id="rId44"/>
  </p:handoutMasterIdLst>
  <p:sldIdLst>
    <p:sldId id="256" r:id="rId2"/>
    <p:sldId id="337" r:id="rId3"/>
    <p:sldId id="336" r:id="rId4"/>
    <p:sldId id="334" r:id="rId5"/>
    <p:sldId id="340" r:id="rId6"/>
    <p:sldId id="335" r:id="rId7"/>
    <p:sldId id="264" r:id="rId8"/>
    <p:sldId id="290" r:id="rId9"/>
    <p:sldId id="347" r:id="rId10"/>
    <p:sldId id="346" r:id="rId11"/>
    <p:sldId id="315" r:id="rId12"/>
    <p:sldId id="314" r:id="rId13"/>
    <p:sldId id="318" r:id="rId14"/>
    <p:sldId id="316" r:id="rId15"/>
    <p:sldId id="319" r:id="rId16"/>
    <p:sldId id="317" r:id="rId17"/>
    <p:sldId id="338" r:id="rId18"/>
    <p:sldId id="321" r:id="rId19"/>
    <p:sldId id="323" r:id="rId20"/>
    <p:sldId id="324" r:id="rId21"/>
    <p:sldId id="281" r:id="rId22"/>
    <p:sldId id="259" r:id="rId23"/>
    <p:sldId id="348" r:id="rId24"/>
    <p:sldId id="297" r:id="rId25"/>
    <p:sldId id="265" r:id="rId26"/>
    <p:sldId id="298" r:id="rId27"/>
    <p:sldId id="280" r:id="rId28"/>
    <p:sldId id="283" r:id="rId29"/>
    <p:sldId id="272" r:id="rId30"/>
    <p:sldId id="302" r:id="rId31"/>
    <p:sldId id="299" r:id="rId32"/>
    <p:sldId id="300" r:id="rId33"/>
    <p:sldId id="303" r:id="rId34"/>
    <p:sldId id="262" r:id="rId35"/>
    <p:sldId id="293" r:id="rId36"/>
    <p:sldId id="332" r:id="rId37"/>
    <p:sldId id="333" r:id="rId38"/>
    <p:sldId id="331" r:id="rId39"/>
    <p:sldId id="349" r:id="rId40"/>
    <p:sldId id="342" r:id="rId41"/>
    <p:sldId id="277"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28588B-C824-39D3-6E6A-764144136E50}" v="242" dt="2025-09-21T19:31:23.7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63648" autoAdjust="0"/>
  </p:normalViewPr>
  <p:slideViewPr>
    <p:cSldViewPr>
      <p:cViewPr varScale="1">
        <p:scale>
          <a:sx n="54" d="100"/>
          <a:sy n="54" d="100"/>
        </p:scale>
        <p:origin x="2314"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9F589219-E621-4768-BA9C-E9EC8F338509}" type="datetimeFigureOut">
              <a:rPr lang="en-GB" smtClean="0"/>
              <a:t>24/09/2025</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FEE68FFF-C303-4918-857D-F2875B74CA1F}" type="slidenum">
              <a:rPr lang="en-GB" smtClean="0"/>
              <a:t>‹#›</a:t>
            </a:fld>
            <a:endParaRPr lang="en-GB"/>
          </a:p>
        </p:txBody>
      </p:sp>
    </p:spTree>
    <p:extLst>
      <p:ext uri="{BB962C8B-B14F-4D97-AF65-F5344CB8AC3E}">
        <p14:creationId xmlns:p14="http://schemas.microsoft.com/office/powerpoint/2010/main" val="4469547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688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9" y="1"/>
            <a:ext cx="2946400" cy="496889"/>
          </a:xfrm>
          <a:prstGeom prst="rect">
            <a:avLst/>
          </a:prstGeom>
        </p:spPr>
        <p:txBody>
          <a:bodyPr vert="horz" lIns="91440" tIns="45720" rIns="91440" bIns="45720" rtlCol="0"/>
          <a:lstStyle>
            <a:lvl1pPr algn="r">
              <a:defRPr sz="1200"/>
            </a:lvl1pPr>
          </a:lstStyle>
          <a:p>
            <a:fld id="{727C6B61-A527-46BF-805A-136A21D574DE}" type="datetimeFigureOut">
              <a:rPr lang="en-GB" smtClean="0"/>
              <a:t>24/09/2025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4"/>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9" y="9428164"/>
            <a:ext cx="2946400" cy="496887"/>
          </a:xfrm>
          <a:prstGeom prst="rect">
            <a:avLst/>
          </a:prstGeom>
        </p:spPr>
        <p:txBody>
          <a:bodyPr vert="horz" lIns="91440" tIns="45720" rIns="91440" bIns="45720" rtlCol="0" anchor="b"/>
          <a:lstStyle>
            <a:lvl1pPr algn="r">
              <a:defRPr sz="1200"/>
            </a:lvl1pPr>
          </a:lstStyle>
          <a:p>
            <a:fld id="{20D5E930-B309-4FF6-AB35-4CC7CAB267D3}" type="slidenum">
              <a:rPr lang="en-GB" smtClean="0"/>
              <a:t>‹#›</a:t>
            </a:fld>
            <a:endParaRPr lang="en-GB"/>
          </a:p>
        </p:txBody>
      </p:sp>
    </p:spTree>
    <p:extLst>
      <p:ext uri="{BB962C8B-B14F-4D97-AF65-F5344CB8AC3E}">
        <p14:creationId xmlns:p14="http://schemas.microsoft.com/office/powerpoint/2010/main" val="4139502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none" dirty="0"/>
              <a:t>I just wanted to say welcome</a:t>
            </a:r>
            <a:r>
              <a:rPr lang="en-GB" u="none" baseline="0" dirty="0"/>
              <a:t> and thank you so much for joining us tonight for the </a:t>
            </a:r>
            <a:r>
              <a:rPr lang="en-GB" sz="1200" u="none" dirty="0">
                <a:latin typeface="Comic Sans MS" panose="030F0702030302020204" pitchFamily="66" charset="0"/>
              </a:rPr>
              <a:t>Reception Curriculum Information Evening.</a:t>
            </a:r>
          </a:p>
          <a:p>
            <a:endParaRPr lang="en-GB" sz="1200" u="none" dirty="0">
              <a:latin typeface="Comic Sans MS" panose="030F0702030302020204" pitchFamily="66" charset="0"/>
            </a:endParaRPr>
          </a:p>
          <a:p>
            <a:r>
              <a:rPr lang="en-GB" sz="1200" u="none" dirty="0">
                <a:latin typeface="Comic Sans MS" panose="030F0702030302020204" pitchFamily="66" charset="0"/>
              </a:rPr>
              <a:t>It</a:t>
            </a:r>
            <a:r>
              <a:rPr lang="en-GB" sz="1200" u="none" baseline="0" dirty="0">
                <a:latin typeface="Comic Sans MS" panose="030F0702030302020204" pitchFamily="66" charset="0"/>
              </a:rPr>
              <a:t> has been lovely to welcome your little ones into school and want to thank you for the support you are giving them.</a:t>
            </a:r>
            <a:endParaRPr lang="en-GB" u="none" dirty="0"/>
          </a:p>
        </p:txBody>
      </p:sp>
      <p:sp>
        <p:nvSpPr>
          <p:cNvPr id="4" name="Slide Number Placeholder 3"/>
          <p:cNvSpPr>
            <a:spLocks noGrp="1"/>
          </p:cNvSpPr>
          <p:nvPr>
            <p:ph type="sldNum" sz="quarter" idx="10"/>
          </p:nvPr>
        </p:nvSpPr>
        <p:spPr/>
        <p:txBody>
          <a:bodyPr/>
          <a:lstStyle/>
          <a:p>
            <a:fld id="{20D5E930-B309-4FF6-AB35-4CC7CAB267D3}" type="slidenum">
              <a:rPr lang="en-GB" smtClean="0"/>
              <a:t>1</a:t>
            </a:fld>
            <a:endParaRPr lang="en-GB"/>
          </a:p>
        </p:txBody>
      </p:sp>
    </p:spTree>
    <p:extLst>
      <p:ext uri="{BB962C8B-B14F-4D97-AF65-F5344CB8AC3E}">
        <p14:creationId xmlns:p14="http://schemas.microsoft.com/office/powerpoint/2010/main" val="764569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 like to start by showing you main </a:t>
            </a:r>
            <a:r>
              <a:rPr lang="en-GB" baseline="0" dirty="0"/>
              <a:t>friendly faces that will be working closely alongside your children on a daily basis. You will also see additional adults greeting or dismissing your children at the classroom door, this is to make sure your children feel safe and settled in their first term at Langshott.</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a:t>
            </a:fld>
            <a:endParaRPr lang="en-GB"/>
          </a:p>
        </p:txBody>
      </p:sp>
    </p:spTree>
    <p:extLst>
      <p:ext uri="{BB962C8B-B14F-4D97-AF65-F5344CB8AC3E}">
        <p14:creationId xmlns:p14="http://schemas.microsoft.com/office/powerpoint/2010/main" val="49330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Today’s meeting will</a:t>
            </a:r>
            <a:r>
              <a:rPr lang="en-GB" baseline="0" dirty="0"/>
              <a:t> cover the curriculum overview, giving you an insight into what and how we teach your children. These are for you to take away with you today. One is all about reading and how we teach this. The other has a collection of resources that you can use to support your child at home with their learning. These resources will also be available on the school website. At the end we will give you time to wander around the tables to check out some of the resources we use at school but to also give you a chance to ask the team any questions you may have. </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a:t>
            </a:fld>
            <a:endParaRPr lang="en-GB"/>
          </a:p>
        </p:txBody>
      </p:sp>
    </p:spTree>
    <p:extLst>
      <p:ext uri="{BB962C8B-B14F-4D97-AF65-F5344CB8AC3E}">
        <p14:creationId xmlns:p14="http://schemas.microsoft.com/office/powerpoint/2010/main" val="589665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give</a:t>
            </a:r>
            <a:r>
              <a:rPr lang="en-GB" baseline="0" dirty="0"/>
              <a:t> you an overview of the EYFS curriculum framework, t</a:t>
            </a:r>
            <a:r>
              <a:rPr lang="en-GB" dirty="0"/>
              <a:t>here are seven areas of learning and development that must shape educational programmes in early years settings. All areas of learning and development are important and inter-connected. </a:t>
            </a:r>
          </a:p>
          <a:p>
            <a:r>
              <a:rPr lang="en-GB" sz="1200" kern="1200" dirty="0">
                <a:solidFill>
                  <a:schemeClr val="tx1"/>
                </a:solidFill>
                <a:effectLst/>
                <a:latin typeface="+mn-lt"/>
                <a:ea typeface="+mn-ea"/>
                <a:cs typeface="+mn-cs"/>
              </a:rPr>
              <a:t>The prime areas are...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Providers must also support children in four specific areas, through which the three prime areas are strengthened and applied. These</a:t>
            </a:r>
            <a:r>
              <a:rPr lang="en-GB" baseline="0" dirty="0"/>
              <a:t> are…</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4</a:t>
            </a:fld>
            <a:endParaRPr lang="en-GB"/>
          </a:p>
        </p:txBody>
      </p:sp>
    </p:spTree>
    <p:extLst>
      <p:ext uri="{BB962C8B-B14F-4D97-AF65-F5344CB8AC3E}">
        <p14:creationId xmlns:p14="http://schemas.microsoft.com/office/powerpoint/2010/main" val="2099359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Here is a break down of the prime and specific areas from the previous slide.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At the</a:t>
            </a:r>
            <a:r>
              <a:rPr lang="en-GB" baseline="0" dirty="0"/>
              <a:t> end of the year, there are 17 ELGs that we will assess your child against. These are all under these headings. You will be notified at the end of the year whether your child is ‘emerging’ or ‘expected’ in relation to the early learning goal.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Throughout the year, we will always let you know how your child is doing and speak to you if we have any concerns, worries or tips/resources to give you so that you can support your child at home. Likewise, please speak to us if you have any concerns, whether that be about your child's learning or wellbeing. Our doors are always open at the end of the day, alternatively, just write a note for us in the morning!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We won’t go into detail about all of these today but if you have any questions later, please do ask!</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A copy of this can be found on our website.</a:t>
            </a:r>
            <a:endParaRPr lang="en-GB" dirty="0"/>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5</a:t>
            </a:fld>
            <a:endParaRPr lang="en-GB"/>
          </a:p>
        </p:txBody>
      </p:sp>
    </p:spTree>
    <p:extLst>
      <p:ext uri="{BB962C8B-B14F-4D97-AF65-F5344CB8AC3E}">
        <p14:creationId xmlns:p14="http://schemas.microsoft.com/office/powerpoint/2010/main" val="1959875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To ensure we cover all of the prime and specific areas, we have the following themes across the year that are fluid. </a:t>
            </a:r>
            <a:r>
              <a:rPr lang="en-GB" dirty="0"/>
              <a:t>We have worked carefully</a:t>
            </a:r>
            <a:r>
              <a:rPr lang="en-GB" baseline="0" dirty="0"/>
              <a:t> to organise our curriculum around rich themes and engaging topics to ensure all areas. Much of our learning is play based and although we have set themes running through our curriculum, we do teach, set up activities and provide experiences that are enhanced by the children’s interests. </a:t>
            </a:r>
          </a:p>
          <a:p>
            <a:endParaRPr lang="en-GB" baseline="0" dirty="0"/>
          </a:p>
          <a:p>
            <a:r>
              <a:rPr lang="en-GB" dirty="0"/>
              <a:t>Each term you will receive</a:t>
            </a:r>
            <a:r>
              <a:rPr lang="en-GB" baseline="0" dirty="0"/>
              <a:t> a year group newsletter, which will tell you about the learning happening in class. Make sure to read our termly year group newsletter to ensure you know about themes, trips, notices, reminders, PE days, forest school days. Some things change termly such as forest school and PE days. Each termly newsletter will also provide you with some recommended reads for home to go alongside our learning. </a:t>
            </a:r>
            <a:r>
              <a:rPr lang="en-GB" dirty="0"/>
              <a:t>The weekly timetable </a:t>
            </a:r>
            <a:r>
              <a:rPr lang="en-GB" baseline="0" dirty="0"/>
              <a:t>can be found in the reception section of the Langshott website.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Throughout the year, we have carpet sessions for maths, phonics, whole class reading, and the foundation subjects such as music, </a:t>
            </a:r>
            <a:r>
              <a:rPr lang="en-GB" baseline="0" dirty="0" err="1"/>
              <a:t>phse</a:t>
            </a:r>
            <a:r>
              <a:rPr lang="en-GB" baseline="0" dirty="0"/>
              <a:t>, RE etc. Much of our day is play based, you’ll hear children calling this ‘discovery’. During their discovery time, children are able to choose their learning through play. Our inside and outside areas are set up for provision to support the 17 areas of learning in the foundation stage.</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6</a:t>
            </a:fld>
            <a:endParaRPr lang="en-GB"/>
          </a:p>
        </p:txBody>
      </p:sp>
    </p:spTree>
    <p:extLst>
      <p:ext uri="{BB962C8B-B14F-4D97-AF65-F5344CB8AC3E}">
        <p14:creationId xmlns:p14="http://schemas.microsoft.com/office/powerpoint/2010/main" val="1181553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latin typeface="Comic Sans MS" panose="030F0702030302020204" pitchFamily="66" charset="0"/>
              </a:rPr>
              <a:t>On your chair is a how</a:t>
            </a:r>
            <a:r>
              <a:rPr lang="en-GB" baseline="0" dirty="0">
                <a:latin typeface="Comic Sans MS" panose="030F0702030302020204" pitchFamily="66" charset="0"/>
              </a:rPr>
              <a:t> we teach reading at Langshott and how you can support them at home. </a:t>
            </a:r>
          </a:p>
          <a:p>
            <a:pPr marL="0" indent="0">
              <a:buNone/>
            </a:pPr>
            <a:r>
              <a:rPr lang="en-GB" baseline="0" dirty="0">
                <a:latin typeface="Comic Sans MS" panose="030F0702030302020204" pitchFamily="66" charset="0"/>
              </a:rPr>
              <a:t>Throughout the school day children have so many reading opportunities:</a:t>
            </a:r>
          </a:p>
          <a:p>
            <a:pPr marL="0" indent="0">
              <a:buNone/>
            </a:pPr>
            <a:r>
              <a:rPr lang="en-GB" baseline="0" dirty="0">
                <a:latin typeface="Comic Sans MS" panose="030F0702030302020204" pitchFamily="66" charset="0"/>
              </a:rPr>
              <a:t>Your child will take part in daily phonics lessons. These happen first thing in the morning.</a:t>
            </a:r>
          </a:p>
          <a:p>
            <a:pPr marL="0" indent="0">
              <a:buNone/>
            </a:pPr>
            <a:r>
              <a:rPr lang="en-GB" baseline="0" dirty="0">
                <a:latin typeface="Comic Sans MS" panose="030F0702030302020204" pitchFamily="66" charset="0"/>
              </a:rPr>
              <a:t>We read daily texts including a range of genres, types of books, poetry and so on both whole class and in groups</a:t>
            </a:r>
          </a:p>
          <a:p>
            <a:pPr marL="0" indent="0">
              <a:buNone/>
            </a:pPr>
            <a:r>
              <a:rPr lang="en-GB" baseline="0" dirty="0">
                <a:latin typeface="Comic Sans MS" panose="030F0702030302020204" pitchFamily="66" charset="0"/>
              </a:rPr>
              <a:t>For each learning theme, there are books that link to and support the children's learning e.g. when we learn about ‘our town’ we read the classic smartest giant in town. </a:t>
            </a:r>
          </a:p>
          <a:p>
            <a:pPr marL="0" indent="0">
              <a:buNone/>
            </a:pPr>
            <a:r>
              <a:rPr lang="en-GB" baseline="0" dirty="0">
                <a:latin typeface="Comic Sans MS" panose="030F0702030302020204" pitchFamily="66" charset="0"/>
              </a:rPr>
              <a:t>We teach whole class reading lessons, where a text is read aloud to them and the children answer comprehension questions.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joining in with rhymes and songs</a:t>
            </a:r>
          </a:p>
          <a:p>
            <a:r>
              <a:rPr lang="en-GB" dirty="0">
                <a:latin typeface="Comic Sans MS" panose="030F0702030302020204" pitchFamily="66" charset="0"/>
              </a:rPr>
              <a:t>‘reading’ labels around the learning environment e.g. book bag labels, environmental print </a:t>
            </a:r>
          </a:p>
          <a:p>
            <a:r>
              <a:rPr lang="en-GB" dirty="0">
                <a:latin typeface="Comic Sans MS" panose="030F0702030302020204" pitchFamily="66" charset="0"/>
              </a:rPr>
              <a:t>recognising their own name </a:t>
            </a:r>
          </a:p>
          <a:p>
            <a:r>
              <a:rPr lang="en-GB" dirty="0">
                <a:latin typeface="Comic Sans MS" panose="030F0702030302020204" pitchFamily="66" charset="0"/>
              </a:rPr>
              <a:t>beginning to recognise letters and words</a:t>
            </a:r>
          </a:p>
          <a:p>
            <a:r>
              <a:rPr lang="en-GB" dirty="0">
                <a:latin typeface="Comic Sans MS" panose="030F0702030302020204" pitchFamily="66" charset="0"/>
              </a:rPr>
              <a:t>demonstrating important skills such as finger pointing to the words, scanning from left to right, spotting high frequency words, picking up information from illustrations, making predictions…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Children will also visit the library. </a:t>
            </a:r>
          </a:p>
          <a:p>
            <a:r>
              <a:rPr lang="en-GB" dirty="0">
                <a:latin typeface="Comic Sans MS" panose="030F0702030302020204" pitchFamily="66" charset="0"/>
              </a:rPr>
              <a:t>The local </a:t>
            </a:r>
            <a:r>
              <a:rPr lang="en-GB" dirty="0" err="1">
                <a:latin typeface="Comic Sans MS" panose="030F0702030302020204" pitchFamily="66" charset="0"/>
              </a:rPr>
              <a:t>horley</a:t>
            </a:r>
            <a:r>
              <a:rPr lang="en-GB" dirty="0">
                <a:latin typeface="Comic Sans MS" panose="030F0702030302020204" pitchFamily="66" charset="0"/>
              </a:rPr>
              <a:t> library trip too!</a:t>
            </a: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7</a:t>
            </a:fld>
            <a:endParaRPr lang="en-GB"/>
          </a:p>
        </p:txBody>
      </p:sp>
    </p:spTree>
    <p:extLst>
      <p:ext uri="{BB962C8B-B14F-4D97-AF65-F5344CB8AC3E}">
        <p14:creationId xmlns:p14="http://schemas.microsoft.com/office/powerpoint/2010/main" val="102147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Phonics is where your child's reading journey begins. The ability to read is obviously so important to a child's education and their life in general. Phonics </a:t>
            </a:r>
            <a:r>
              <a:rPr lang="en-GB" sz="1200" b="0" i="0" kern="1200" dirty="0">
                <a:solidFill>
                  <a:schemeClr val="tx1"/>
                </a:solidFill>
                <a:effectLst/>
                <a:latin typeface="+mn-lt"/>
                <a:ea typeface="+mn-ea"/>
                <a:cs typeface="+mn-cs"/>
              </a:rPr>
              <a:t>is </a:t>
            </a:r>
            <a:r>
              <a:rPr lang="en-GB" sz="1200" b="1" i="0" kern="1200" dirty="0">
                <a:solidFill>
                  <a:schemeClr val="tx1"/>
                </a:solidFill>
                <a:effectLst/>
                <a:latin typeface="+mn-lt"/>
                <a:ea typeface="+mn-ea"/>
                <a:cs typeface="+mn-cs"/>
              </a:rPr>
              <a:t>an approach which teaches children to recognise letters (graphemes) and their associated sounds (phonemes)</a:t>
            </a:r>
            <a:r>
              <a:rPr lang="en-GB" sz="1200" b="0" i="0" kern="1200" baseline="0" dirty="0">
                <a:solidFill>
                  <a:schemeClr val="tx1"/>
                </a:solidFill>
                <a:effectLst/>
                <a:latin typeface="+mn-lt"/>
                <a:ea typeface="+mn-ea"/>
                <a:cs typeface="+mn-cs"/>
              </a:rPr>
              <a:t> – so phonics is a method for teaching how to read and write. At Langshott, we have a progressive phonics curriculum which will go through today. So, our phonics scheme is </a:t>
            </a:r>
            <a:r>
              <a:rPr lang="en-GB" sz="1200" b="0" i="0" kern="1200" baseline="0" dirty="0" err="1">
                <a:solidFill>
                  <a:schemeClr val="tx1"/>
                </a:solidFill>
                <a:effectLst/>
                <a:latin typeface="+mn-lt"/>
                <a:ea typeface="+mn-ea"/>
                <a:cs typeface="+mn-cs"/>
              </a:rPr>
              <a:t>Twinkl</a:t>
            </a:r>
            <a:r>
              <a:rPr lang="en-GB" sz="1200" b="0" i="0" kern="1200" baseline="0" dirty="0">
                <a:solidFill>
                  <a:schemeClr val="tx1"/>
                </a:solidFill>
                <a:effectLst/>
                <a:latin typeface="+mn-lt"/>
                <a:ea typeface="+mn-ea"/>
                <a:cs typeface="+mn-cs"/>
              </a:rPr>
              <a:t>. Last years reception intake were the first to follow the scheme, and so far we have been really impressed with how the lessons and books have supported the children reading. </a:t>
            </a: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8</a:t>
            </a:fld>
            <a:endParaRPr lang="en-GB"/>
          </a:p>
        </p:txBody>
      </p:sp>
    </p:spTree>
    <p:extLst>
      <p:ext uri="{BB962C8B-B14F-4D97-AF65-F5344CB8AC3E}">
        <p14:creationId xmlns:p14="http://schemas.microsoft.com/office/powerpoint/2010/main" val="3214691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r>
              <a:rPr lang="en-GB" dirty="0"/>
              <a:t>Your childs phonics journey has already begun. It begins at Level 1, also known as phonological awareness. This is about getting ready to learn the sounds. It is primarily speaking and listening activities. It concentrates on developing children's speaking and listening skills and lays the foundations for the next phases. The emphasis during Level 1 is to get children attuned to the sounds around them and ready to begin developing oral blending and segmenting skills. Being secure in Phase 1 is vital to future success in phonics. </a:t>
            </a:r>
            <a:endParaRPr lang="en-GB" dirty="0">
              <a:ea typeface="Calibri"/>
              <a:cs typeface="Calibri"/>
            </a:endParaRPr>
          </a:p>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9</a:t>
            </a:fld>
            <a:endParaRPr lang="en-GB"/>
          </a:p>
        </p:txBody>
      </p:sp>
    </p:spTree>
    <p:extLst>
      <p:ext uri="{BB962C8B-B14F-4D97-AF65-F5344CB8AC3E}">
        <p14:creationId xmlns:p14="http://schemas.microsoft.com/office/powerpoint/2010/main" val="2173224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3E607-42A0-E462-8843-93602B25AA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3EE9B3-BEE8-1D8C-BB4A-CC921821CA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1F68F3-A6C8-53E8-731C-69075827F046}"/>
              </a:ext>
            </a:extLst>
          </p:cNvPr>
          <p:cNvSpPr>
            <a:spLocks noGrp="1"/>
          </p:cNvSpPr>
          <p:nvPr>
            <p:ph type="body" idx="1"/>
          </p:nvPr>
        </p:nvSpPr>
        <p:spPr/>
        <p:txBody>
          <a:bodyPr/>
          <a:lstStyle/>
          <a:p>
            <a:endParaRPr lang="en-GB" sz="1200" b="0" i="0" kern="1200" baseline="0" dirty="0">
              <a:solidFill>
                <a:schemeClr val="tx1"/>
              </a:solidFill>
              <a:effectLst/>
              <a:latin typeface="+mn-lt"/>
              <a:ea typeface="Calibri"/>
              <a:cs typeface="Calibri"/>
            </a:endParaRPr>
          </a:p>
          <a:p>
            <a:r>
              <a:rPr lang="en-GB" dirty="0">
                <a:ea typeface="Calibri"/>
                <a:cs typeface="Calibri"/>
              </a:rPr>
              <a:t>In reception, our teaching begins at Level 2. We teach phonics because...</a:t>
            </a:r>
            <a:endParaRPr lang="en-GB" dirty="0"/>
          </a:p>
        </p:txBody>
      </p:sp>
      <p:sp>
        <p:nvSpPr>
          <p:cNvPr id="4" name="Slide Number Placeholder 3">
            <a:extLst>
              <a:ext uri="{FF2B5EF4-FFF2-40B4-BE49-F238E27FC236}">
                <a16:creationId xmlns:a16="http://schemas.microsoft.com/office/drawing/2014/main" id="{C09E16F1-7678-4A87-CDB5-7B2D03BF2172}"/>
              </a:ext>
            </a:extLst>
          </p:cNvPr>
          <p:cNvSpPr>
            <a:spLocks noGrp="1"/>
          </p:cNvSpPr>
          <p:nvPr>
            <p:ph type="sldNum" sz="quarter" idx="10"/>
          </p:nvPr>
        </p:nvSpPr>
        <p:spPr/>
        <p:txBody>
          <a:bodyPr/>
          <a:lstStyle/>
          <a:p>
            <a:fld id="{20D5E930-B309-4FF6-AB35-4CC7CAB267D3}" type="slidenum">
              <a:rPr lang="en-GB" smtClean="0"/>
              <a:t>10</a:t>
            </a:fld>
            <a:endParaRPr lang="en-GB"/>
          </a:p>
        </p:txBody>
      </p:sp>
    </p:spTree>
    <p:extLst>
      <p:ext uri="{BB962C8B-B14F-4D97-AF65-F5344CB8AC3E}">
        <p14:creationId xmlns:p14="http://schemas.microsoft.com/office/powerpoint/2010/main" val="3349193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phonics lesson will look like this. We introduce and learn how to say the GPC, we learn an action that</a:t>
            </a:r>
            <a:r>
              <a:rPr lang="en-GB" baseline="0" dirty="0"/>
              <a:t> goes alongside it, we sing a song about it, we learn a mnemonic and then we model how to write this GPC and then the children have a go themselves. The children will then listen to rhymes to spot the GPC, read words with the GPC in. Gradually the lessons will become more complex when the children begin to learn more sounds. </a:t>
            </a:r>
          </a:p>
          <a:p>
            <a:endParaRPr lang="en-GB" dirty="0"/>
          </a:p>
          <a:p>
            <a:r>
              <a:rPr lang="en-GB" dirty="0"/>
              <a:t>On the phonics</a:t>
            </a:r>
            <a:r>
              <a:rPr lang="en-GB" baseline="0" dirty="0"/>
              <a:t> and reading table over there, make sure you look at the laptop and click through the phonics slides to see their first lesson learning the ‘s’ GPC. </a:t>
            </a:r>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11</a:t>
            </a:fld>
            <a:endParaRPr lang="en-GB"/>
          </a:p>
        </p:txBody>
      </p:sp>
    </p:spTree>
    <p:extLst>
      <p:ext uri="{BB962C8B-B14F-4D97-AF65-F5344CB8AC3E}">
        <p14:creationId xmlns:p14="http://schemas.microsoft.com/office/powerpoint/2010/main" val="1511844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a:t>
            </a:r>
            <a:r>
              <a:rPr lang="en-GB" baseline="0" dirty="0"/>
              <a:t> the children have learnt a sound, we recap it. By the end of the first week of teaching, the children will have learnt four sounds. Every day they will recap every sound they have learnt. Recapping these sounds every day will ensure they have rapid recall. In the packs, you have a sound mat which you can look at with your child and use to help them with their reading at home. </a:t>
            </a:r>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12</a:t>
            </a:fld>
            <a:endParaRPr lang="en-GB"/>
          </a:p>
        </p:txBody>
      </p:sp>
    </p:spTree>
    <p:extLst>
      <p:ext uri="{BB962C8B-B14F-4D97-AF65-F5344CB8AC3E}">
        <p14:creationId xmlns:p14="http://schemas.microsoft.com/office/powerpoint/2010/main" val="3641029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learn these together!</a:t>
            </a:r>
            <a:r>
              <a:rPr lang="en-GB" baseline="0" dirty="0"/>
              <a:t> </a:t>
            </a:r>
            <a:r>
              <a:rPr lang="en-GB" dirty="0"/>
              <a:t>I do apologise, I</a:t>
            </a:r>
            <a:r>
              <a:rPr lang="en-GB" baseline="0" dirty="0"/>
              <a:t> am now going to speak to you like we are in a phonics lesson. </a:t>
            </a:r>
            <a:r>
              <a:rPr lang="en-GB" dirty="0"/>
              <a:t>I am going to say the mnemonic</a:t>
            </a:r>
            <a:r>
              <a:rPr lang="en-GB" baseline="0" dirty="0"/>
              <a:t> and you are going to do the action with me and then say the phoneme when I prompt you. </a:t>
            </a:r>
          </a:p>
          <a:p>
            <a:endParaRPr lang="en-GB" baseline="0" dirty="0"/>
          </a:p>
          <a:p>
            <a:r>
              <a:rPr lang="en-GB" baseline="0" dirty="0"/>
              <a:t>Once mastered, you can phase out saying the mnemonic and use actions. The children will get quicker at this.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13</a:t>
            </a:fld>
            <a:endParaRPr lang="en-GB"/>
          </a:p>
        </p:txBody>
      </p:sp>
    </p:spTree>
    <p:extLst>
      <p:ext uri="{BB962C8B-B14F-4D97-AF65-F5344CB8AC3E}">
        <p14:creationId xmlns:p14="http://schemas.microsoft.com/office/powerpoint/2010/main" val="2360381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your pack you have the mnemonics and actions so that you can support the children at home. </a:t>
            </a:r>
          </a:p>
        </p:txBody>
      </p:sp>
      <p:sp>
        <p:nvSpPr>
          <p:cNvPr id="4" name="Slide Number Placeholder 3"/>
          <p:cNvSpPr>
            <a:spLocks noGrp="1"/>
          </p:cNvSpPr>
          <p:nvPr>
            <p:ph type="sldNum" sz="quarter" idx="10"/>
          </p:nvPr>
        </p:nvSpPr>
        <p:spPr/>
        <p:txBody>
          <a:bodyPr/>
          <a:lstStyle/>
          <a:p>
            <a:fld id="{C4148C19-F872-428D-9F75-937134BC918C}" type="slidenum">
              <a:rPr lang="en-GB" smtClean="0"/>
              <a:t>14</a:t>
            </a:fld>
            <a:endParaRPr lang="en-GB"/>
          </a:p>
        </p:txBody>
      </p:sp>
    </p:spTree>
    <p:extLst>
      <p:ext uri="{BB962C8B-B14F-4D97-AF65-F5344CB8AC3E}">
        <p14:creationId xmlns:p14="http://schemas.microsoft.com/office/powerpoint/2010/main" val="2892723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It is important to make sure that you are saying the pure sound. </a:t>
            </a:r>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15</a:t>
            </a:fld>
            <a:endParaRPr lang="en-GB"/>
          </a:p>
        </p:txBody>
      </p:sp>
    </p:spTree>
    <p:extLst>
      <p:ext uri="{BB962C8B-B14F-4D97-AF65-F5344CB8AC3E}">
        <p14:creationId xmlns:p14="http://schemas.microsoft.com/office/powerpoint/2010/main" val="426946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the end of the year your child will have been taught all of these sounds from level 2</a:t>
            </a:r>
          </a:p>
        </p:txBody>
      </p:sp>
      <p:sp>
        <p:nvSpPr>
          <p:cNvPr id="4" name="Slide Number Placeholder 3"/>
          <p:cNvSpPr>
            <a:spLocks noGrp="1"/>
          </p:cNvSpPr>
          <p:nvPr>
            <p:ph type="sldNum" sz="quarter" idx="10"/>
          </p:nvPr>
        </p:nvSpPr>
        <p:spPr/>
        <p:txBody>
          <a:bodyPr/>
          <a:lstStyle/>
          <a:p>
            <a:fld id="{C4148C19-F872-428D-9F75-937134BC918C}" type="slidenum">
              <a:rPr lang="en-GB" smtClean="0"/>
              <a:t>16</a:t>
            </a:fld>
            <a:endParaRPr lang="en-GB"/>
          </a:p>
        </p:txBody>
      </p:sp>
    </p:spTree>
    <p:extLst>
      <p:ext uri="{BB962C8B-B14F-4D97-AF65-F5344CB8AC3E}">
        <p14:creationId xmlns:p14="http://schemas.microsoft.com/office/powerpoint/2010/main" val="28199532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sounds from level 3</a:t>
            </a:r>
          </a:p>
        </p:txBody>
      </p:sp>
      <p:sp>
        <p:nvSpPr>
          <p:cNvPr id="4" name="Slide Number Placeholder 3"/>
          <p:cNvSpPr>
            <a:spLocks noGrp="1"/>
          </p:cNvSpPr>
          <p:nvPr>
            <p:ph type="sldNum" sz="quarter" idx="10"/>
          </p:nvPr>
        </p:nvSpPr>
        <p:spPr/>
        <p:txBody>
          <a:bodyPr/>
          <a:lstStyle/>
          <a:p>
            <a:fld id="{20D5E930-B309-4FF6-AB35-4CC7CAB267D3}" type="slidenum">
              <a:rPr lang="en-GB" smtClean="0"/>
              <a:t>17</a:t>
            </a:fld>
            <a:endParaRPr lang="en-GB"/>
          </a:p>
        </p:txBody>
      </p:sp>
    </p:spTree>
    <p:extLst>
      <p:ext uri="{BB962C8B-B14F-4D97-AF65-F5344CB8AC3E}">
        <p14:creationId xmlns:p14="http://schemas.microsoft.com/office/powerpoint/2010/main" val="7878128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And</a:t>
            </a:r>
            <a:r>
              <a:rPr lang="en-GB" sz="1200" baseline="0" dirty="0">
                <a:latin typeface="Comic Sans MS" panose="030F0702030302020204" pitchFamily="66" charset="0"/>
              </a:rPr>
              <a:t> these words from level 2 3 and 4. Level 4 phonics does not introduce any new sounds, only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There are</a:t>
            </a:r>
            <a:r>
              <a:rPr lang="en-GB" sz="1200" baseline="0" dirty="0">
                <a:latin typeface="Comic Sans MS" panose="030F0702030302020204" pitchFamily="66" charset="0"/>
              </a:rPr>
              <a:t> parts of some very common words in the English language that are not phonetically decodable. These words are introduced first as reading sight vocabulary and then are reintroduced later as spelling words. At the beginning of reception we teach the children to read them. Later on in the year we teach them to spell them. Daily practice is so important. We flashcard these the same way we do with the GPCs. </a:t>
            </a:r>
          </a:p>
          <a:p>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18</a:t>
            </a:fld>
            <a:endParaRPr lang="en-GB"/>
          </a:p>
        </p:txBody>
      </p:sp>
    </p:spTree>
    <p:extLst>
      <p:ext uri="{BB962C8B-B14F-4D97-AF65-F5344CB8AC3E}">
        <p14:creationId xmlns:p14="http://schemas.microsoft.com/office/powerpoint/2010/main" val="2727321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read a word, children</a:t>
            </a:r>
            <a:r>
              <a:rPr lang="en-GB" baseline="0" dirty="0"/>
              <a:t> need to be taught efficient blending skills. </a:t>
            </a:r>
            <a:r>
              <a:rPr lang="en-GB" dirty="0"/>
              <a:t>Blending is</a:t>
            </a:r>
            <a:r>
              <a:rPr lang="en-GB" baseline="0" dirty="0"/>
              <a:t> joining the sounds together to read a word. </a:t>
            </a:r>
            <a:r>
              <a:rPr lang="en-GB" sz="1200" kern="1200" dirty="0">
                <a:solidFill>
                  <a:schemeClr val="tx1"/>
                </a:solidFill>
                <a:effectLst/>
                <a:latin typeface="+mn-lt"/>
                <a:ea typeface="+mn-ea"/>
                <a:cs typeface="+mn-cs"/>
              </a:rPr>
              <a:t>Children identify the graphemes within a word, say the phonemes and then push these sounds together to form the word.</a:t>
            </a:r>
            <a:r>
              <a:rPr lang="en-GB" sz="1200" kern="1200" baseline="0" dirty="0">
                <a:solidFill>
                  <a:schemeClr val="tx1"/>
                </a:solidFill>
                <a:effectLst/>
                <a:latin typeface="+mn-lt"/>
                <a:ea typeface="+mn-ea"/>
                <a:cs typeface="+mn-cs"/>
              </a:rPr>
              <a:t> </a:t>
            </a:r>
          </a:p>
          <a:p>
            <a:endParaRPr lang="en-GB" sz="1200" kern="1200" baseline="0" dirty="0">
              <a:solidFill>
                <a:schemeClr val="tx1"/>
              </a:solidFill>
              <a:effectLst/>
              <a:latin typeface="+mn-lt"/>
              <a:ea typeface="+mn-ea"/>
              <a:cs typeface="+mn-cs"/>
            </a:endParaRPr>
          </a:p>
          <a:p>
            <a:r>
              <a:rPr lang="en-GB" sz="1200" kern="1200" baseline="0" dirty="0">
                <a:solidFill>
                  <a:schemeClr val="tx1"/>
                </a:solidFill>
                <a:effectLst/>
                <a:latin typeface="+mn-lt"/>
                <a:ea typeface="+mn-ea"/>
                <a:cs typeface="+mn-cs"/>
              </a:rPr>
              <a:t>Teacher mode again – need your help. </a:t>
            </a: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Altogether lets sound talk these words</a:t>
            </a:r>
          </a:p>
          <a:p>
            <a:r>
              <a:rPr lang="en-GB" baseline="0" dirty="0"/>
              <a:t>Robot arms – get everyone to do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Put it on your fingers. – get everyone to do it with me</a:t>
            </a:r>
          </a:p>
          <a:p>
            <a:endParaRPr lang="en-GB" baseline="0" dirty="0"/>
          </a:p>
          <a:p>
            <a:r>
              <a:rPr lang="en-GB" baseline="0" dirty="0"/>
              <a:t>Every time I read a word, I would put it into a sentence to apply it for the children. </a:t>
            </a:r>
            <a:endParaRPr lang="en-GB" dirty="0"/>
          </a:p>
        </p:txBody>
      </p:sp>
      <p:sp>
        <p:nvSpPr>
          <p:cNvPr id="4" name="Slide Number Placeholder 3"/>
          <p:cNvSpPr>
            <a:spLocks noGrp="1"/>
          </p:cNvSpPr>
          <p:nvPr>
            <p:ph type="sldNum" sz="quarter" idx="10"/>
          </p:nvPr>
        </p:nvSpPr>
        <p:spPr/>
        <p:txBody>
          <a:bodyPr/>
          <a:lstStyle/>
          <a:p>
            <a:fld id="{C4148C19-F872-428D-9F75-937134BC918C}" type="slidenum">
              <a:rPr lang="en-GB" smtClean="0"/>
              <a:t>19</a:t>
            </a:fld>
            <a:endParaRPr lang="en-GB"/>
          </a:p>
        </p:txBody>
      </p:sp>
    </p:spTree>
    <p:extLst>
      <p:ext uri="{BB962C8B-B14F-4D97-AF65-F5344CB8AC3E}">
        <p14:creationId xmlns:p14="http://schemas.microsoft.com/office/powerpoint/2010/main" val="1294121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the children are secure with the phonemes</a:t>
            </a:r>
            <a:r>
              <a:rPr lang="en-GB" baseline="0" dirty="0"/>
              <a:t> and sounds, they can then begin to blend. At this point in their learning, we will send home a Rhino Reader book. Please make sure to look at your guide to reading at Langshott handout given to you today to support you with hearing your child read. Your child will bring home this book that they read to you AND a reading for pleasure book that they can share with you and for you to read to them to promote reading for pleasure. Obviously as your child progresses throughout the year, they will be recognising lots of sounds and words. A fun game with this reading for pleasure book is to see if they can spot any sounds, words or tricky words that they may recognise. </a:t>
            </a:r>
          </a:p>
          <a:p>
            <a:endParaRPr lang="en-GB" baseline="0" dirty="0"/>
          </a:p>
          <a:p>
            <a:r>
              <a:rPr lang="en-GB" baseline="0" dirty="0"/>
              <a:t>Some tips for reading if they are finding it difficult are to…</a:t>
            </a:r>
          </a:p>
          <a:p>
            <a:r>
              <a:rPr lang="en-GB" baseline="0" dirty="0"/>
              <a:t>Also sound it out and then begin to blend saying the first sound and let them finish the rest. </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C4148C19-F872-428D-9F75-937134BC918C}" type="slidenum">
              <a:rPr lang="en-GB" smtClean="0"/>
              <a:t>20</a:t>
            </a:fld>
            <a:endParaRPr lang="en-GB"/>
          </a:p>
        </p:txBody>
      </p:sp>
    </p:spTree>
    <p:extLst>
      <p:ext uri="{BB962C8B-B14F-4D97-AF65-F5344CB8AC3E}">
        <p14:creationId xmlns:p14="http://schemas.microsoft.com/office/powerpoint/2010/main" val="12322444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Another</a:t>
            </a:r>
            <a:r>
              <a:rPr lang="en-GB" baseline="0" dirty="0"/>
              <a:t> tip is to write the word down for them and then draw the sound buttons underneath each GPC. This might help to visualise how to break it down.</a:t>
            </a:r>
          </a:p>
        </p:txBody>
      </p:sp>
      <p:sp>
        <p:nvSpPr>
          <p:cNvPr id="4" name="Slide Number Placeholder 3"/>
          <p:cNvSpPr>
            <a:spLocks noGrp="1"/>
          </p:cNvSpPr>
          <p:nvPr>
            <p:ph type="sldNum" sz="quarter" idx="10"/>
          </p:nvPr>
        </p:nvSpPr>
        <p:spPr/>
        <p:txBody>
          <a:bodyPr/>
          <a:lstStyle/>
          <a:p>
            <a:fld id="{C74893E1-15DE-4992-B658-B0116FB1DC1E}" type="slidenum">
              <a:rPr lang="en-GB" smtClean="0"/>
              <a:t>21</a:t>
            </a:fld>
            <a:endParaRPr lang="en-GB"/>
          </a:p>
        </p:txBody>
      </p:sp>
    </p:spTree>
    <p:extLst>
      <p:ext uri="{BB962C8B-B14F-4D97-AF65-F5344CB8AC3E}">
        <p14:creationId xmlns:p14="http://schemas.microsoft.com/office/powerpoint/2010/main" val="37318619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buNone/>
            </a:pPr>
            <a:r>
              <a:rPr lang="en-GB" sz="1200" u="none" dirty="0">
                <a:latin typeface="Comic Sans MS" panose="030F0702030302020204" pitchFamily="66" charset="0"/>
              </a:rPr>
              <a:t>Soon, your child</a:t>
            </a:r>
            <a:r>
              <a:rPr lang="en-GB" sz="1200" u="none" baseline="0" dirty="0">
                <a:latin typeface="Comic Sans MS" panose="030F0702030302020204" pitchFamily="66" charset="0"/>
              </a:rPr>
              <a:t> will bring home a reading record in a wallet. At first they will bring home just a reading for pleasure book. Please read this book to/with your child. We want children to love reading! When you read, please record this in their reading diary . Reading </a:t>
            </a:r>
            <a:r>
              <a:rPr lang="en-GB" sz="1200" u="none" dirty="0">
                <a:latin typeface="Comic Sans MS" panose="030F0702030302020204" pitchFamily="66" charset="0"/>
              </a:rPr>
              <a:t>on a daily basis is so important and this should be recorded in their reading diary. Children will receive star points for every time they read.  When your child receives</a:t>
            </a:r>
            <a:r>
              <a:rPr lang="en-GB" sz="1200" u="none" baseline="0" dirty="0">
                <a:latin typeface="Comic Sans MS" panose="030F0702030302020204" pitchFamily="66" charset="0"/>
              </a:rPr>
              <a:t> their first rhino reader book, please make sure to hear them read this daily, an emphasis on </a:t>
            </a:r>
            <a:r>
              <a:rPr lang="en-GB" sz="1200" b="1" u="none" baseline="0" dirty="0">
                <a:latin typeface="Comic Sans MS" panose="030F0702030302020204" pitchFamily="66" charset="0"/>
              </a:rPr>
              <a:t>hearing</a:t>
            </a:r>
            <a:r>
              <a:rPr lang="en-GB" sz="1200" b="0" u="none" baseline="0" dirty="0">
                <a:latin typeface="Comic Sans MS" panose="030F0702030302020204" pitchFamily="66" charset="0"/>
              </a:rPr>
              <a:t> them read this and supporting them when they need it. </a:t>
            </a:r>
          </a:p>
          <a:p>
            <a:pPr marL="0" indent="0" fontAlgn="base">
              <a:buNone/>
            </a:pPr>
            <a:endParaRPr lang="en-GB" sz="1200" b="0" u="none" baseline="0" dirty="0">
              <a:latin typeface="Comic Sans MS" panose="030F0702030302020204" pitchFamily="66" charset="0"/>
            </a:endParaRPr>
          </a:p>
          <a:p>
            <a:pPr marL="0" indent="0" fontAlgn="base">
              <a:buNone/>
            </a:pPr>
            <a:r>
              <a:rPr lang="en-GB" sz="1200" b="0" u="none" baseline="0" dirty="0">
                <a:latin typeface="Comic Sans MS" panose="030F0702030302020204" pitchFamily="66" charset="0"/>
              </a:rPr>
              <a:t>Use each section in the reading record to indicate what you read each day for example Monday you read just the rhino reader book, Tuesday the RR and the reading for pleasure book and Wednesday the RR book and the ingredients on the cereal box or </a:t>
            </a:r>
            <a:r>
              <a:rPr lang="en-GB" sz="1200" baseline="0" dirty="0">
                <a:latin typeface="Comic Sans MS" panose="030F0702030302020204" pitchFamily="66" charset="0"/>
              </a:rPr>
              <a:t>signs as you’re walking when you’re out and about etc… this can also be recorded in their diary. </a:t>
            </a:r>
          </a:p>
          <a:p>
            <a:pPr marL="0" indent="0" fontAlgn="base">
              <a:buNone/>
            </a:pPr>
            <a:endParaRPr lang="en-GB" sz="1200" baseline="0" dirty="0">
              <a:latin typeface="Comic Sans MS" panose="030F0702030302020204" pitchFamily="66" charset="0"/>
            </a:endParaRPr>
          </a:p>
          <a:p>
            <a:pPr marL="0" indent="0" fontAlgn="base">
              <a:buNone/>
            </a:pPr>
            <a:r>
              <a:rPr lang="en-GB" sz="1200" baseline="0" dirty="0">
                <a:latin typeface="Comic Sans MS" panose="030F0702030302020204" pitchFamily="66" charset="0"/>
              </a:rPr>
              <a:t>We are all human, if you haven’t had the time to carry out that read, or they’re tired we get that, but we do recommend daily reading where possible. It really does make a difference and have such an impact on your child's learning.  </a:t>
            </a:r>
          </a:p>
          <a:p>
            <a:pPr marL="0" indent="0" fontAlgn="base">
              <a:buNone/>
            </a:pPr>
            <a:endParaRPr lang="en-GB" sz="1200" baseline="0" dirty="0">
              <a:latin typeface="Comic Sans MS" panose="030F0702030302020204" pitchFamily="66" charset="0"/>
            </a:endParaRPr>
          </a:p>
          <a:p>
            <a:pPr marL="0" indent="0" fontAlgn="base">
              <a:buNone/>
            </a:pPr>
            <a:endParaRPr lang="en-GB" dirty="0">
              <a:latin typeface="Comic Sans MS" panose="030F0702030302020204" pitchFamily="66" charset="0"/>
            </a:endParaRPr>
          </a:p>
          <a:p>
            <a:pPr marL="0" indent="0" fontAlgn="base">
              <a:buNone/>
            </a:pPr>
            <a:r>
              <a:rPr lang="en-GB" dirty="0">
                <a:latin typeface="Comic Sans MS" panose="030F0702030302020204" pitchFamily="66" charset="0"/>
              </a:rPr>
              <a:t>Help your child to be as independent as possible – holding the book, turning the pages, pointing to the text, joining in with familiar phrases.</a:t>
            </a:r>
          </a:p>
          <a:p>
            <a:endParaRPr lang="en-GB" dirty="0">
              <a:latin typeface="Comic Sans MS" panose="030F0702030302020204" pitchFamily="66" charset="0"/>
            </a:endParaRPr>
          </a:p>
          <a:p>
            <a:pPr marL="0" indent="0" fontAlgn="base">
              <a:buNone/>
            </a:pPr>
            <a:r>
              <a:rPr lang="en-GB" sz="1200" baseline="0" dirty="0">
                <a:latin typeface="Comic Sans MS" panose="030F0702030302020204" pitchFamily="66" charset="0"/>
              </a:rPr>
              <a:t>Older siblings can also read with your child</a:t>
            </a:r>
          </a:p>
          <a:p>
            <a:pPr marL="0" indent="0" fontAlgn="base">
              <a:buNone/>
            </a:pPr>
            <a:endParaRPr lang="en-GB" sz="1200" baseline="0" dirty="0">
              <a:latin typeface="Comic Sans MS" panose="030F0702030302020204" pitchFamily="66" charset="0"/>
            </a:endParaRPr>
          </a:p>
          <a:p>
            <a:pPr marL="0" indent="0" fontAlgn="base">
              <a:buNone/>
            </a:pPr>
            <a:r>
              <a:rPr lang="en-GB" sz="1200" baseline="0" dirty="0">
                <a:latin typeface="Comic Sans MS" panose="030F0702030302020204" pitchFamily="66" charset="0"/>
              </a:rPr>
              <a:t>Encourage them to read, taking it in turns, make it a game.</a:t>
            </a:r>
          </a:p>
          <a:p>
            <a:endParaRPr lang="en-GB" dirty="0">
              <a:latin typeface="Comic Sans MS" panose="030F0702030302020204" pitchFamily="66" charset="0"/>
            </a:endParaRPr>
          </a:p>
          <a:p>
            <a:r>
              <a:rPr lang="en-GB" dirty="0">
                <a:latin typeface="Comic Sans MS"/>
              </a:rPr>
              <a:t>It's really important to remember that children learn and pick things up differently to each other. It may seem like they're never going to get it, but </a:t>
            </a:r>
            <a:r>
              <a:rPr lang="en-GB" err="1">
                <a:latin typeface="Comic Sans MS"/>
              </a:rPr>
              <a:t>perserverence</a:t>
            </a:r>
            <a:r>
              <a:rPr lang="en-GB" dirty="0">
                <a:latin typeface="Comic Sans MS"/>
              </a:rPr>
              <a:t> and consistency is key. </a:t>
            </a:r>
            <a:r>
              <a:rPr lang="en-GB" dirty="0"/>
              <a:t>Please come and talk to us if your child is finding things tricky, we're not magic but we do have strategies and advice we can offer to support you at home. Our doors are always open. </a:t>
            </a:r>
          </a:p>
          <a:p>
            <a:endParaRPr lang="en-GB" dirty="0">
              <a:latin typeface="Calibri"/>
              <a:ea typeface="Calibri"/>
              <a:cs typeface="Calibri"/>
            </a:endParaRPr>
          </a:p>
          <a:p>
            <a:r>
              <a:rPr lang="en-GB" dirty="0"/>
              <a:t>Your child will choose their reading for pleasure book themselves. This will be changed every morning. We encourage children to select books for themselves, manage their own book bag and diary. </a:t>
            </a:r>
            <a:endParaRPr lang="en-GB" dirty="0">
              <a:ea typeface="Calibri"/>
              <a:cs typeface="Calibri"/>
            </a:endParaRPr>
          </a:p>
          <a:p>
            <a:endParaRPr lang="en-GB" dirty="0">
              <a:latin typeface="Calibri"/>
              <a:ea typeface="Calibri"/>
              <a:cs typeface="Calibri"/>
            </a:endParaRPr>
          </a:p>
        </p:txBody>
      </p:sp>
      <p:sp>
        <p:nvSpPr>
          <p:cNvPr id="4" name="Slide Number Placeholder 3"/>
          <p:cNvSpPr>
            <a:spLocks noGrp="1"/>
          </p:cNvSpPr>
          <p:nvPr>
            <p:ph type="sldNum" sz="quarter" idx="10"/>
          </p:nvPr>
        </p:nvSpPr>
        <p:spPr/>
        <p:txBody>
          <a:bodyPr/>
          <a:lstStyle/>
          <a:p>
            <a:fld id="{20D5E930-B309-4FF6-AB35-4CC7CAB267D3}" type="slidenum">
              <a:rPr lang="en-GB" smtClean="0"/>
              <a:t>22</a:t>
            </a:fld>
            <a:endParaRPr lang="en-GB"/>
          </a:p>
        </p:txBody>
      </p:sp>
    </p:spTree>
    <p:extLst>
      <p:ext uri="{BB962C8B-B14F-4D97-AF65-F5344CB8AC3E}">
        <p14:creationId xmlns:p14="http://schemas.microsoft.com/office/powerpoint/2010/main" val="564471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550B2-635E-9979-C2BE-6C90783AD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FC480-DD19-9240-9BC2-B4CD41BDB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FE7645-299E-1684-E1A7-935BCB17592A}"/>
              </a:ext>
            </a:extLst>
          </p:cNvPr>
          <p:cNvSpPr>
            <a:spLocks noGrp="1"/>
          </p:cNvSpPr>
          <p:nvPr>
            <p:ph type="body" idx="1"/>
          </p:nvPr>
        </p:nvSpPr>
        <p:spPr/>
        <p:txBody>
          <a:bodyPr/>
          <a:lstStyle/>
          <a:p>
            <a:endParaRPr lang="en-GB" sz="1200" b="0" i="0" kern="1200" baseline="0" dirty="0">
              <a:solidFill>
                <a:schemeClr val="tx1"/>
              </a:solidFill>
              <a:effectLst/>
              <a:latin typeface="+mn-lt"/>
              <a:ea typeface="Calibri"/>
              <a:cs typeface="Calibri"/>
            </a:endParaRPr>
          </a:p>
          <a:p>
            <a:endParaRPr lang="en-GB" dirty="0"/>
          </a:p>
        </p:txBody>
      </p:sp>
      <p:sp>
        <p:nvSpPr>
          <p:cNvPr id="4" name="Slide Number Placeholder 3">
            <a:extLst>
              <a:ext uri="{FF2B5EF4-FFF2-40B4-BE49-F238E27FC236}">
                <a16:creationId xmlns:a16="http://schemas.microsoft.com/office/drawing/2014/main" id="{73F5FBCC-5BC8-17D3-0A3E-40C47DCF3E7A}"/>
              </a:ext>
            </a:extLst>
          </p:cNvPr>
          <p:cNvSpPr>
            <a:spLocks noGrp="1"/>
          </p:cNvSpPr>
          <p:nvPr>
            <p:ph type="sldNum" sz="quarter" idx="10"/>
          </p:nvPr>
        </p:nvSpPr>
        <p:spPr/>
        <p:txBody>
          <a:bodyPr/>
          <a:lstStyle/>
          <a:p>
            <a:fld id="{20D5E930-B309-4FF6-AB35-4CC7CAB267D3}" type="slidenum">
              <a:rPr lang="en-GB" smtClean="0"/>
              <a:t>23</a:t>
            </a:fld>
            <a:endParaRPr lang="en-GB"/>
          </a:p>
        </p:txBody>
      </p:sp>
    </p:spTree>
    <p:extLst>
      <p:ext uri="{BB962C8B-B14F-4D97-AF65-F5344CB8AC3E}">
        <p14:creationId xmlns:p14="http://schemas.microsoft.com/office/powerpoint/2010/main" val="42148675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2400" dirty="0">
                <a:latin typeface="Comic Sans MS" panose="030F0702030302020204" pitchFamily="66" charset="0"/>
              </a:rPr>
              <a:t>Gross motor skills</a:t>
            </a:r>
            <a:r>
              <a:rPr lang="en-GB" sz="2400" baseline="0" dirty="0">
                <a:latin typeface="Comic Sans MS" panose="030F0702030302020204" pitchFamily="66" charset="0"/>
              </a:rPr>
              <a:t> </a:t>
            </a:r>
          </a:p>
          <a:p>
            <a:pPr marL="0" indent="0">
              <a:buNone/>
            </a:pPr>
            <a:endParaRPr lang="en-GB" sz="2400" baseline="0" dirty="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a:t>This is</a:t>
            </a:r>
            <a:r>
              <a:rPr lang="en-GB" sz="2400" baseline="0" dirty="0"/>
              <a:t> the beginning of writing. They need gross motor to progress to fine motor skills. It develops their bigger muscle grip.</a:t>
            </a:r>
            <a:endParaRPr lang="en-GB" sz="2400" dirty="0"/>
          </a:p>
          <a:p>
            <a:pPr marL="0" indent="0">
              <a:buNone/>
            </a:pPr>
            <a:r>
              <a:rPr lang="en-GB" sz="2400" dirty="0">
                <a:latin typeface="Comic Sans MS" panose="030F0702030302020204" pitchFamily="66" charset="0"/>
              </a:rPr>
              <a:t>Things to support this are:</a:t>
            </a:r>
          </a:p>
          <a:p>
            <a:pPr marL="0" indent="0">
              <a:buNone/>
            </a:pPr>
            <a:endParaRPr lang="en-GB" sz="2400" dirty="0">
              <a:latin typeface="Comic Sans MS" panose="030F0702030302020204" pitchFamily="66" charset="0"/>
            </a:endParaRPr>
          </a:p>
          <a:p>
            <a:r>
              <a:rPr lang="en-GB" dirty="0">
                <a:latin typeface="Comic Sans MS" panose="030F0702030302020204" pitchFamily="66" charset="0"/>
              </a:rPr>
              <a:t>controlling handlebars on a bike</a:t>
            </a:r>
          </a:p>
          <a:p>
            <a:r>
              <a:rPr lang="en-GB" dirty="0">
                <a:latin typeface="Comic Sans MS" panose="030F0702030302020204" pitchFamily="66" charset="0"/>
              </a:rPr>
              <a:t>pedalling and scooting</a:t>
            </a:r>
          </a:p>
          <a:p>
            <a:r>
              <a:rPr lang="en-GB" dirty="0">
                <a:latin typeface="Comic Sans MS" panose="030F0702030302020204" pitchFamily="66" charset="0"/>
              </a:rPr>
              <a:t>climbing, balancing, swinging</a:t>
            </a:r>
          </a:p>
          <a:p>
            <a:r>
              <a:rPr lang="en-GB" dirty="0">
                <a:latin typeface="Comic Sans MS" panose="030F0702030302020204" pitchFamily="66" charset="0"/>
              </a:rPr>
              <a:t>raking and sweeping</a:t>
            </a:r>
          </a:p>
          <a:p>
            <a:r>
              <a:rPr lang="en-GB" dirty="0">
                <a:latin typeface="Comic Sans MS" panose="030F0702030302020204" pitchFamily="66" charset="0"/>
              </a:rPr>
              <a:t>moving with ribbons and scarves</a:t>
            </a:r>
          </a:p>
          <a:p>
            <a:r>
              <a:rPr lang="en-GB" dirty="0">
                <a:latin typeface="Comic Sans MS" panose="030F0702030302020204" pitchFamily="66" charset="0"/>
              </a:rPr>
              <a:t>managing clothing – arms into sleeves</a:t>
            </a:r>
          </a:p>
          <a:p>
            <a:r>
              <a:rPr lang="en-GB" dirty="0">
                <a:latin typeface="Comic Sans MS" panose="030F0702030302020204" pitchFamily="66" charset="0"/>
              </a:rPr>
              <a:t>controlling bats and balls</a:t>
            </a:r>
          </a:p>
          <a:p>
            <a:r>
              <a:rPr lang="en-GB" dirty="0">
                <a:latin typeface="Comic Sans MS" panose="030F0702030302020204" pitchFamily="66" charset="0"/>
              </a:rPr>
              <a:t>joining in with action rhymes</a:t>
            </a:r>
          </a:p>
          <a:p>
            <a:r>
              <a:rPr lang="en-GB" dirty="0">
                <a:latin typeface="Comic Sans MS" panose="030F0702030302020204" pitchFamily="66" charset="0"/>
              </a:rPr>
              <a:t>lifting and carrying</a:t>
            </a: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24</a:t>
            </a:fld>
            <a:endParaRPr lang="en-GB"/>
          </a:p>
        </p:txBody>
      </p:sp>
    </p:spTree>
    <p:extLst>
      <p:ext uri="{BB962C8B-B14F-4D97-AF65-F5344CB8AC3E}">
        <p14:creationId xmlns:p14="http://schemas.microsoft.com/office/powerpoint/2010/main" val="12586204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This strengthens their fingers ready</a:t>
            </a:r>
            <a:r>
              <a:rPr lang="en-GB" baseline="0" dirty="0"/>
              <a:t> for their pincer </a:t>
            </a:r>
          </a:p>
          <a:p>
            <a:pPr marL="0" indent="0">
              <a:buNone/>
            </a:pPr>
            <a:endParaRPr lang="en-GB" sz="2400" baseline="0" dirty="0" err="1">
              <a:latin typeface="Comic Sans MS" panose="030F0702030302020204" pitchFamily="66" charset="0"/>
            </a:endParaRPr>
          </a:p>
          <a:p>
            <a:pPr marL="0" indent="0">
              <a:buNone/>
            </a:pPr>
            <a:r>
              <a:rPr lang="en-GB" sz="2400" dirty="0">
                <a:latin typeface="Comic Sans MS" panose="030F0702030302020204" pitchFamily="66" charset="0"/>
              </a:rPr>
              <a:t>Fine motor</a:t>
            </a:r>
          </a:p>
          <a:p>
            <a:r>
              <a:rPr lang="en-GB" dirty="0">
                <a:latin typeface="Comic Sans MS" panose="030F0702030302020204" pitchFamily="66" charset="0"/>
              </a:rPr>
              <a:t>rolling and shaping dough</a:t>
            </a:r>
          </a:p>
          <a:p>
            <a:r>
              <a:rPr lang="en-GB" dirty="0">
                <a:latin typeface="Comic Sans MS" panose="030F0702030302020204" pitchFamily="66" charset="0"/>
              </a:rPr>
              <a:t>cutting with scissors</a:t>
            </a:r>
          </a:p>
          <a:p>
            <a:r>
              <a:rPr lang="en-GB" dirty="0">
                <a:latin typeface="Comic Sans MS" panose="030F0702030302020204" pitchFamily="66" charset="0"/>
              </a:rPr>
              <a:t>building with small construction kits</a:t>
            </a:r>
          </a:p>
          <a:p>
            <a:r>
              <a:rPr lang="en-GB" dirty="0">
                <a:latin typeface="Comic Sans MS" panose="030F0702030302020204" pitchFamily="66" charset="0"/>
              </a:rPr>
              <a:t>threading beads</a:t>
            </a:r>
          </a:p>
          <a:p>
            <a:r>
              <a:rPr lang="en-GB" dirty="0">
                <a:latin typeface="Comic Sans MS" panose="030F0702030302020204" pitchFamily="66" charset="0"/>
              </a:rPr>
              <a:t>drawing with chalk</a:t>
            </a:r>
          </a:p>
          <a:p>
            <a:r>
              <a:rPr lang="en-GB" dirty="0">
                <a:latin typeface="Comic Sans MS" panose="030F0702030302020204" pitchFamily="66" charset="0"/>
              </a:rPr>
              <a:t>lacing and sewing</a:t>
            </a:r>
          </a:p>
          <a:p>
            <a:r>
              <a:rPr lang="en-GB" dirty="0">
                <a:latin typeface="Comic Sans MS" panose="030F0702030302020204" pitchFamily="66" charset="0"/>
              </a:rPr>
              <a:t>using a knife and fork</a:t>
            </a:r>
          </a:p>
          <a:p>
            <a:r>
              <a:rPr lang="en-GB" dirty="0">
                <a:latin typeface="Comic Sans MS" panose="030F0702030302020204" pitchFamily="66" charset="0"/>
              </a:rPr>
              <a:t>mixing cooking ingredients</a:t>
            </a:r>
          </a:p>
          <a:p>
            <a:r>
              <a:rPr lang="en-GB" dirty="0">
                <a:latin typeface="Comic Sans MS" panose="030F0702030302020204" pitchFamily="66" charset="0"/>
              </a:rPr>
              <a:t>turning the pages of a book</a:t>
            </a:r>
          </a:p>
          <a:p>
            <a:r>
              <a:rPr lang="en-GB" dirty="0">
                <a:latin typeface="Comic Sans MS" panose="030F0702030302020204" pitchFamily="66" charset="0"/>
              </a:rPr>
              <a:t>using small tools, e.g. hole punchers, staplers, pegs and paper clips</a:t>
            </a:r>
          </a:p>
          <a:p>
            <a:r>
              <a:rPr lang="en-GB" dirty="0">
                <a:latin typeface="Comic Sans MS" panose="030F0702030302020204" pitchFamily="66" charset="0"/>
              </a:rPr>
              <a:t>fastening clothing – buttons and zips</a:t>
            </a:r>
          </a:p>
          <a:p>
            <a:r>
              <a:rPr lang="en-GB" baseline="0" dirty="0"/>
              <a:t>rip. </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25</a:t>
            </a:fld>
            <a:endParaRPr lang="en-GB"/>
          </a:p>
        </p:txBody>
      </p:sp>
    </p:spTree>
    <p:extLst>
      <p:ext uri="{BB962C8B-B14F-4D97-AF65-F5344CB8AC3E}">
        <p14:creationId xmlns:p14="http://schemas.microsoft.com/office/powerpoint/2010/main" val="39305603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800" dirty="0">
                <a:latin typeface="Comic Sans MS" panose="030F0702030302020204" pitchFamily="66" charset="0"/>
              </a:rPr>
              <a:t>Emergent writing</a:t>
            </a:r>
          </a:p>
          <a:p>
            <a:pPr marL="0" indent="0">
              <a:buNone/>
            </a:pPr>
            <a:endParaRPr lang="en-GB" dirty="0">
              <a:latin typeface="Comic Sans MS" panose="030F0702030302020204" pitchFamily="66" charset="0"/>
            </a:endParaRPr>
          </a:p>
          <a:p>
            <a:pPr marL="0" indent="0">
              <a:buNone/>
            </a:pPr>
            <a:r>
              <a:rPr lang="en-GB" sz="1200" dirty="0">
                <a:latin typeface="Comic Sans MS" panose="030F0702030302020204" pitchFamily="66" charset="0"/>
              </a:rPr>
              <a:t>Most children will –</a:t>
            </a:r>
          </a:p>
          <a:p>
            <a:r>
              <a:rPr lang="en-GB" sz="1200" dirty="0">
                <a:latin typeface="Comic Sans MS" panose="030F0702030302020204" pitchFamily="66" charset="0"/>
              </a:rPr>
              <a:t>experiment with marks</a:t>
            </a:r>
          </a:p>
          <a:p>
            <a:r>
              <a:rPr lang="en-GB" sz="1200" dirty="0">
                <a:latin typeface="Comic Sans MS" panose="030F0702030302020204" pitchFamily="66" charset="0"/>
              </a:rPr>
              <a:t>begin to use lines, circles and other shapes / patterns</a:t>
            </a:r>
          </a:p>
          <a:p>
            <a:r>
              <a:rPr lang="en-GB" sz="1200" dirty="0">
                <a:latin typeface="Comic Sans MS" panose="030F0702030302020204" pitchFamily="66" charset="0"/>
              </a:rPr>
              <a:t>begin to use random collections of letters</a:t>
            </a:r>
          </a:p>
          <a:p>
            <a:r>
              <a:rPr lang="en-GB" sz="1200" dirty="0">
                <a:latin typeface="Comic Sans MS" panose="030F0702030302020204" pitchFamily="66" charset="0"/>
              </a:rPr>
              <a:t>begin to use familiar letters (usually from own name) to represent meaning</a:t>
            </a:r>
          </a:p>
          <a:p>
            <a:r>
              <a:rPr lang="en-GB" sz="1200" dirty="0">
                <a:latin typeface="Comic Sans MS" panose="030F0702030302020204" pitchFamily="66" charset="0"/>
              </a:rPr>
              <a:t>begin to understand that a group of letters have meaning</a:t>
            </a:r>
          </a:p>
          <a:p>
            <a:r>
              <a:rPr lang="en-GB" sz="1200" dirty="0">
                <a:latin typeface="Comic Sans MS" panose="030F0702030302020204" pitchFamily="66" charset="0"/>
              </a:rPr>
              <a:t>begin to apply their phonic knowledge</a:t>
            </a:r>
          </a:p>
          <a:p>
            <a:endParaRPr lang="en-GB" sz="1200" dirty="0">
              <a:latin typeface="Comic Sans MS" panose="030F0702030302020204" pitchFamily="66" charset="0"/>
            </a:endParaRPr>
          </a:p>
          <a:p>
            <a:r>
              <a:rPr lang="en-GB" dirty="0"/>
              <a:t>A</a:t>
            </a:r>
            <a:r>
              <a:rPr lang="en-GB" baseline="0" dirty="0"/>
              <a:t> lot of their mark making might be on the bigger scale as they are developing their muscle groups.</a:t>
            </a:r>
          </a:p>
          <a:p>
            <a:endParaRPr lang="en-GB" baseline="0" dirty="0"/>
          </a:p>
          <a:p>
            <a:r>
              <a:rPr lang="en-GB" baseline="0" dirty="0"/>
              <a:t>Using a range of mediums – paint brush cotton bud, finger in dirt/sand. Not just paper and pen! Make it fun!</a:t>
            </a:r>
          </a:p>
          <a:p>
            <a:endParaRPr lang="en-GB" baseline="0" dirty="0"/>
          </a:p>
          <a:p>
            <a:r>
              <a:rPr lang="en-GB" dirty="0"/>
              <a:t>When the children read it back, you</a:t>
            </a:r>
            <a:r>
              <a:rPr lang="en-GB" baseline="0" dirty="0"/>
              <a:t> can scribe above, (if you feel it is unclear), but don’t feel you have to. </a:t>
            </a:r>
          </a:p>
          <a:p>
            <a:endParaRPr lang="en-GB" baseline="0" dirty="0"/>
          </a:p>
          <a:p>
            <a:r>
              <a:rPr lang="en-GB" baseline="0" dirty="0"/>
              <a:t>Dominant hand – they may switch, don’t worry about this, they will find their dominant hand themselves through lots of writing practice!</a:t>
            </a:r>
          </a:p>
          <a:p>
            <a:endParaRPr lang="en-GB" baseline="0" dirty="0"/>
          </a:p>
          <a:p>
            <a:pPr marL="0" indent="0">
              <a:buNone/>
            </a:pPr>
            <a:r>
              <a:rPr lang="en-GB" sz="1800" dirty="0">
                <a:latin typeface="Comic Sans MS" panose="030F0702030302020204" pitchFamily="66" charset="0"/>
              </a:rPr>
              <a:t>Supporting writing at home</a:t>
            </a:r>
          </a:p>
          <a:p>
            <a:r>
              <a:rPr lang="en-GB" dirty="0">
                <a:latin typeface="Comic Sans MS" panose="030F0702030302020204" pitchFamily="66" charset="0"/>
              </a:rPr>
              <a:t>Provide opportunities for independent mark making</a:t>
            </a:r>
          </a:p>
          <a:p>
            <a:r>
              <a:rPr lang="en-GB" dirty="0">
                <a:latin typeface="Comic Sans MS" panose="030F0702030302020204" pitchFamily="66" charset="0"/>
              </a:rPr>
              <a:t>Value and encourage all mark making</a:t>
            </a:r>
          </a:p>
          <a:p>
            <a:r>
              <a:rPr lang="en-GB" b="1" dirty="0">
                <a:latin typeface="Comic Sans MS" panose="030F0702030302020204" pitchFamily="66" charset="0"/>
              </a:rPr>
              <a:t>Avoid </a:t>
            </a:r>
            <a:r>
              <a:rPr lang="en-GB" dirty="0">
                <a:latin typeface="Comic Sans MS" panose="030F0702030302020204" pitchFamily="66" charset="0"/>
              </a:rPr>
              <a:t>scribing for children, dotting, getting them to write over the top and copying</a:t>
            </a:r>
          </a:p>
          <a:p>
            <a:r>
              <a:rPr lang="en-GB" dirty="0">
                <a:latin typeface="Comic Sans MS" panose="030F0702030302020204" pitchFamily="66" charset="0"/>
              </a:rPr>
              <a:t>Practise phoneme, grapheme correspondence e.g. through flashcards, use of sound mats, actions and mnemonics</a:t>
            </a:r>
          </a:p>
          <a:p>
            <a:r>
              <a:rPr lang="en-GB" b="1" dirty="0">
                <a:latin typeface="Comic Sans MS" panose="030F0702030302020204" pitchFamily="66" charset="0"/>
              </a:rPr>
              <a:t>Praise</a:t>
            </a:r>
            <a:r>
              <a:rPr lang="en-GB" dirty="0">
                <a:latin typeface="Comic Sans MS" panose="030F0702030302020204" pitchFamily="66" charset="0"/>
              </a:rPr>
              <a:t> them for their use of phonics and accept that their spellings will be phonetic – house / </a:t>
            </a:r>
            <a:r>
              <a:rPr lang="en-GB" dirty="0" err="1">
                <a:latin typeface="Comic Sans MS" panose="030F0702030302020204" pitchFamily="66" charset="0"/>
              </a:rPr>
              <a:t>hows</a:t>
            </a:r>
            <a:endParaRPr lang="en-GB" dirty="0">
              <a:latin typeface="Comic Sans MS" panose="030F0702030302020204" pitchFamily="66" charset="0"/>
            </a:endParaRPr>
          </a:p>
          <a:p>
            <a:r>
              <a:rPr lang="en-GB" dirty="0">
                <a:latin typeface="Comic Sans MS" panose="030F0702030302020204" pitchFamily="66" charset="0"/>
              </a:rPr>
              <a:t>Encourage correct pencil grip</a:t>
            </a:r>
            <a:endParaRPr lang="en-GB" dirty="0"/>
          </a:p>
          <a:p>
            <a:endParaRPr lang="en-GB" sz="1200" dirty="0">
              <a:latin typeface="Comic Sans MS" panose="030F0702030302020204" pitchFamily="66" charset="0"/>
            </a:endParaRPr>
          </a:p>
        </p:txBody>
      </p:sp>
      <p:sp>
        <p:nvSpPr>
          <p:cNvPr id="4" name="Slide Number Placeholder 3"/>
          <p:cNvSpPr>
            <a:spLocks noGrp="1"/>
          </p:cNvSpPr>
          <p:nvPr>
            <p:ph type="sldNum" sz="quarter" idx="10"/>
          </p:nvPr>
        </p:nvSpPr>
        <p:spPr/>
        <p:txBody>
          <a:bodyPr/>
          <a:lstStyle/>
          <a:p>
            <a:fld id="{20D5E930-B309-4FF6-AB35-4CC7CAB267D3}" type="slidenum">
              <a:rPr lang="en-GB" smtClean="0"/>
              <a:t>26</a:t>
            </a:fld>
            <a:endParaRPr lang="en-GB"/>
          </a:p>
        </p:txBody>
      </p:sp>
    </p:spTree>
    <p:extLst>
      <p:ext uri="{BB962C8B-B14F-4D97-AF65-F5344CB8AC3E}">
        <p14:creationId xmlns:p14="http://schemas.microsoft.com/office/powerpoint/2010/main" val="1299001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the child has used previously</a:t>
            </a:r>
            <a:r>
              <a:rPr lang="en-GB" baseline="0" dirty="0"/>
              <a:t> taught GPCs to segment words and spell them.</a:t>
            </a:r>
          </a:p>
          <a:p>
            <a:endParaRPr lang="en-GB" baseline="0" dirty="0"/>
          </a:p>
          <a:p>
            <a:pPr marL="0" indent="0">
              <a:buNone/>
            </a:pPr>
            <a:r>
              <a:rPr lang="en-GB" sz="1400" dirty="0">
                <a:latin typeface="Comic Sans MS" panose="030F0702030302020204" pitchFamily="66" charset="0"/>
              </a:rPr>
              <a:t>Applying phonics to their writing (segmenting) </a:t>
            </a:r>
          </a:p>
          <a:p>
            <a:pPr marL="0" indent="0">
              <a:buNone/>
            </a:pPr>
            <a:br>
              <a:rPr lang="en-GB" dirty="0">
                <a:latin typeface="Comic Sans MS" panose="030F0702030302020204" pitchFamily="66" charset="0"/>
              </a:rPr>
            </a:br>
            <a:r>
              <a:rPr lang="en-GB" dirty="0">
                <a:latin typeface="Comic Sans MS" panose="030F0702030302020204" pitchFamily="66" charset="0"/>
              </a:rPr>
              <a:t>Most children will -</a:t>
            </a:r>
          </a:p>
          <a:p>
            <a:r>
              <a:rPr lang="en-GB" dirty="0">
                <a:latin typeface="Comic Sans MS" panose="030F0702030302020204" pitchFamily="66" charset="0"/>
              </a:rPr>
              <a:t>hear and write initial letter sounds for words </a:t>
            </a:r>
          </a:p>
          <a:p>
            <a:r>
              <a:rPr lang="en-GB" dirty="0">
                <a:latin typeface="Comic Sans MS" panose="030F0702030302020204" pitchFamily="66" charset="0"/>
              </a:rPr>
              <a:t>hear and write initial and final sounds</a:t>
            </a:r>
          </a:p>
          <a:p>
            <a:r>
              <a:rPr lang="en-GB" dirty="0">
                <a:latin typeface="Comic Sans MS" panose="030F0702030302020204" pitchFamily="66" charset="0"/>
              </a:rPr>
              <a:t>hear sounds in the order they occur in words</a:t>
            </a:r>
          </a:p>
          <a:p>
            <a:r>
              <a:rPr lang="en-GB" dirty="0">
                <a:latin typeface="Comic Sans MS" panose="030F0702030302020204" pitchFamily="66" charset="0"/>
              </a:rPr>
              <a:t>build a memory of words by sight (tricky words)</a:t>
            </a:r>
          </a:p>
          <a:p>
            <a:endParaRPr lang="en-GB" dirty="0">
              <a:latin typeface="Comic Sans MS" panose="030F0702030302020204" pitchFamily="66" charset="0"/>
            </a:endParaRPr>
          </a:p>
          <a:p>
            <a:r>
              <a:rPr lang="en-GB" dirty="0">
                <a:latin typeface="Comic Sans MS" panose="030F0702030302020204" pitchFamily="66" charset="0"/>
              </a:rPr>
              <a:t>Don’t worry too much about</a:t>
            </a:r>
            <a:r>
              <a:rPr lang="en-GB" baseline="0" dirty="0">
                <a:latin typeface="Comic Sans MS" panose="030F0702030302020204" pitchFamily="66" charset="0"/>
              </a:rPr>
              <a:t> spelling at this point – children are doing phonics and learning spelling rules up to year 2. </a:t>
            </a:r>
            <a:endParaRPr lang="en-GB" dirty="0">
              <a:latin typeface="Comic Sans MS" panose="030F0702030302020204" pitchFamily="66" charset="0"/>
            </a:endParaRPr>
          </a:p>
          <a:p>
            <a:endParaRPr lang="en-GB" baseline="0" dirty="0"/>
          </a:p>
          <a:p>
            <a:endParaRPr lang="en-GB" baseline="0" dirty="0"/>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C74893E1-15DE-4992-B658-B0116FB1DC1E}" type="slidenum">
              <a:rPr lang="en-GB" smtClean="0"/>
              <a:t>27</a:t>
            </a:fld>
            <a:endParaRPr lang="en-GB"/>
          </a:p>
        </p:txBody>
      </p:sp>
    </p:spTree>
    <p:extLst>
      <p:ext uri="{BB962C8B-B14F-4D97-AF65-F5344CB8AC3E}">
        <p14:creationId xmlns:p14="http://schemas.microsoft.com/office/powerpoint/2010/main" val="12485117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Letter 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Alongside learning all of the phonemes, it is important that children know how to write the grapheme correctly. </a:t>
            </a:r>
          </a:p>
          <a:p>
            <a:endParaRPr lang="en-GB" dirty="0"/>
          </a:p>
          <a:p>
            <a:endParaRPr lang="en-GB" dirty="0"/>
          </a:p>
          <a:p>
            <a:r>
              <a:rPr lang="en-GB" dirty="0"/>
              <a:t>If you have siblings</a:t>
            </a:r>
            <a:r>
              <a:rPr lang="en-GB" baseline="0" dirty="0"/>
              <a:t> in the older years, your children were introduced to cursive writing. However, this year we will be teaching the children to print their letters. The children will learn how to write the letters during their phonics lessons and then home learning will go out for you to practise what they have learnt at school. </a:t>
            </a:r>
          </a:p>
          <a:p>
            <a:endParaRPr lang="en-GB" baseline="0" dirty="0"/>
          </a:p>
          <a:p>
            <a:r>
              <a:rPr lang="en-GB" baseline="0" dirty="0"/>
              <a:t>A home learning letter will be emailed to you via the school office to inform you of how you can help at home. T</a:t>
            </a:r>
            <a:r>
              <a:rPr lang="en-GB" dirty="0">
                <a:latin typeface="Comic Sans MS" panose="030F0702030302020204" pitchFamily="66" charset="0"/>
              </a:rPr>
              <a:t>he children will receive weekly phonics home learning in their purple folders. This gives them the opportunity to practise the sounds and tricky words they have learnt at school. The phonics home learning involves applying their phonic knowledge to write words. </a:t>
            </a:r>
            <a:endParaRPr lang="en-GB" baseline="0" dirty="0"/>
          </a:p>
        </p:txBody>
      </p:sp>
      <p:sp>
        <p:nvSpPr>
          <p:cNvPr id="4" name="Slide Number Placeholder 3"/>
          <p:cNvSpPr>
            <a:spLocks noGrp="1"/>
          </p:cNvSpPr>
          <p:nvPr>
            <p:ph type="sldNum" sz="quarter" idx="10"/>
          </p:nvPr>
        </p:nvSpPr>
        <p:spPr/>
        <p:txBody>
          <a:bodyPr/>
          <a:lstStyle/>
          <a:p>
            <a:fld id="{C74893E1-15DE-4992-B658-B0116FB1DC1E}" type="slidenum">
              <a:rPr lang="en-GB" smtClean="0"/>
              <a:t>28</a:t>
            </a:fld>
            <a:endParaRPr lang="en-GB"/>
          </a:p>
        </p:txBody>
      </p:sp>
    </p:spTree>
    <p:extLst>
      <p:ext uri="{BB962C8B-B14F-4D97-AF65-F5344CB8AC3E}">
        <p14:creationId xmlns:p14="http://schemas.microsoft.com/office/powerpoint/2010/main" val="42171912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omic Sans MS" panose="030F0702030302020204" pitchFamily="66" charset="0"/>
              </a:rPr>
              <a:t>Maths is taught in a purposeful and practical way allowing children to acquire key skills.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The maths curriculum in Reception is divided into two categories </a:t>
            </a:r>
            <a:r>
              <a:rPr lang="en-GB" sz="1200" b="1" dirty="0">
                <a:latin typeface="Comic Sans MS" panose="030F0702030302020204" pitchFamily="66" charset="0"/>
              </a:rPr>
              <a:t>Number </a:t>
            </a:r>
            <a:r>
              <a:rPr lang="en-GB" sz="1200" dirty="0">
                <a:latin typeface="Comic Sans MS" panose="030F0702030302020204" pitchFamily="66" charset="0"/>
              </a:rPr>
              <a:t>and </a:t>
            </a:r>
            <a:r>
              <a:rPr lang="en-GB" sz="1200" b="1" dirty="0">
                <a:latin typeface="Comic Sans MS" panose="030F0702030302020204" pitchFamily="66" charset="0"/>
              </a:rPr>
              <a:t>Numerical Pattern. </a:t>
            </a:r>
          </a:p>
          <a:p>
            <a:r>
              <a:rPr lang="en-GB" dirty="0">
                <a:latin typeface="Comic Sans MS" panose="030F0702030302020204" pitchFamily="66" charset="0"/>
              </a:rPr>
              <a:t>We teach maths daily and we have a </a:t>
            </a:r>
          </a:p>
          <a:p>
            <a:endParaRPr lang="en-GB" dirty="0">
              <a:latin typeface="Comic Sans MS" panose="030F0702030302020204" pitchFamily="66" charset="0"/>
            </a:endParaRPr>
          </a:p>
          <a:p>
            <a:r>
              <a:rPr lang="en-GB" dirty="0">
                <a:latin typeface="Comic Sans MS" panose="030F0702030302020204" pitchFamily="66" charset="0"/>
              </a:rPr>
              <a:t>Whole class maths learning will take place that will be teacher led in addition to independent learning. Focused activities and resources will be provided to develop these skills.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rPr>
              <a:t>Helping at home</a:t>
            </a:r>
          </a:p>
          <a:p>
            <a:endParaRPr lang="en-GB" dirty="0"/>
          </a:p>
          <a:p>
            <a:r>
              <a:rPr lang="en-GB" sz="1200" dirty="0">
                <a:latin typeface="Comic Sans MS" panose="030F0702030302020204" pitchFamily="66" charset="0"/>
              </a:rPr>
              <a:t>Singing songs that take away or add things e.g. 10 green bottles, 1 man went to mow, 5 current buns</a:t>
            </a:r>
          </a:p>
          <a:p>
            <a:r>
              <a:rPr lang="en-GB" sz="1200" dirty="0">
                <a:latin typeface="Comic Sans MS" panose="030F0702030302020204" pitchFamily="66" charset="0"/>
              </a:rPr>
              <a:t>Utilise counting opportunities – count stairs, count buttons, count lampposts on a walk, count ‘red’ cars on a journey etc.</a:t>
            </a:r>
          </a:p>
          <a:p>
            <a:r>
              <a:rPr lang="en-GB" sz="1200" dirty="0">
                <a:latin typeface="Comic Sans MS" panose="030F0702030302020204" pitchFamily="66" charset="0"/>
              </a:rPr>
              <a:t>Games that use dice e.g. snakes and ladders</a:t>
            </a:r>
          </a:p>
          <a:p>
            <a:r>
              <a:rPr lang="en-GB" sz="1200" dirty="0">
                <a:latin typeface="Comic Sans MS" panose="030F0702030302020204" pitchFamily="66" charset="0"/>
              </a:rPr>
              <a:t>Look for numbers in the outside environment</a:t>
            </a:r>
          </a:p>
          <a:p>
            <a:r>
              <a:rPr lang="en-GB" sz="1200" dirty="0">
                <a:latin typeface="Comic Sans MS" panose="030F0702030302020204" pitchFamily="66" charset="0"/>
              </a:rPr>
              <a:t>Ask questions like ‘if I took one away how many would I have left? ‘ or if I add one how many have I got now?</a:t>
            </a:r>
          </a:p>
          <a:p>
            <a:r>
              <a:rPr lang="en-GB" sz="1200" dirty="0">
                <a:latin typeface="Comic Sans MS" panose="030F0702030302020204" pitchFamily="66" charset="0"/>
              </a:rPr>
              <a:t>Use magnetic numbers on the fridge or foam numbers for the bath. Put them in order. Miss one out of a sequence – do they know which one is missing?</a:t>
            </a:r>
          </a:p>
          <a:p>
            <a:r>
              <a:rPr lang="en-GB" sz="1200" dirty="0">
                <a:latin typeface="Comic Sans MS" panose="030F0702030302020204" pitchFamily="66" charset="0"/>
              </a:rPr>
              <a:t>Throwing beanbags/balls at numbered targets and adding up scores – who scored the most? The least?</a:t>
            </a:r>
          </a:p>
          <a:p>
            <a:r>
              <a:rPr lang="en-GB" sz="1200" dirty="0">
                <a:latin typeface="Comic Sans MS" panose="030F0702030302020204" pitchFamily="66" charset="0"/>
              </a:rPr>
              <a:t>Practice counting in 2s, 5s and 10s (later on in the year).</a:t>
            </a: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29</a:t>
            </a:fld>
            <a:endParaRPr lang="en-GB"/>
          </a:p>
        </p:txBody>
      </p:sp>
    </p:spTree>
    <p:extLst>
      <p:ext uri="{BB962C8B-B14F-4D97-AF65-F5344CB8AC3E}">
        <p14:creationId xmlns:p14="http://schemas.microsoft.com/office/powerpoint/2010/main" val="30509349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30</a:t>
            </a:fld>
            <a:endParaRPr lang="en-GB"/>
          </a:p>
        </p:txBody>
      </p:sp>
    </p:spTree>
    <p:extLst>
      <p:ext uri="{BB962C8B-B14F-4D97-AF65-F5344CB8AC3E}">
        <p14:creationId xmlns:p14="http://schemas.microsoft.com/office/powerpoint/2010/main" val="35162835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31</a:t>
            </a:fld>
            <a:endParaRPr lang="en-GB"/>
          </a:p>
        </p:txBody>
      </p:sp>
    </p:spTree>
    <p:extLst>
      <p:ext uri="{BB962C8B-B14F-4D97-AF65-F5344CB8AC3E}">
        <p14:creationId xmlns:p14="http://schemas.microsoft.com/office/powerpoint/2010/main" val="39423334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32</a:t>
            </a:fld>
            <a:endParaRPr lang="en-GB"/>
          </a:p>
        </p:txBody>
      </p:sp>
    </p:spTree>
    <p:extLst>
      <p:ext uri="{BB962C8B-B14F-4D97-AF65-F5344CB8AC3E}">
        <p14:creationId xmlns:p14="http://schemas.microsoft.com/office/powerpoint/2010/main" val="27567796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33</a:t>
            </a:fld>
            <a:endParaRPr lang="en-GB"/>
          </a:p>
        </p:txBody>
      </p:sp>
    </p:spTree>
    <p:extLst>
      <p:ext uri="{BB962C8B-B14F-4D97-AF65-F5344CB8AC3E}">
        <p14:creationId xmlns:p14="http://schemas.microsoft.com/office/powerpoint/2010/main" val="13206438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34</a:t>
            </a:fld>
            <a:endParaRPr lang="en-GB"/>
          </a:p>
        </p:txBody>
      </p:sp>
    </p:spTree>
    <p:extLst>
      <p:ext uri="{BB962C8B-B14F-4D97-AF65-F5344CB8AC3E}">
        <p14:creationId xmlns:p14="http://schemas.microsoft.com/office/powerpoint/2010/main" val="2853490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love hearing about the learning your child does at</a:t>
            </a:r>
            <a:r>
              <a:rPr lang="en-GB" baseline="0" dirty="0"/>
              <a:t> home. If your child does something special, pop it on one of these magic moment slips. </a:t>
            </a:r>
          </a:p>
          <a:p>
            <a:endParaRPr lang="en-GB" baseline="0" dirty="0"/>
          </a:p>
          <a:p>
            <a:r>
              <a:rPr lang="en-GB" baseline="0" dirty="0"/>
              <a:t>We will pop some in their book bags next week. More of these can be found on the website for you to print at home if you need. Additionally you can ask your class teacher if you need more as we have a stash in the classroom!</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35</a:t>
            </a:fld>
            <a:endParaRPr lang="en-GB"/>
          </a:p>
        </p:txBody>
      </p:sp>
    </p:spTree>
    <p:extLst>
      <p:ext uri="{BB962C8B-B14F-4D97-AF65-F5344CB8AC3E}">
        <p14:creationId xmlns:p14="http://schemas.microsoft.com/office/powerpoint/2010/main" val="28968281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Marvellous Me is an app that you can download on</a:t>
            </a:r>
            <a:r>
              <a:rPr lang="en-GB" baseline="0" dirty="0"/>
              <a:t> your phone. School staff will send messages about what your child has done at school so that you can talk to them about their learning and avoid the inevitable response of “I don’t know” to your “what did you do at school today?”</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36</a:t>
            </a:fld>
            <a:endParaRPr lang="en-GB"/>
          </a:p>
        </p:txBody>
      </p:sp>
    </p:spTree>
    <p:extLst>
      <p:ext uri="{BB962C8B-B14F-4D97-AF65-F5344CB8AC3E}">
        <p14:creationId xmlns:p14="http://schemas.microsoft.com/office/powerpoint/2010/main" val="29073266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a:t>
            </a:r>
            <a:r>
              <a:rPr lang="en-GB" baseline="0" dirty="0"/>
              <a:t> will also have access to Google Classroom, which will have access to a range of resources. The home learning will be uploaded as well as </a:t>
            </a:r>
            <a:r>
              <a:rPr lang="en-GB" baseline="0" dirty="0" err="1"/>
              <a:t>Twinkl</a:t>
            </a:r>
            <a:r>
              <a:rPr lang="en-GB" baseline="0" dirty="0"/>
              <a:t> </a:t>
            </a:r>
            <a:r>
              <a:rPr lang="en-GB" baseline="0" dirty="0" err="1"/>
              <a:t>minibooks</a:t>
            </a:r>
            <a:r>
              <a:rPr lang="en-GB" baseline="0" dirty="0"/>
              <a:t> for extra reads that link to the phonics learning each week. Towards the summer term we set a home learning task that is in line with the rest of the school, and you can use GC to upload pictures / videos of your child etc. </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37</a:t>
            </a:fld>
            <a:endParaRPr lang="en-GB"/>
          </a:p>
        </p:txBody>
      </p:sp>
    </p:spTree>
    <p:extLst>
      <p:ext uri="{BB962C8B-B14F-4D97-AF65-F5344CB8AC3E}">
        <p14:creationId xmlns:p14="http://schemas.microsoft.com/office/powerpoint/2010/main" val="28885612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Outdoor Environment </a:t>
            </a:r>
          </a:p>
          <a:p>
            <a:r>
              <a:rPr lang="en-GB" sz="1200" b="0" i="0" kern="1200" dirty="0">
                <a:solidFill>
                  <a:schemeClr val="tx1"/>
                </a:solidFill>
                <a:effectLst/>
                <a:latin typeface="+mn-lt"/>
                <a:ea typeface="+mn-ea"/>
                <a:cs typeface="+mn-cs"/>
              </a:rPr>
              <a:t>We would be grateful if you could remind your child or little ones not to use the resources set up in the outdoor environment in the morning,</a:t>
            </a:r>
            <a:r>
              <a:rPr lang="en-GB" sz="1200" b="0" i="0" kern="1200" baseline="0" dirty="0">
                <a:solidFill>
                  <a:schemeClr val="tx1"/>
                </a:solidFill>
                <a:effectLst/>
                <a:latin typeface="+mn-lt"/>
                <a:ea typeface="+mn-ea"/>
                <a:cs typeface="+mn-cs"/>
              </a:rPr>
              <a:t> this includes the woodlands mud kitchen and swing to the left of sapphire class, as well as gold garden. We spend time each morning making sure the resources are ready to use each day, as well as making sure the children are supervised using the equipment, especially the climbing frames as we don’t want accidents!</a:t>
            </a:r>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38</a:t>
            </a:fld>
            <a:endParaRPr lang="en-GB"/>
          </a:p>
        </p:txBody>
      </p:sp>
    </p:spTree>
    <p:extLst>
      <p:ext uri="{BB962C8B-B14F-4D97-AF65-F5344CB8AC3E}">
        <p14:creationId xmlns:p14="http://schemas.microsoft.com/office/powerpoint/2010/main" val="39255282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494C1-8B07-F97F-CD38-8AB2A17128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AF267-8D16-9306-8778-1528C95EB9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7844CA-79E9-9D6D-70A7-5A0BBB6504B8}"/>
              </a:ext>
            </a:extLst>
          </p:cNvPr>
          <p:cNvSpPr>
            <a:spLocks noGrp="1"/>
          </p:cNvSpPr>
          <p:nvPr>
            <p:ph type="body" idx="1"/>
          </p:nvPr>
        </p:nvSpPr>
        <p:spPr/>
        <p:txBody>
          <a:bodyPr/>
          <a:lstStyle/>
          <a:p>
            <a:r>
              <a:rPr lang="en-GB" dirty="0">
                <a:ea typeface="Calibri"/>
                <a:cs typeface="Calibri"/>
              </a:rPr>
              <a:t>We welcome anything odd and obscure, please pop them in the black box opposite our classrooms! If you're ever unsure, please ask a member of the team!</a:t>
            </a:r>
          </a:p>
        </p:txBody>
      </p:sp>
      <p:sp>
        <p:nvSpPr>
          <p:cNvPr id="4" name="Slide Number Placeholder 3">
            <a:extLst>
              <a:ext uri="{FF2B5EF4-FFF2-40B4-BE49-F238E27FC236}">
                <a16:creationId xmlns:a16="http://schemas.microsoft.com/office/drawing/2014/main" id="{CA3358D0-F068-90A4-9379-F42A3632CBC9}"/>
              </a:ext>
            </a:extLst>
          </p:cNvPr>
          <p:cNvSpPr>
            <a:spLocks noGrp="1"/>
          </p:cNvSpPr>
          <p:nvPr>
            <p:ph type="sldNum" sz="quarter" idx="10"/>
          </p:nvPr>
        </p:nvSpPr>
        <p:spPr/>
        <p:txBody>
          <a:bodyPr/>
          <a:lstStyle/>
          <a:p>
            <a:fld id="{20D5E930-B309-4FF6-AB35-4CC7CAB267D3}" type="slidenum">
              <a:rPr lang="en-GB" smtClean="0"/>
              <a:t>39</a:t>
            </a:fld>
            <a:endParaRPr lang="en-GB"/>
          </a:p>
        </p:txBody>
      </p:sp>
    </p:spTree>
    <p:extLst>
      <p:ext uri="{BB962C8B-B14F-4D97-AF65-F5344CB8AC3E}">
        <p14:creationId xmlns:p14="http://schemas.microsoft.com/office/powerpoint/2010/main" val="30652953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Trips/experiences</a:t>
            </a:r>
          </a:p>
          <a:p>
            <a:endParaRPr lang="en-GB" dirty="0"/>
          </a:p>
          <a:p>
            <a:r>
              <a:rPr lang="en-GB" dirty="0"/>
              <a:t>Throughout</a:t>
            </a:r>
            <a:r>
              <a:rPr lang="en-GB" baseline="0" dirty="0"/>
              <a:t> the year we have a variety of trips and experiences for your children.</a:t>
            </a:r>
            <a:r>
              <a:rPr lang="en-GB" dirty="0"/>
              <a:t> We have eggs arrive at school and we observe chicks hatching, visit Horley library, get on a coach to Gatton Park, have lots of visits from people in our </a:t>
            </a:r>
            <a:r>
              <a:rPr lang="en-GB" dirty="0" err="1"/>
              <a:t>commuity</a:t>
            </a:r>
            <a:r>
              <a:rPr lang="en-GB" dirty="0"/>
              <a:t> e.g. police officers, firefighters. That's just to name a few!</a:t>
            </a:r>
            <a:endParaRPr lang="en-GB" baseline="0" dirty="0">
              <a:ea typeface="Calibri"/>
              <a:cs typeface="Calibri"/>
            </a:endParaRPr>
          </a:p>
          <a:p>
            <a:endParaRPr lang="en-GB" baseline="0" dirty="0"/>
          </a:p>
          <a:p>
            <a:r>
              <a:rPr lang="en-GB" baseline="0" dirty="0"/>
              <a:t>The first trip is a whole school visit to watch Jack and the Beanstalk at the Hawth!</a:t>
            </a:r>
            <a:r>
              <a:rPr lang="en-GB" dirty="0"/>
              <a:t> </a:t>
            </a:r>
          </a:p>
          <a:p>
            <a:endParaRPr lang="en-GB" dirty="0"/>
          </a:p>
          <a:p>
            <a:r>
              <a:rPr lang="en-GB" dirty="0"/>
              <a:t>Communication will be sent out about each trip or event nearer the time. </a:t>
            </a:r>
            <a:endParaRPr lang="en-GB" baseline="0" dirty="0">
              <a:ea typeface="Calibri"/>
              <a:cs typeface="Calibri"/>
            </a:endParaRPr>
          </a:p>
          <a:p>
            <a:endParaRPr lang="en-GB" baseline="0" dirty="0"/>
          </a:p>
        </p:txBody>
      </p:sp>
      <p:sp>
        <p:nvSpPr>
          <p:cNvPr id="4" name="Slide Number Placeholder 3"/>
          <p:cNvSpPr>
            <a:spLocks noGrp="1"/>
          </p:cNvSpPr>
          <p:nvPr>
            <p:ph type="sldNum" sz="quarter" idx="10"/>
          </p:nvPr>
        </p:nvSpPr>
        <p:spPr/>
        <p:txBody>
          <a:bodyPr/>
          <a:lstStyle/>
          <a:p>
            <a:fld id="{20D5E930-B309-4FF6-AB35-4CC7CAB267D3}" type="slidenum">
              <a:rPr lang="en-GB" smtClean="0"/>
              <a:t>40</a:t>
            </a:fld>
            <a:endParaRPr lang="en-GB"/>
          </a:p>
        </p:txBody>
      </p:sp>
    </p:spTree>
    <p:extLst>
      <p:ext uri="{BB962C8B-B14F-4D97-AF65-F5344CB8AC3E}">
        <p14:creationId xmlns:p14="http://schemas.microsoft.com/office/powerpoint/2010/main" val="32476460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41</a:t>
            </a:fld>
            <a:endParaRPr lang="en-GB"/>
          </a:p>
        </p:txBody>
      </p:sp>
    </p:spTree>
    <p:extLst>
      <p:ext uri="{BB962C8B-B14F-4D97-AF65-F5344CB8AC3E}">
        <p14:creationId xmlns:p14="http://schemas.microsoft.com/office/powerpoint/2010/main" val="3404114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612847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196019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B52BD0-4DF9-404F-84AD-55C97EED094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405154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B52BD0-4DF9-404F-84AD-55C97EED094E}"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66943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B52BD0-4DF9-404F-84AD-55C97EED094E}" type="datetimeFigureOut">
              <a:rPr lang="en-GB" smtClean="0"/>
              <a:t>24/09/2025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665889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B52BD0-4DF9-404F-84AD-55C97EED094E}" type="datetimeFigureOut">
              <a:rPr lang="en-GB" smtClean="0"/>
              <a:t>24/09/2025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467331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B52BD0-4DF9-404F-84AD-55C97EED094E}" type="datetimeFigureOut">
              <a:rPr lang="en-GB" smtClean="0"/>
              <a:t>24/09/2025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9128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60512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4053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704209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4232106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t="8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EB52BD0-4DF9-404F-84AD-55C97EED094E}" type="datetimeFigureOut">
              <a:rPr lang="en-GB" smtClean="0"/>
              <a:t>24/09/2025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0253FA5-27E4-4D07-973F-A3886D094BF8}" type="slidenum">
              <a:rPr lang="en-GB" smtClean="0"/>
              <a:t>‹#›</a:t>
            </a:fld>
            <a:endParaRPr lang="en-GB"/>
          </a:p>
        </p:txBody>
      </p:sp>
    </p:spTree>
    <p:extLst>
      <p:ext uri="{BB962C8B-B14F-4D97-AF65-F5344CB8AC3E}">
        <p14:creationId xmlns:p14="http://schemas.microsoft.com/office/powerpoint/2010/main" val="403536445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41.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3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332657"/>
            <a:ext cx="8229600" cy="1080119"/>
          </a:xfrm>
        </p:spPr>
        <p:txBody>
          <a:bodyPr>
            <a:noAutofit/>
          </a:bodyPr>
          <a:lstStyle/>
          <a:p>
            <a:pPr algn="ctr"/>
            <a:r>
              <a:rPr lang="en-GB" sz="2800" u="sng" dirty="0">
                <a:latin typeface="Comic Sans MS" panose="030F0702030302020204" pitchFamily="66" charset="0"/>
              </a:rPr>
              <a:t>Reception Curriculum Information Evening 2025</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8BB1CF98-84B3-4EDB-AF95-E6DDDDC558A9}"/>
              </a:ext>
            </a:extLst>
          </p:cNvPr>
          <p:cNvPicPr>
            <a:picLocks noChangeAspect="1"/>
          </p:cNvPicPr>
          <p:nvPr/>
        </p:nvPicPr>
        <p:blipFill>
          <a:blip r:embed="rId3"/>
          <a:stretch>
            <a:fillRect/>
          </a:stretch>
        </p:blipFill>
        <p:spPr>
          <a:xfrm>
            <a:off x="2048971" y="1229049"/>
            <a:ext cx="4922730" cy="4399902"/>
          </a:xfrm>
          <a:prstGeom prst="rect">
            <a:avLst/>
          </a:prstGeom>
        </p:spPr>
      </p:pic>
    </p:spTree>
    <p:extLst>
      <p:ext uri="{BB962C8B-B14F-4D97-AF65-F5344CB8AC3E}">
        <p14:creationId xmlns:p14="http://schemas.microsoft.com/office/powerpoint/2010/main" val="2838244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p:nvPr/>
        </p:nvPicPr>
        <p:blipFill>
          <a:blip r:embed="rId3" cstate="print">
            <a:extLst>
              <a:ext uri="{28A0092B-C50C-407E-A947-70E740481C1C}">
                <a14:useLocalDpi xmlns:a14="http://schemas.microsoft.com/office/drawing/2010/main" val="0"/>
              </a:ext>
            </a:extLst>
          </a:blip>
          <a:srcRect l="51335" t="3279" r="-297"/>
          <a:stretch>
            <a:fillRect/>
          </a:stretch>
        </p:blipFill>
        <p:spPr>
          <a:xfrm>
            <a:off x="1544665" y="643467"/>
            <a:ext cx="2147769" cy="2543217"/>
          </a:xfrm>
          <a:prstGeom prst="rect">
            <a:avLst/>
          </a:prstGeom>
        </p:spPr>
      </p:pic>
      <p:cxnSp>
        <p:nvCxnSpPr>
          <p:cNvPr id="13" name="Straight Connector 12">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68410" y="1111170"/>
            <a:ext cx="828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7" name="Picture 6"/>
          <p:cNvPicPr/>
          <p:nvPr/>
        </p:nvPicPr>
        <p:blipFill rotWithShape="1">
          <a:blip r:embed="rId4" cstate="print">
            <a:extLst>
              <a:ext uri="{28A0092B-C50C-407E-A947-70E740481C1C}">
                <a14:useLocalDpi xmlns:a14="http://schemas.microsoft.com/office/drawing/2010/main" val="0"/>
              </a:ext>
            </a:extLst>
          </a:blip>
          <a:srcRect l="31800" t="2674" r="32200" b="284"/>
          <a:stretch>
            <a:fillRect/>
          </a:stretch>
        </p:blipFill>
        <p:spPr>
          <a:xfrm>
            <a:off x="5303311" y="809119"/>
            <a:ext cx="2152383" cy="2377565"/>
          </a:xfrm>
          <a:prstGeom prst="rect">
            <a:avLst/>
          </a:prstGeom>
        </p:spPr>
      </p:pic>
      <p:cxnSp>
        <p:nvCxnSpPr>
          <p:cNvPr id="15" name="Straight Connector 14">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52270" y="3428998"/>
            <a:ext cx="3141678"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57750" y="3428998"/>
            <a:ext cx="3141678"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descr="A person in a striped sweater&#10;&#10;AI-generated content may be incorrect.">
            <a:extLst>
              <a:ext uri="{FF2B5EF4-FFF2-40B4-BE49-F238E27FC236}">
                <a16:creationId xmlns:a16="http://schemas.microsoft.com/office/drawing/2014/main" id="{0DEFBBCC-FC7F-43E5-5600-933961DAA3F8}"/>
              </a:ext>
            </a:extLst>
          </p:cNvPr>
          <p:cNvPicPr>
            <a:picLocks noChangeAspect="1"/>
          </p:cNvPicPr>
          <p:nvPr/>
        </p:nvPicPr>
        <p:blipFill>
          <a:blip r:embed="rId5"/>
          <a:stretch>
            <a:fillRect/>
          </a:stretch>
        </p:blipFill>
        <p:spPr>
          <a:xfrm>
            <a:off x="1499639" y="3671316"/>
            <a:ext cx="2237821" cy="2545862"/>
          </a:xfrm>
          <a:prstGeom prst="rect">
            <a:avLst/>
          </a:prstGeom>
        </p:spPr>
      </p:pic>
      <p:pic>
        <p:nvPicPr>
          <p:cNvPr id="2" name="Picture 1" descr="A person wearing glasses and smiling&#10;&#10;AI-generated content may be incorrect.">
            <a:extLst>
              <a:ext uri="{FF2B5EF4-FFF2-40B4-BE49-F238E27FC236}">
                <a16:creationId xmlns:a16="http://schemas.microsoft.com/office/drawing/2014/main" id="{000FD8A8-2EEC-6215-F878-6415907BA783}"/>
              </a:ext>
            </a:extLst>
          </p:cNvPr>
          <p:cNvPicPr>
            <a:picLocks noChangeAspect="1"/>
          </p:cNvPicPr>
          <p:nvPr/>
        </p:nvPicPr>
        <p:blipFill>
          <a:blip r:embed="rId6"/>
          <a:stretch>
            <a:fillRect/>
          </a:stretch>
        </p:blipFill>
        <p:spPr>
          <a:xfrm>
            <a:off x="5653344" y="3671316"/>
            <a:ext cx="1750491" cy="2553469"/>
          </a:xfrm>
          <a:prstGeom prst="rect">
            <a:avLst/>
          </a:prstGeom>
        </p:spPr>
      </p:pic>
    </p:spTree>
    <p:extLst>
      <p:ext uri="{BB962C8B-B14F-4D97-AF65-F5344CB8AC3E}">
        <p14:creationId xmlns:p14="http://schemas.microsoft.com/office/powerpoint/2010/main" val="1870383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886700" cy="1325563"/>
          </a:xfrm>
        </p:spPr>
        <p:txBody>
          <a:bodyPr>
            <a:normAutofit/>
          </a:bodyPr>
          <a:lstStyle/>
          <a:p>
            <a:r>
              <a:rPr lang="en-GB" sz="4000" u="sng" dirty="0">
                <a:latin typeface="Comic Sans MS" panose="030F0702030302020204" pitchFamily="66" charset="0"/>
              </a:rPr>
              <a:t>Today’s meeting:</a:t>
            </a:r>
          </a:p>
        </p:txBody>
      </p:sp>
      <p:sp>
        <p:nvSpPr>
          <p:cNvPr id="3" name="Content Placeholder 2"/>
          <p:cNvSpPr>
            <a:spLocks noGrp="1"/>
          </p:cNvSpPr>
          <p:nvPr>
            <p:ph idx="1"/>
          </p:nvPr>
        </p:nvSpPr>
        <p:spPr>
          <a:xfrm>
            <a:off x="539552" y="1700808"/>
            <a:ext cx="8424936" cy="4173096"/>
          </a:xfrm>
        </p:spPr>
        <p:txBody>
          <a:bodyPr>
            <a:normAutofit/>
          </a:bodyPr>
          <a:lstStyle/>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Curriculum overview</a:t>
            </a:r>
          </a:p>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General information</a:t>
            </a:r>
          </a:p>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Time for you to have a look at resources and ask the team any questions</a:t>
            </a: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endParaRPr lang="en-GB" dirty="0"/>
          </a:p>
        </p:txBody>
      </p:sp>
    </p:spTree>
    <p:extLst>
      <p:ext uri="{BB962C8B-B14F-4D97-AF65-F5344CB8AC3E}">
        <p14:creationId xmlns:p14="http://schemas.microsoft.com/office/powerpoint/2010/main" val="2772154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8640"/>
            <a:ext cx="7886700" cy="1325563"/>
          </a:xfrm>
        </p:spPr>
        <p:txBody>
          <a:bodyPr/>
          <a:lstStyle/>
          <a:p>
            <a:r>
              <a:rPr lang="en-GB" dirty="0">
                <a:latin typeface="Comic Sans MS" panose="030F0702030302020204" pitchFamily="66" charset="0"/>
              </a:rPr>
              <a:t>EYFS Curriculum Framework</a:t>
            </a:r>
          </a:p>
        </p:txBody>
      </p:sp>
      <p:sp>
        <p:nvSpPr>
          <p:cNvPr id="3" name="Content Placeholder 2"/>
          <p:cNvSpPr>
            <a:spLocks noGrp="1"/>
          </p:cNvSpPr>
          <p:nvPr>
            <p:ph idx="1"/>
          </p:nvPr>
        </p:nvSpPr>
        <p:spPr>
          <a:xfrm>
            <a:off x="628650" y="1628800"/>
            <a:ext cx="7886700" cy="4351338"/>
          </a:xfrm>
        </p:spPr>
        <p:txBody>
          <a:bodyPr/>
          <a:lstStyle/>
          <a:p>
            <a:pPr marL="0" indent="0">
              <a:buNone/>
            </a:pPr>
            <a:r>
              <a:rPr lang="en-GB" u="sng" dirty="0">
                <a:latin typeface="Comic Sans MS" panose="030F0702030302020204" pitchFamily="66" charset="0"/>
              </a:rPr>
              <a:t>Prime areas: </a:t>
            </a:r>
          </a:p>
          <a:p>
            <a:pPr marL="0" indent="0">
              <a:buNone/>
            </a:pPr>
            <a:r>
              <a:rPr lang="en-GB" dirty="0">
                <a:latin typeface="Comic Sans MS" panose="030F0702030302020204" pitchFamily="66" charset="0"/>
              </a:rPr>
              <a:t>• communication and language  </a:t>
            </a:r>
          </a:p>
          <a:p>
            <a:pPr marL="0" indent="0">
              <a:buNone/>
            </a:pPr>
            <a:r>
              <a:rPr lang="en-GB" dirty="0">
                <a:latin typeface="Comic Sans MS" panose="030F0702030302020204" pitchFamily="66" charset="0"/>
              </a:rPr>
              <a:t>• physical development </a:t>
            </a:r>
          </a:p>
          <a:p>
            <a:pPr marL="0" indent="0">
              <a:buNone/>
            </a:pPr>
            <a:r>
              <a:rPr lang="en-GB" dirty="0">
                <a:latin typeface="Comic Sans MS" panose="030F0702030302020204" pitchFamily="66" charset="0"/>
              </a:rPr>
              <a:t>• personal, social and emotional development </a:t>
            </a:r>
          </a:p>
          <a:p>
            <a:pPr marL="0" indent="0">
              <a:buNone/>
            </a:pPr>
            <a:endParaRPr lang="en-GB" dirty="0">
              <a:latin typeface="Comic Sans MS" panose="030F0702030302020204" pitchFamily="66" charset="0"/>
            </a:endParaRPr>
          </a:p>
          <a:p>
            <a:pPr marL="0" indent="0">
              <a:buNone/>
            </a:pPr>
            <a:r>
              <a:rPr lang="en-GB" u="sng" dirty="0">
                <a:latin typeface="Comic Sans MS" panose="030F0702030302020204" pitchFamily="66" charset="0"/>
              </a:rPr>
              <a:t>Specific areas: </a:t>
            </a:r>
          </a:p>
          <a:p>
            <a:pPr marL="0" indent="0">
              <a:buNone/>
            </a:pPr>
            <a:r>
              <a:rPr lang="en-GB" dirty="0">
                <a:latin typeface="Comic Sans MS" panose="030F0702030302020204" pitchFamily="66" charset="0"/>
              </a:rPr>
              <a:t>• literacy </a:t>
            </a:r>
          </a:p>
          <a:p>
            <a:pPr marL="0" indent="0">
              <a:buNone/>
            </a:pPr>
            <a:r>
              <a:rPr lang="en-GB" dirty="0">
                <a:latin typeface="Comic Sans MS" panose="030F0702030302020204" pitchFamily="66" charset="0"/>
              </a:rPr>
              <a:t>• mathematics </a:t>
            </a:r>
          </a:p>
          <a:p>
            <a:pPr marL="0" indent="0">
              <a:buNone/>
            </a:pPr>
            <a:r>
              <a:rPr lang="en-GB" dirty="0">
                <a:latin typeface="Comic Sans MS" panose="030F0702030302020204" pitchFamily="66" charset="0"/>
              </a:rPr>
              <a:t>• understanding the world </a:t>
            </a:r>
          </a:p>
          <a:p>
            <a:pPr marL="0" indent="0">
              <a:buNone/>
            </a:pPr>
            <a:r>
              <a:rPr lang="en-GB" dirty="0">
                <a:latin typeface="Comic Sans MS" panose="030F0702030302020204" pitchFamily="66" charset="0"/>
              </a:rPr>
              <a:t>• expressive arts and design</a:t>
            </a:r>
          </a:p>
        </p:txBody>
      </p:sp>
    </p:spTree>
    <p:extLst>
      <p:ext uri="{BB962C8B-B14F-4D97-AF65-F5344CB8AC3E}">
        <p14:creationId xmlns:p14="http://schemas.microsoft.com/office/powerpoint/2010/main" val="2614159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07504" y="188640"/>
            <a:ext cx="8917913" cy="5400600"/>
          </a:xfrm>
          <a:prstGeom prst="rect">
            <a:avLst/>
          </a:prstGeom>
        </p:spPr>
      </p:pic>
    </p:spTree>
    <p:extLst>
      <p:ext uri="{BB962C8B-B14F-4D97-AF65-F5344CB8AC3E}">
        <p14:creationId xmlns:p14="http://schemas.microsoft.com/office/powerpoint/2010/main" val="2687202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4012989495"/>
              </p:ext>
            </p:extLst>
          </p:nvPr>
        </p:nvGraphicFramePr>
        <p:xfrm>
          <a:off x="323528" y="1260476"/>
          <a:ext cx="4464496" cy="3200400"/>
        </p:xfrm>
        <a:graphic>
          <a:graphicData uri="http://schemas.openxmlformats.org/drawingml/2006/table">
            <a:tbl>
              <a:tblPr firstRow="1" bandRow="1">
                <a:tableStyleId>{5C22544A-7EE6-4342-B048-85BDC9FD1C3A}</a:tableStyleId>
              </a:tblPr>
              <a:tblGrid>
                <a:gridCol w="4464496">
                  <a:extLst>
                    <a:ext uri="{9D8B030D-6E8A-4147-A177-3AD203B41FA5}">
                      <a16:colId xmlns:a16="http://schemas.microsoft.com/office/drawing/2014/main" val="4064527556"/>
                    </a:ext>
                  </a:extLst>
                </a:gridCol>
              </a:tblGrid>
              <a:tr h="1044116">
                <a:tc>
                  <a:txBody>
                    <a:bodyPr/>
                    <a:lstStyle/>
                    <a:p>
                      <a:pPr algn="ctr"/>
                      <a:r>
                        <a:rPr lang="en-GB" sz="2400" b="1" dirty="0">
                          <a:solidFill>
                            <a:schemeClr val="tx1"/>
                          </a:solidFill>
                          <a:latin typeface="Comic Sans MS" panose="030F0702030302020204" pitchFamily="66" charset="0"/>
                        </a:rPr>
                        <a:t>Autumn</a:t>
                      </a:r>
                    </a:p>
                    <a:p>
                      <a:pPr algn="ctr"/>
                      <a:r>
                        <a:rPr lang="en-GB" sz="2000" b="0" dirty="0">
                          <a:solidFill>
                            <a:schemeClr val="tx1"/>
                          </a:solidFill>
                          <a:latin typeface="Comic Sans MS" panose="030F0702030302020204" pitchFamily="66" charset="0"/>
                        </a:rPr>
                        <a:t>All about me</a:t>
                      </a:r>
                    </a:p>
                    <a:p>
                      <a:pPr lvl="0" algn="ctr">
                        <a:buNone/>
                      </a:pPr>
                      <a:r>
                        <a:rPr lang="en-GB" sz="2000" b="0" dirty="0">
                          <a:solidFill>
                            <a:schemeClr val="tx1"/>
                          </a:solidFill>
                          <a:latin typeface="Comic Sans MS"/>
                        </a:rPr>
                        <a:t>My School / Local Area</a:t>
                      </a:r>
                    </a:p>
                  </a:txBody>
                  <a:tcPr anchor="ctr">
                    <a:solidFill>
                      <a:schemeClr val="accent2">
                        <a:lumMod val="40000"/>
                        <a:lumOff val="60000"/>
                      </a:schemeClr>
                    </a:solidFill>
                  </a:tcPr>
                </a:tc>
                <a:extLst>
                  <a:ext uri="{0D108BD9-81ED-4DB2-BD59-A6C34878D82A}">
                    <a16:rowId xmlns:a16="http://schemas.microsoft.com/office/drawing/2014/main" val="1062954848"/>
                  </a:ext>
                </a:extLst>
              </a:tr>
              <a:tr h="1044116">
                <a:tc>
                  <a:txBody>
                    <a:bodyPr/>
                    <a:lstStyle/>
                    <a:p>
                      <a:pPr algn="ctr"/>
                      <a:r>
                        <a:rPr lang="en-GB" sz="2400" b="1" dirty="0">
                          <a:latin typeface="Comic Sans MS" panose="030F0702030302020204" pitchFamily="66" charset="0"/>
                        </a:rPr>
                        <a:t>Spring</a:t>
                      </a:r>
                    </a:p>
                    <a:p>
                      <a:pPr algn="ctr"/>
                      <a:r>
                        <a:rPr lang="en-GB" sz="2000" dirty="0">
                          <a:latin typeface="Comic Sans MS"/>
                        </a:rPr>
                        <a:t>My</a:t>
                      </a:r>
                      <a:r>
                        <a:rPr lang="en-GB" sz="2000" baseline="0" dirty="0">
                          <a:latin typeface="Comic Sans MS"/>
                        </a:rPr>
                        <a:t> </a:t>
                      </a:r>
                      <a:r>
                        <a:rPr lang="en-GB" sz="2000" b="0" i="0" u="none" strike="noStrike" baseline="0" noProof="0" dirty="0">
                          <a:solidFill>
                            <a:schemeClr val="tx1"/>
                          </a:solidFill>
                          <a:latin typeface="Comic Sans MS"/>
                        </a:rPr>
                        <a:t>Local Area</a:t>
                      </a:r>
                    </a:p>
                    <a:p>
                      <a:pPr algn="ctr"/>
                      <a:r>
                        <a:rPr lang="en-GB" sz="2000" baseline="0" dirty="0">
                          <a:latin typeface="Comic Sans MS"/>
                        </a:rPr>
                        <a:t>‘Make believe…’</a:t>
                      </a:r>
                      <a:endParaRPr lang="en-GB" sz="2000" dirty="0">
                        <a:latin typeface="Comic Sans MS" panose="030F0702030302020204" pitchFamily="66" charset="0"/>
                      </a:endParaRPr>
                    </a:p>
                  </a:txBody>
                  <a:tcPr anchor="ctr">
                    <a:solidFill>
                      <a:schemeClr val="accent1">
                        <a:lumMod val="40000"/>
                        <a:lumOff val="60000"/>
                      </a:schemeClr>
                    </a:solidFill>
                  </a:tcPr>
                </a:tc>
                <a:extLst>
                  <a:ext uri="{0D108BD9-81ED-4DB2-BD59-A6C34878D82A}">
                    <a16:rowId xmlns:a16="http://schemas.microsoft.com/office/drawing/2014/main" val="1032524567"/>
                  </a:ext>
                </a:extLst>
              </a:tr>
              <a:tr h="1044116">
                <a:tc>
                  <a:txBody>
                    <a:bodyPr/>
                    <a:lstStyle/>
                    <a:p>
                      <a:pPr algn="ctr"/>
                      <a:r>
                        <a:rPr lang="en-GB" sz="2400" b="1" dirty="0">
                          <a:latin typeface="Comic Sans MS" panose="030F0702030302020204" pitchFamily="66" charset="0"/>
                        </a:rPr>
                        <a:t>Summer</a:t>
                      </a:r>
                    </a:p>
                    <a:p>
                      <a:pPr algn="ctr"/>
                      <a:r>
                        <a:rPr lang="en-GB" sz="2000" dirty="0">
                          <a:latin typeface="Comic Sans MS"/>
                        </a:rPr>
                        <a:t>People</a:t>
                      </a:r>
                      <a:r>
                        <a:rPr lang="en-GB" sz="2000" baseline="0" dirty="0">
                          <a:latin typeface="Comic Sans MS"/>
                        </a:rPr>
                        <a:t> Who Help Us</a:t>
                      </a:r>
                      <a:endParaRPr lang="en-GB" sz="2000" dirty="0">
                        <a:latin typeface="Comic Sans MS"/>
                      </a:endParaRPr>
                    </a:p>
                    <a:p>
                      <a:pPr lvl="0" algn="ctr">
                        <a:buNone/>
                      </a:pPr>
                      <a:r>
                        <a:rPr lang="en-GB" sz="2000" baseline="0" dirty="0">
                          <a:latin typeface="Comic Sans MS"/>
                        </a:rPr>
                        <a:t>Our Wonderful World</a:t>
                      </a:r>
                    </a:p>
                  </a:txBody>
                  <a:tcPr anchor="ctr">
                    <a:solidFill>
                      <a:schemeClr val="accent6">
                        <a:lumMod val="40000"/>
                        <a:lumOff val="60000"/>
                      </a:schemeClr>
                    </a:solidFill>
                  </a:tcPr>
                </a:tc>
                <a:extLst>
                  <a:ext uri="{0D108BD9-81ED-4DB2-BD59-A6C34878D82A}">
                    <a16:rowId xmlns:a16="http://schemas.microsoft.com/office/drawing/2014/main" val="545797924"/>
                  </a:ext>
                </a:extLst>
              </a:tr>
            </a:tbl>
          </a:graphicData>
        </a:graphic>
      </p:graphicFrame>
      <p:pic>
        <p:nvPicPr>
          <p:cNvPr id="2" name="Picture 1" descr="A screenshot of a web page&#10;&#10;AI-generated content may be incorrect.">
            <a:extLst>
              <a:ext uri="{FF2B5EF4-FFF2-40B4-BE49-F238E27FC236}">
                <a16:creationId xmlns:a16="http://schemas.microsoft.com/office/drawing/2014/main" id="{026E7227-A08A-D1FD-60AB-CD0F7A541FE9}"/>
              </a:ext>
            </a:extLst>
          </p:cNvPr>
          <p:cNvPicPr>
            <a:picLocks noChangeAspect="1"/>
          </p:cNvPicPr>
          <p:nvPr/>
        </p:nvPicPr>
        <p:blipFill>
          <a:blip r:embed="rId3"/>
          <a:stretch>
            <a:fillRect/>
          </a:stretch>
        </p:blipFill>
        <p:spPr>
          <a:xfrm>
            <a:off x="5210500" y="330679"/>
            <a:ext cx="3726321" cy="5290868"/>
          </a:xfrm>
          <a:prstGeom prst="rect">
            <a:avLst/>
          </a:prstGeom>
        </p:spPr>
      </p:pic>
    </p:spTree>
    <p:extLst>
      <p:ext uri="{BB962C8B-B14F-4D97-AF65-F5344CB8AC3E}">
        <p14:creationId xmlns:p14="http://schemas.microsoft.com/office/powerpoint/2010/main" val="4097445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886700" cy="1325563"/>
          </a:xfrm>
        </p:spPr>
        <p:txBody>
          <a:bodyPr/>
          <a:lstStyle/>
          <a:p>
            <a:r>
              <a:rPr lang="en-GB" dirty="0">
                <a:latin typeface="Comic Sans MS" panose="030F0702030302020204" pitchFamily="66" charset="0"/>
              </a:rPr>
              <a:t>Reading</a:t>
            </a:r>
          </a:p>
        </p:txBody>
      </p:sp>
      <p:pic>
        <p:nvPicPr>
          <p:cNvPr id="4" name="Picture 3"/>
          <p:cNvPicPr>
            <a:picLocks noChangeAspect="1"/>
          </p:cNvPicPr>
          <p:nvPr/>
        </p:nvPicPr>
        <p:blipFill>
          <a:blip r:embed="rId3"/>
          <a:stretch>
            <a:fillRect/>
          </a:stretch>
        </p:blipFill>
        <p:spPr>
          <a:xfrm rot="705047">
            <a:off x="551841" y="1569081"/>
            <a:ext cx="1711079" cy="1711079"/>
          </a:xfrm>
          <a:prstGeom prst="rect">
            <a:avLst/>
          </a:prstGeom>
        </p:spPr>
      </p:pic>
      <p:pic>
        <p:nvPicPr>
          <p:cNvPr id="7" name="Picture 6"/>
          <p:cNvPicPr>
            <a:picLocks noChangeAspect="1"/>
          </p:cNvPicPr>
          <p:nvPr/>
        </p:nvPicPr>
        <p:blipFill>
          <a:blip r:embed="rId4"/>
          <a:stretch>
            <a:fillRect/>
          </a:stretch>
        </p:blipFill>
        <p:spPr>
          <a:xfrm rot="498239">
            <a:off x="5703373" y="359739"/>
            <a:ext cx="1974439" cy="2050705"/>
          </a:xfrm>
          <a:prstGeom prst="rect">
            <a:avLst/>
          </a:prstGeom>
        </p:spPr>
      </p:pic>
      <p:pic>
        <p:nvPicPr>
          <p:cNvPr id="8" name="Picture 7"/>
          <p:cNvPicPr>
            <a:picLocks noChangeAspect="1"/>
          </p:cNvPicPr>
          <p:nvPr/>
        </p:nvPicPr>
        <p:blipFill>
          <a:blip r:embed="rId5"/>
          <a:stretch>
            <a:fillRect/>
          </a:stretch>
        </p:blipFill>
        <p:spPr>
          <a:xfrm rot="938031">
            <a:off x="6927381" y="3142663"/>
            <a:ext cx="1343336" cy="1908051"/>
          </a:xfrm>
          <a:prstGeom prst="rect">
            <a:avLst/>
          </a:prstGeom>
        </p:spPr>
      </p:pic>
      <p:pic>
        <p:nvPicPr>
          <p:cNvPr id="9" name="Picture 8"/>
          <p:cNvPicPr>
            <a:picLocks noChangeAspect="1"/>
          </p:cNvPicPr>
          <p:nvPr/>
        </p:nvPicPr>
        <p:blipFill>
          <a:blip r:embed="rId6"/>
          <a:stretch>
            <a:fillRect/>
          </a:stretch>
        </p:blipFill>
        <p:spPr>
          <a:xfrm rot="21205253">
            <a:off x="337120" y="3769680"/>
            <a:ext cx="2498889" cy="1637826"/>
          </a:xfrm>
          <a:prstGeom prst="rect">
            <a:avLst/>
          </a:prstGeom>
        </p:spPr>
      </p:pic>
      <p:pic>
        <p:nvPicPr>
          <p:cNvPr id="10" name="Picture 9"/>
          <p:cNvPicPr>
            <a:picLocks noChangeAspect="1"/>
          </p:cNvPicPr>
          <p:nvPr/>
        </p:nvPicPr>
        <p:blipFill>
          <a:blip r:embed="rId7"/>
          <a:stretch>
            <a:fillRect/>
          </a:stretch>
        </p:blipFill>
        <p:spPr>
          <a:xfrm>
            <a:off x="3561109" y="2996951"/>
            <a:ext cx="2631640" cy="2210145"/>
          </a:xfrm>
          <a:prstGeom prst="rect">
            <a:avLst/>
          </a:prstGeom>
        </p:spPr>
      </p:pic>
      <p:pic>
        <p:nvPicPr>
          <p:cNvPr id="3" name="Picture 2" descr="A close up of some words&#10;&#10;AI-generated content may be incorrect.">
            <a:extLst>
              <a:ext uri="{FF2B5EF4-FFF2-40B4-BE49-F238E27FC236}">
                <a16:creationId xmlns:a16="http://schemas.microsoft.com/office/drawing/2014/main" id="{5A6488E4-02FB-B677-42A7-63B52B5745B9}"/>
              </a:ext>
            </a:extLst>
          </p:cNvPr>
          <p:cNvPicPr>
            <a:picLocks noChangeAspect="1"/>
          </p:cNvPicPr>
          <p:nvPr/>
        </p:nvPicPr>
        <p:blipFill>
          <a:blip r:embed="rId8"/>
          <a:stretch>
            <a:fillRect/>
          </a:stretch>
        </p:blipFill>
        <p:spPr>
          <a:xfrm>
            <a:off x="3685566" y="573465"/>
            <a:ext cx="1187827" cy="1854124"/>
          </a:xfrm>
          <a:prstGeom prst="rect">
            <a:avLst/>
          </a:prstGeom>
        </p:spPr>
      </p:pic>
    </p:spTree>
    <p:extLst>
      <p:ext uri="{BB962C8B-B14F-4D97-AF65-F5344CB8AC3E}">
        <p14:creationId xmlns:p14="http://schemas.microsoft.com/office/powerpoint/2010/main" val="276604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3" name="Picture 2" descr="Twinkl Phonics - DfE Validated Scheme - Primary Resources">
            <a:extLst>
              <a:ext uri="{FF2B5EF4-FFF2-40B4-BE49-F238E27FC236}">
                <a16:creationId xmlns:a16="http://schemas.microsoft.com/office/drawing/2014/main" id="{CCE2EE29-F7CE-FA12-F21F-125F8C72B0E4}"/>
              </a:ext>
            </a:extLst>
          </p:cNvPr>
          <p:cNvPicPr>
            <a:picLocks noChangeAspect="1"/>
          </p:cNvPicPr>
          <p:nvPr/>
        </p:nvPicPr>
        <p:blipFill>
          <a:blip r:embed="rId3"/>
          <a:stretch>
            <a:fillRect/>
          </a:stretch>
        </p:blipFill>
        <p:spPr>
          <a:xfrm>
            <a:off x="2095500" y="2386013"/>
            <a:ext cx="4953000" cy="2085975"/>
          </a:xfrm>
          <a:prstGeom prst="rect">
            <a:avLst/>
          </a:prstGeom>
        </p:spPr>
      </p:pic>
    </p:spTree>
    <p:extLst>
      <p:ext uri="{BB962C8B-B14F-4D97-AF65-F5344CB8AC3E}">
        <p14:creationId xmlns:p14="http://schemas.microsoft.com/office/powerpoint/2010/main" val="4197894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4" name="Picture 3" descr="A group of post it notes with push pins&#10;&#10;AI-generated content may be incorrect.">
            <a:extLst>
              <a:ext uri="{FF2B5EF4-FFF2-40B4-BE49-F238E27FC236}">
                <a16:creationId xmlns:a16="http://schemas.microsoft.com/office/drawing/2014/main" id="{DA53C4CB-65B9-C948-7F30-268FF222BFEB}"/>
              </a:ext>
            </a:extLst>
          </p:cNvPr>
          <p:cNvPicPr>
            <a:picLocks noChangeAspect="1"/>
          </p:cNvPicPr>
          <p:nvPr/>
        </p:nvPicPr>
        <p:blipFill>
          <a:blip r:embed="rId3"/>
          <a:stretch>
            <a:fillRect/>
          </a:stretch>
        </p:blipFill>
        <p:spPr>
          <a:xfrm>
            <a:off x="0" y="1354728"/>
            <a:ext cx="9144000" cy="4148544"/>
          </a:xfrm>
          <a:prstGeom prst="rect">
            <a:avLst/>
          </a:prstGeom>
        </p:spPr>
      </p:pic>
    </p:spTree>
    <p:extLst>
      <p:ext uri="{BB962C8B-B14F-4D97-AF65-F5344CB8AC3E}">
        <p14:creationId xmlns:p14="http://schemas.microsoft.com/office/powerpoint/2010/main" val="3887772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0B4FD-EFCA-5843-3F67-50639B2979CE}"/>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E5F54B7C-BE02-40B5-F145-18BD5BD62060}"/>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2" name="Picture 1" descr="A diagram of yellow post it notes&#10;&#10;AI-generated content may be incorrect.">
            <a:extLst>
              <a:ext uri="{FF2B5EF4-FFF2-40B4-BE49-F238E27FC236}">
                <a16:creationId xmlns:a16="http://schemas.microsoft.com/office/drawing/2014/main" id="{5B2E877D-DDCF-3C2E-AA82-F50A1DFA7236}"/>
              </a:ext>
            </a:extLst>
          </p:cNvPr>
          <p:cNvPicPr>
            <a:picLocks noChangeAspect="1"/>
          </p:cNvPicPr>
          <p:nvPr/>
        </p:nvPicPr>
        <p:blipFill>
          <a:blip r:embed="rId3"/>
          <a:stretch>
            <a:fillRect/>
          </a:stretch>
        </p:blipFill>
        <p:spPr>
          <a:xfrm>
            <a:off x="541706" y="37181"/>
            <a:ext cx="8103925" cy="5754397"/>
          </a:xfrm>
          <a:prstGeom prst="rect">
            <a:avLst/>
          </a:prstGeom>
        </p:spPr>
      </p:pic>
    </p:spTree>
    <p:extLst>
      <p:ext uri="{BB962C8B-B14F-4D97-AF65-F5344CB8AC3E}">
        <p14:creationId xmlns:p14="http://schemas.microsoft.com/office/powerpoint/2010/main" val="378453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 y="857250"/>
            <a:ext cx="9122258" cy="5143500"/>
          </a:xfrm>
          <a:prstGeom prst="rect">
            <a:avLst/>
          </a:prstGeom>
        </p:spPr>
      </p:pic>
    </p:spTree>
    <p:extLst>
      <p:ext uri="{BB962C8B-B14F-4D97-AF65-F5344CB8AC3E}">
        <p14:creationId xmlns:p14="http://schemas.microsoft.com/office/powerpoint/2010/main" val="1401831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0" y="857250"/>
            <a:ext cx="9144000" cy="5175673"/>
          </a:xfrm>
          <a:prstGeom prst="rect">
            <a:avLst/>
          </a:prstGeom>
        </p:spPr>
      </p:pic>
    </p:spTree>
    <p:extLst>
      <p:ext uri="{BB962C8B-B14F-4D97-AF65-F5344CB8AC3E}">
        <p14:creationId xmlns:p14="http://schemas.microsoft.com/office/powerpoint/2010/main" val="230734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0" y="857250"/>
            <a:ext cx="9144000" cy="5145248"/>
          </a:xfrm>
          <a:prstGeom prst="rect">
            <a:avLst/>
          </a:prstGeom>
        </p:spPr>
      </p:pic>
      <p:sp>
        <p:nvSpPr>
          <p:cNvPr id="6" name="Rectangle 5"/>
          <p:cNvSpPr/>
          <p:nvPr/>
        </p:nvSpPr>
        <p:spPr>
          <a:xfrm>
            <a:off x="426720" y="4238547"/>
            <a:ext cx="7162800" cy="16479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350"/>
          </a:p>
        </p:txBody>
      </p:sp>
      <p:pic>
        <p:nvPicPr>
          <p:cNvPr id="5" name="Picture 4"/>
          <p:cNvPicPr>
            <a:picLocks noChangeAspect="1"/>
          </p:cNvPicPr>
          <p:nvPr/>
        </p:nvPicPr>
        <p:blipFill>
          <a:blip r:embed="rId4"/>
          <a:stretch>
            <a:fillRect/>
          </a:stretch>
        </p:blipFill>
        <p:spPr>
          <a:xfrm>
            <a:off x="421490" y="1240444"/>
            <a:ext cx="8301020" cy="3015377"/>
          </a:xfrm>
          <a:prstGeom prst="rect">
            <a:avLst/>
          </a:prstGeom>
        </p:spPr>
      </p:pic>
    </p:spTree>
    <p:extLst>
      <p:ext uri="{BB962C8B-B14F-4D97-AF65-F5344CB8AC3E}">
        <p14:creationId xmlns:p14="http://schemas.microsoft.com/office/powerpoint/2010/main" val="827668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3"/>
          <a:stretch>
            <a:fillRect/>
          </a:stretch>
        </p:blipFill>
        <p:spPr>
          <a:xfrm>
            <a:off x="485900" y="0"/>
            <a:ext cx="8172200" cy="5752992"/>
          </a:xfrm>
          <a:prstGeom prst="rect">
            <a:avLst/>
          </a:prstGeom>
        </p:spPr>
      </p:pic>
    </p:spTree>
    <p:extLst>
      <p:ext uri="{BB962C8B-B14F-4D97-AF65-F5344CB8AC3E}">
        <p14:creationId xmlns:p14="http://schemas.microsoft.com/office/powerpoint/2010/main" val="842718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0" y="857250"/>
            <a:ext cx="9138814" cy="5143500"/>
          </a:xfrm>
          <a:prstGeom prst="rect">
            <a:avLst/>
          </a:prstGeom>
        </p:spPr>
      </p:pic>
    </p:spTree>
    <p:extLst>
      <p:ext uri="{BB962C8B-B14F-4D97-AF65-F5344CB8AC3E}">
        <p14:creationId xmlns:p14="http://schemas.microsoft.com/office/powerpoint/2010/main" val="724707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a:blip r:embed="rId3"/>
          <a:stretch>
            <a:fillRect/>
          </a:stretch>
        </p:blipFill>
        <p:spPr>
          <a:xfrm>
            <a:off x="508165" y="0"/>
            <a:ext cx="8127669" cy="5688632"/>
          </a:xfrm>
          <a:prstGeom prst="rect">
            <a:avLst/>
          </a:prstGeom>
        </p:spPr>
      </p:pic>
    </p:spTree>
    <p:extLst>
      <p:ext uri="{BB962C8B-B14F-4D97-AF65-F5344CB8AC3E}">
        <p14:creationId xmlns:p14="http://schemas.microsoft.com/office/powerpoint/2010/main" val="1386557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543706" y="12276"/>
            <a:ext cx="8056587" cy="5665930"/>
          </a:xfrm>
          <a:prstGeom prst="rect">
            <a:avLst/>
          </a:prstGeom>
        </p:spPr>
      </p:pic>
    </p:spTree>
    <p:extLst>
      <p:ext uri="{BB962C8B-B14F-4D97-AF65-F5344CB8AC3E}">
        <p14:creationId xmlns:p14="http://schemas.microsoft.com/office/powerpoint/2010/main" val="3396605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3"/>
          <a:stretch>
            <a:fillRect/>
          </a:stretch>
        </p:blipFill>
        <p:spPr>
          <a:xfrm>
            <a:off x="376406" y="0"/>
            <a:ext cx="8172908" cy="5734458"/>
          </a:xfrm>
          <a:prstGeom prst="rect">
            <a:avLst/>
          </a:prstGeom>
        </p:spPr>
      </p:pic>
    </p:spTree>
    <p:extLst>
      <p:ext uri="{BB962C8B-B14F-4D97-AF65-F5344CB8AC3E}">
        <p14:creationId xmlns:p14="http://schemas.microsoft.com/office/powerpoint/2010/main" val="3678409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0" y="857250"/>
            <a:ext cx="9144000" cy="5147595"/>
          </a:xfrm>
          <a:prstGeom prst="rect">
            <a:avLst/>
          </a:prstGeom>
        </p:spPr>
      </p:pic>
    </p:spTree>
    <p:extLst>
      <p:ext uri="{BB962C8B-B14F-4D97-AF65-F5344CB8AC3E}">
        <p14:creationId xmlns:p14="http://schemas.microsoft.com/office/powerpoint/2010/main" val="3114310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0" y="857250"/>
            <a:ext cx="9162738" cy="5143500"/>
          </a:xfrm>
          <a:prstGeom prst="rect">
            <a:avLst/>
          </a:prstGeom>
        </p:spPr>
      </p:pic>
    </p:spTree>
    <p:extLst>
      <p:ext uri="{BB962C8B-B14F-4D97-AF65-F5344CB8AC3E}">
        <p14:creationId xmlns:p14="http://schemas.microsoft.com/office/powerpoint/2010/main" val="2582782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46378"/>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19" name="Rectangle 18"/>
          <p:cNvSpPr/>
          <p:nvPr/>
        </p:nvSpPr>
        <p:spPr>
          <a:xfrm>
            <a:off x="1043608" y="1533880"/>
            <a:ext cx="7731340" cy="1569660"/>
          </a:xfrm>
          <a:prstGeom prst="rect">
            <a:avLst/>
          </a:prstGeom>
        </p:spPr>
        <p:txBody>
          <a:bodyPr wrap="square">
            <a:spAutoFit/>
          </a:bodyPr>
          <a:lstStyle/>
          <a:p>
            <a:r>
              <a:rPr lang="en-US" altLang="en-US" sz="9600" dirty="0">
                <a:latin typeface="Twinkl" pitchFamily="50" charset="0"/>
              </a:rPr>
              <a:t> </a:t>
            </a:r>
            <a:r>
              <a:rPr lang="en-US" altLang="en-US" sz="8000" dirty="0">
                <a:latin typeface="Comic Sans MS" panose="030F0702030302020204" pitchFamily="66" charset="0"/>
              </a:rPr>
              <a:t>can   	chop</a:t>
            </a:r>
            <a:endParaRPr lang="en-GB" sz="8000" dirty="0">
              <a:latin typeface="Comic Sans MS" panose="030F0702030302020204" pitchFamily="66" charset="0"/>
            </a:endParaRPr>
          </a:p>
        </p:txBody>
      </p:sp>
      <p:sp>
        <p:nvSpPr>
          <p:cNvPr id="20" name="Oval 19"/>
          <p:cNvSpPr/>
          <p:nvPr/>
        </p:nvSpPr>
        <p:spPr>
          <a:xfrm>
            <a:off x="1588531" y="2893743"/>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097869" y="28777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6029967" y="2970300"/>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6574061" y="29702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97996" y="3997131"/>
            <a:ext cx="6280887" cy="1569660"/>
          </a:xfrm>
          <a:prstGeom prst="rect">
            <a:avLst/>
          </a:prstGeom>
        </p:spPr>
        <p:txBody>
          <a:bodyPr wrap="none">
            <a:spAutoFit/>
          </a:bodyPr>
          <a:lstStyle/>
          <a:p>
            <a:r>
              <a:rPr lang="en-US" altLang="en-US" sz="9600" dirty="0">
                <a:latin typeface="Comic Sans MS" pitchFamily="66" charset="0"/>
              </a:rPr>
              <a:t>	</a:t>
            </a:r>
            <a:r>
              <a:rPr lang="en-US" altLang="en-US" sz="9600" dirty="0">
                <a:latin typeface="Twinkl" pitchFamily="50" charset="0"/>
              </a:rPr>
              <a:t>   </a:t>
            </a:r>
            <a:r>
              <a:rPr lang="en-US" altLang="en-US" sz="7200" dirty="0">
                <a:latin typeface="Comic Sans MS" panose="030F0702030302020204" pitchFamily="66" charset="0"/>
              </a:rPr>
              <a:t>church</a:t>
            </a:r>
            <a:endParaRPr lang="en-GB" sz="7200" dirty="0">
              <a:latin typeface="Comic Sans MS" panose="030F0702030302020204" pitchFamily="66" charset="0"/>
            </a:endParaRPr>
          </a:p>
        </p:txBody>
      </p:sp>
      <p:sp>
        <p:nvSpPr>
          <p:cNvPr id="33" name="Oval 32"/>
          <p:cNvSpPr/>
          <p:nvPr/>
        </p:nvSpPr>
        <p:spPr>
          <a:xfrm>
            <a:off x="2655852" y="2901137"/>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p:nvPr/>
        </p:nvCxnSpPr>
        <p:spPr>
          <a:xfrm flipV="1">
            <a:off x="1901774" y="5395121"/>
            <a:ext cx="726010" cy="5541"/>
          </a:xfrm>
          <a:prstGeom prst="line">
            <a:avLst/>
          </a:prstGeom>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a:off x="2915816" y="5395121"/>
            <a:ext cx="703153" cy="5541"/>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p:cNvCxnSpPr/>
          <p:nvPr/>
        </p:nvCxnSpPr>
        <p:spPr>
          <a:xfrm>
            <a:off x="3917018" y="5395121"/>
            <a:ext cx="654982" cy="14441"/>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Connector 35"/>
          <p:cNvCxnSpPr/>
          <p:nvPr/>
        </p:nvCxnSpPr>
        <p:spPr>
          <a:xfrm>
            <a:off x="4909278" y="3054240"/>
            <a:ext cx="868357" cy="0"/>
          </a:xfrm>
          <a:prstGeom prst="line">
            <a:avLst/>
          </a:prstGeom>
        </p:spPr>
        <p:style>
          <a:lnRef idx="3">
            <a:schemeClr val="dk1"/>
          </a:lnRef>
          <a:fillRef idx="0">
            <a:schemeClr val="dk1"/>
          </a:fillRef>
          <a:effectRef idx="2">
            <a:schemeClr val="dk1"/>
          </a:effectRef>
          <a:fontRef idx="minor">
            <a:schemeClr val="tx1"/>
          </a:fontRef>
        </p:style>
      </p:cxnSp>
      <p:sp>
        <p:nvSpPr>
          <p:cNvPr id="2" name="TextBox 1"/>
          <p:cNvSpPr txBox="1"/>
          <p:nvPr/>
        </p:nvSpPr>
        <p:spPr>
          <a:xfrm>
            <a:off x="827584" y="332656"/>
            <a:ext cx="7128792" cy="707886"/>
          </a:xfrm>
          <a:prstGeom prst="rect">
            <a:avLst/>
          </a:prstGeom>
          <a:noFill/>
        </p:spPr>
        <p:txBody>
          <a:bodyPr wrap="square" rtlCol="0">
            <a:spAutoFit/>
          </a:bodyPr>
          <a:lstStyle/>
          <a:p>
            <a:r>
              <a:rPr lang="en-GB" sz="4000" u="sng" dirty="0">
                <a:latin typeface="Comic Sans MS" panose="030F0702030302020204" pitchFamily="66" charset="0"/>
              </a:rPr>
              <a:t>Sound buttons</a:t>
            </a:r>
          </a:p>
        </p:txBody>
      </p:sp>
    </p:spTree>
    <p:extLst>
      <p:ext uri="{BB962C8B-B14F-4D97-AF65-F5344CB8AC3E}">
        <p14:creationId xmlns:p14="http://schemas.microsoft.com/office/powerpoint/2010/main" val="4276594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4" grpId="0" animBg="1"/>
      <p:bldP spid="25" grpId="0" animBg="1"/>
      <p:bldP spid="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8F923FF-DD0C-4FD3-A1B4-68DFA511C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69379" y="1144769"/>
            <a:ext cx="2793162" cy="2896432"/>
          </a:xfrm>
        </p:spPr>
        <p:txBody>
          <a:bodyPr vert="horz" lIns="91440" tIns="45720" rIns="91440" bIns="45720" rtlCol="0" anchor="b">
            <a:normAutofit/>
          </a:bodyPr>
          <a:lstStyle/>
          <a:p>
            <a:pPr algn="ctr" defTabSz="914400"/>
            <a:r>
              <a:rPr lang="en-US" sz="4800" dirty="0">
                <a:latin typeface="Comic Sans MS"/>
              </a:rPr>
              <a:t>Reading at home</a:t>
            </a:r>
            <a:endParaRPr lang="en-US"/>
          </a:p>
        </p:txBody>
      </p:sp>
      <p:sp>
        <p:nvSpPr>
          <p:cNvPr id="23" name="Rectangle 22">
            <a:extLst>
              <a:ext uri="{FF2B5EF4-FFF2-40B4-BE49-F238E27FC236}">
                <a16:creationId xmlns:a16="http://schemas.microsoft.com/office/drawing/2014/main" id="{114A821F-8663-46BA-8CC0-D4C44F639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97899"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3781862" y="379158"/>
            <a:ext cx="1982418" cy="2926079"/>
          </a:xfrm>
          <a:prstGeom prst="rect">
            <a:avLst/>
          </a:prstGeom>
        </p:spPr>
      </p:pic>
      <p:pic>
        <p:nvPicPr>
          <p:cNvPr id="5" name="Picture 4"/>
          <p:cNvPicPr>
            <a:picLocks noChangeAspect="1"/>
          </p:cNvPicPr>
          <p:nvPr/>
        </p:nvPicPr>
        <p:blipFill>
          <a:blip r:embed="rId4"/>
          <a:stretch>
            <a:fillRect/>
          </a:stretch>
        </p:blipFill>
        <p:spPr>
          <a:xfrm>
            <a:off x="6591910" y="379158"/>
            <a:ext cx="2040940" cy="2926080"/>
          </a:xfrm>
          <a:prstGeom prst="rect">
            <a:avLst/>
          </a:prstGeom>
        </p:spPr>
      </p:pic>
      <p:sp>
        <p:nvSpPr>
          <p:cNvPr id="24" name="Rectangle 23">
            <a:extLst>
              <a:ext uri="{FF2B5EF4-FFF2-40B4-BE49-F238E27FC236}">
                <a16:creationId xmlns:a16="http://schemas.microsoft.com/office/drawing/2014/main" id="{67EF550F-47CE-4FB2-9DAC-12AD835C8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9378" y="4177748"/>
            <a:ext cx="278014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group of posters with text&#10;&#10;AI-generated content may be incorrect.">
            <a:extLst>
              <a:ext uri="{FF2B5EF4-FFF2-40B4-BE49-F238E27FC236}">
                <a16:creationId xmlns:a16="http://schemas.microsoft.com/office/drawing/2014/main" id="{4BEA3664-8309-FD6A-03E8-99EFAA80B86F}"/>
              </a:ext>
            </a:extLst>
          </p:cNvPr>
          <p:cNvPicPr>
            <a:picLocks noChangeAspect="1"/>
          </p:cNvPicPr>
          <p:nvPr/>
        </p:nvPicPr>
        <p:blipFill>
          <a:blip r:embed="rId5"/>
          <a:stretch>
            <a:fillRect/>
          </a:stretch>
        </p:blipFill>
        <p:spPr>
          <a:xfrm>
            <a:off x="3394613" y="3990331"/>
            <a:ext cx="2756916" cy="1791995"/>
          </a:xfrm>
          <a:prstGeom prst="rect">
            <a:avLst/>
          </a:prstGeom>
        </p:spPr>
      </p:pic>
      <p:pic>
        <p:nvPicPr>
          <p:cNvPr id="4" name="Picture 3"/>
          <p:cNvPicPr>
            <a:picLocks noChangeAspect="1"/>
          </p:cNvPicPr>
          <p:nvPr/>
        </p:nvPicPr>
        <p:blipFill>
          <a:blip r:embed="rId6"/>
          <a:stretch>
            <a:fillRect/>
          </a:stretch>
        </p:blipFill>
        <p:spPr>
          <a:xfrm>
            <a:off x="6232749" y="3852486"/>
            <a:ext cx="2756916" cy="2067687"/>
          </a:xfrm>
          <a:prstGeom prst="rect">
            <a:avLst/>
          </a:prstGeom>
        </p:spPr>
      </p:pic>
    </p:spTree>
    <p:extLst>
      <p:ext uri="{BB962C8B-B14F-4D97-AF65-F5344CB8AC3E}">
        <p14:creationId xmlns:p14="http://schemas.microsoft.com/office/powerpoint/2010/main" val="18457309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84F0E-28AD-F480-1CA4-16020B9BCE50}"/>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0F0579CC-88A5-CD9C-6BB6-1C3175AD2613}"/>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2" name="Picture 1" descr="A group of post it notes&#10;&#10;AI-generated content may be incorrect.">
            <a:extLst>
              <a:ext uri="{FF2B5EF4-FFF2-40B4-BE49-F238E27FC236}">
                <a16:creationId xmlns:a16="http://schemas.microsoft.com/office/drawing/2014/main" id="{DCAA51BE-F1A8-FB33-804E-341FD21C65F5}"/>
              </a:ext>
            </a:extLst>
          </p:cNvPr>
          <p:cNvPicPr>
            <a:picLocks noChangeAspect="1"/>
          </p:cNvPicPr>
          <p:nvPr/>
        </p:nvPicPr>
        <p:blipFill>
          <a:blip r:embed="rId3"/>
          <a:srcRect t="33649" r="11383"/>
          <a:stretch>
            <a:fillRect/>
          </a:stretch>
        </p:blipFill>
        <p:spPr>
          <a:xfrm>
            <a:off x="773793" y="1007573"/>
            <a:ext cx="7845406" cy="4550338"/>
          </a:xfrm>
          <a:prstGeom prst="rect">
            <a:avLst/>
          </a:prstGeom>
        </p:spPr>
      </p:pic>
      <p:sp>
        <p:nvSpPr>
          <p:cNvPr id="3" name="TextBox 2">
            <a:extLst>
              <a:ext uri="{FF2B5EF4-FFF2-40B4-BE49-F238E27FC236}">
                <a16:creationId xmlns:a16="http://schemas.microsoft.com/office/drawing/2014/main" id="{DCC4028C-07F9-CB67-8C60-673C1C71D0CA}"/>
              </a:ext>
            </a:extLst>
          </p:cNvPr>
          <p:cNvSpPr txBox="1"/>
          <p:nvPr/>
        </p:nvSpPr>
        <p:spPr>
          <a:xfrm>
            <a:off x="568623" y="81231"/>
            <a:ext cx="797426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0000"/>
                </a:solidFill>
                <a:ea typeface="+mn-lt"/>
                <a:cs typeface="+mn-lt"/>
              </a:rPr>
              <a:t>Phonics is not the only thing needed to become a fluent reader. </a:t>
            </a:r>
            <a:br>
              <a:rPr lang="en-GB" sz="2000" dirty="0">
                <a:solidFill>
                  <a:srgbClr val="000000"/>
                </a:solidFill>
                <a:ea typeface="+mn-lt"/>
                <a:cs typeface="+mn-lt"/>
              </a:rPr>
            </a:br>
            <a:r>
              <a:rPr lang="en-GB" sz="2000" dirty="0">
                <a:solidFill>
                  <a:srgbClr val="000000"/>
                </a:solidFill>
                <a:ea typeface="+mn-lt"/>
                <a:cs typeface="+mn-lt"/>
              </a:rPr>
              <a:t>Please continue to read with your child each night and encourage them to:</a:t>
            </a:r>
            <a:endParaRPr lang="en-US" sz="1100" dirty="0">
              <a:solidFill>
                <a:srgbClr val="000000"/>
              </a:solidFill>
            </a:endParaRPr>
          </a:p>
        </p:txBody>
      </p:sp>
    </p:spTree>
    <p:extLst>
      <p:ext uri="{BB962C8B-B14F-4D97-AF65-F5344CB8AC3E}">
        <p14:creationId xmlns:p14="http://schemas.microsoft.com/office/powerpoint/2010/main" val="1447116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05982" y="2453850"/>
            <a:ext cx="4077072" cy="3057804"/>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006020" y="1973479"/>
            <a:ext cx="4363925" cy="3272944"/>
          </a:xfrm>
          <a:prstGeom prst="rect">
            <a:avLst/>
          </a:prstGeom>
          <a:ln>
            <a:noFill/>
          </a:ln>
          <a:effectLst>
            <a:softEdge rad="112500"/>
          </a:effectLst>
        </p:spPr>
      </p:pic>
      <p:sp>
        <p:nvSpPr>
          <p:cNvPr id="5" name="Title 1"/>
          <p:cNvSpPr>
            <a:spLocks noGrp="1"/>
          </p:cNvSpPr>
          <p:nvPr>
            <p:ph type="title"/>
          </p:nvPr>
        </p:nvSpPr>
        <p:spPr>
          <a:xfrm>
            <a:off x="666428" y="188640"/>
            <a:ext cx="7886700" cy="1755575"/>
          </a:xfrm>
        </p:spPr>
        <p:txBody>
          <a:bodyPr>
            <a:normAutofit/>
          </a:bodyPr>
          <a:lstStyle/>
          <a:p>
            <a:r>
              <a:rPr lang="en-GB" dirty="0">
                <a:latin typeface="Comic Sans MS" panose="030F0702030302020204" pitchFamily="66" charset="0"/>
              </a:rPr>
              <a:t>Writing and Physical Development</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Gross Motor</a:t>
            </a:r>
          </a:p>
        </p:txBody>
      </p:sp>
    </p:spTree>
    <p:extLst>
      <p:ext uri="{BB962C8B-B14F-4D97-AF65-F5344CB8AC3E}">
        <p14:creationId xmlns:p14="http://schemas.microsoft.com/office/powerpoint/2010/main" val="12999106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5856" y="44624"/>
            <a:ext cx="5239494" cy="1325563"/>
          </a:xfrm>
        </p:spPr>
        <p:txBody>
          <a:bodyPr>
            <a:normAutofit/>
          </a:bodyPr>
          <a:lstStyle/>
          <a:p>
            <a:r>
              <a:rPr lang="en-GB" dirty="0">
                <a:latin typeface="Comic Sans MS" panose="030F0702030302020204" pitchFamily="66" charset="0"/>
              </a:rPr>
              <a:t>Fine Motor</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711793" y="2120855"/>
            <a:ext cx="3360372" cy="2520279"/>
          </a:xfrm>
          <a:prstGeom prst="rect">
            <a:avLst/>
          </a:prstGeom>
          <a:ln>
            <a:noFill/>
          </a:ln>
          <a:effectLst>
            <a:softEdge rad="112500"/>
          </a:effectLst>
        </p:spPr>
      </p:pic>
    </p:spTree>
    <p:extLst>
      <p:ext uri="{BB962C8B-B14F-4D97-AF65-F5344CB8AC3E}">
        <p14:creationId xmlns:p14="http://schemas.microsoft.com/office/powerpoint/2010/main" val="3869712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13109" y="725277"/>
            <a:ext cx="4293096" cy="3219822"/>
          </a:xfrm>
          <a:prstGeom prst="rect">
            <a:avLst/>
          </a:prstGeom>
          <a:effectLst>
            <a:glow rad="177800">
              <a:schemeClr val="accent1"/>
            </a:glo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045002" y="867766"/>
            <a:ext cx="4280876" cy="3210657"/>
          </a:xfrm>
          <a:prstGeom prst="rect">
            <a:avLst/>
          </a:prstGeom>
          <a:effectLst>
            <a:glow rad="127000">
              <a:schemeClr val="accent1">
                <a:alpha val="86000"/>
              </a:schemeClr>
            </a:glow>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161227" y="1735317"/>
            <a:ext cx="4308522" cy="3231392"/>
          </a:xfrm>
          <a:prstGeom prst="rect">
            <a:avLst/>
          </a:prstGeom>
          <a:effectLst>
            <a:glow rad="177800">
              <a:schemeClr val="bg1"/>
            </a:glow>
          </a:effectLst>
        </p:spPr>
      </p:pic>
    </p:spTree>
    <p:extLst>
      <p:ext uri="{BB962C8B-B14F-4D97-AF65-F5344CB8AC3E}">
        <p14:creationId xmlns:p14="http://schemas.microsoft.com/office/powerpoint/2010/main" val="3997291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1414234"/>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24" name="Rectangle 23"/>
          <p:cNvSpPr/>
          <p:nvPr/>
        </p:nvSpPr>
        <p:spPr>
          <a:xfrm>
            <a:off x="474727" y="1247956"/>
            <a:ext cx="8416495" cy="646331"/>
          </a:xfrm>
          <a:prstGeom prst="rect">
            <a:avLst/>
          </a:prstGeom>
        </p:spPr>
        <p:txBody>
          <a:bodyPr wrap="square">
            <a:spAutoFit/>
          </a:bodyPr>
          <a:lstStyle/>
          <a:p>
            <a:br>
              <a:rPr lang="en-GB" dirty="0"/>
            </a:br>
            <a:endParaRPr lang="en-GB" dirty="0">
              <a:latin typeface="Twinkl" pitchFamily="50" charset="0"/>
            </a:endParaRPr>
          </a:p>
        </p:txBody>
      </p:sp>
      <p:pic>
        <p:nvPicPr>
          <p:cNvPr id="26" name="Picture 4" descr="Related image"/>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9778" b="100000" l="0" r="100000"/>
                    </a14:imgEffect>
                  </a14:imgLayer>
                </a14:imgProps>
              </a:ext>
              <a:ext uri="{28A0092B-C50C-407E-A947-70E740481C1C}">
                <a14:useLocalDpi xmlns:a14="http://schemas.microsoft.com/office/drawing/2010/main"/>
              </a:ext>
            </a:extLst>
          </a:blip>
          <a:srcRect/>
          <a:stretch>
            <a:fillRect/>
          </a:stretch>
        </p:blipFill>
        <p:spPr bwMode="auto">
          <a:xfrm>
            <a:off x="6934776" y="4107989"/>
            <a:ext cx="1391729" cy="1391729"/>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12"/>
          <p:cNvSpPr txBox="1">
            <a:spLocks noChangeArrowheads="1"/>
          </p:cNvSpPr>
          <p:nvPr/>
        </p:nvSpPr>
        <p:spPr>
          <a:xfrm>
            <a:off x="5125157" y="2984560"/>
            <a:ext cx="1243645" cy="118600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endParaRPr lang="en-US" sz="2000" dirty="0">
              <a:latin typeface="SassoonPrimaryInfant" pitchFamily="2" charset="0"/>
            </a:endParaRPr>
          </a:p>
        </p:txBody>
      </p:sp>
      <p:pic>
        <p:nvPicPr>
          <p:cNvPr id="7" name="Picture 6"/>
          <p:cNvPicPr>
            <a:picLocks noChangeAspect="1"/>
          </p:cNvPicPr>
          <p:nvPr/>
        </p:nvPicPr>
        <p:blipFill>
          <a:blip r:embed="rId5"/>
          <a:stretch>
            <a:fillRect/>
          </a:stretch>
        </p:blipFill>
        <p:spPr>
          <a:xfrm>
            <a:off x="1259632" y="322299"/>
            <a:ext cx="4752528" cy="5185432"/>
          </a:xfrm>
          <a:prstGeom prst="rect">
            <a:avLst/>
          </a:prstGeom>
        </p:spPr>
      </p:pic>
    </p:spTree>
    <p:extLst>
      <p:ext uri="{BB962C8B-B14F-4D97-AF65-F5344CB8AC3E}">
        <p14:creationId xmlns:p14="http://schemas.microsoft.com/office/powerpoint/2010/main" val="33486454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16" name="TextBox 15"/>
          <p:cNvSpPr txBox="1"/>
          <p:nvPr/>
        </p:nvSpPr>
        <p:spPr>
          <a:xfrm>
            <a:off x="931968" y="4221087"/>
            <a:ext cx="1407784" cy="369332"/>
          </a:xfrm>
          <a:prstGeom prst="rect">
            <a:avLst/>
          </a:prstGeom>
          <a:noFill/>
        </p:spPr>
        <p:txBody>
          <a:bodyPr wrap="square" rtlCol="0">
            <a:spAutoFit/>
          </a:bodyPr>
          <a:lstStyle/>
          <a:p>
            <a:endParaRPr lang="en-GB" dirty="0">
              <a:latin typeface="HfW cursive three lines" panose="00000500000000000000" pitchFamily="2" charset="0"/>
            </a:endParaRPr>
          </a:p>
        </p:txBody>
      </p:sp>
      <p:pic>
        <p:nvPicPr>
          <p:cNvPr id="4" name="Picture 3">
            <a:extLst>
              <a:ext uri="{FF2B5EF4-FFF2-40B4-BE49-F238E27FC236}">
                <a16:creationId xmlns:a16="http://schemas.microsoft.com/office/drawing/2014/main" id="{25C64E38-097C-2695-CBC8-E0B7A53023E1}"/>
              </a:ext>
            </a:extLst>
          </p:cNvPr>
          <p:cNvPicPr>
            <a:picLocks noChangeAspect="1"/>
          </p:cNvPicPr>
          <p:nvPr/>
        </p:nvPicPr>
        <p:blipFill>
          <a:blip r:embed="rId3"/>
          <a:stretch>
            <a:fillRect/>
          </a:stretch>
        </p:blipFill>
        <p:spPr>
          <a:xfrm>
            <a:off x="618226" y="132509"/>
            <a:ext cx="7950680" cy="5586568"/>
          </a:xfrm>
          <a:prstGeom prst="rect">
            <a:avLst/>
          </a:prstGeom>
        </p:spPr>
      </p:pic>
    </p:spTree>
    <p:extLst>
      <p:ext uri="{BB962C8B-B14F-4D97-AF65-F5344CB8AC3E}">
        <p14:creationId xmlns:p14="http://schemas.microsoft.com/office/powerpoint/2010/main" val="48465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213"/>
            <a:ext cx="7886700" cy="1325563"/>
          </a:xfrm>
        </p:spPr>
        <p:txBody>
          <a:bodyPr>
            <a:normAutofit/>
          </a:bodyPr>
          <a:lstStyle/>
          <a:p>
            <a:r>
              <a:rPr lang="en-GB" sz="4400" dirty="0">
                <a:latin typeface="Comic Sans MS" panose="030F0702030302020204" pitchFamily="66" charset="0"/>
              </a:rPr>
              <a:t>Mathematics </a:t>
            </a:r>
          </a:p>
        </p:txBody>
      </p:sp>
      <p:pic>
        <p:nvPicPr>
          <p:cNvPr id="1026" name="Picture 2" descr="Rainbow Numbers - Set of 14 CD72421 | Primary I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791650"/>
            <a:ext cx="1666528" cy="166652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endParaRPr lang="en-GB"/>
          </a:p>
        </p:txBody>
      </p:sp>
      <p:pic>
        <p:nvPicPr>
          <p:cNvPr id="5" name="Picture 4"/>
          <p:cNvPicPr>
            <a:picLocks noChangeAspect="1"/>
          </p:cNvPicPr>
          <p:nvPr/>
        </p:nvPicPr>
        <p:blipFill>
          <a:blip r:embed="rId4"/>
          <a:stretch>
            <a:fillRect/>
          </a:stretch>
        </p:blipFill>
        <p:spPr>
          <a:xfrm>
            <a:off x="628650" y="1412776"/>
            <a:ext cx="5958240" cy="4244132"/>
          </a:xfrm>
          <a:prstGeom prst="rect">
            <a:avLst/>
          </a:prstGeom>
        </p:spPr>
      </p:pic>
    </p:spTree>
    <p:extLst>
      <p:ext uri="{BB962C8B-B14F-4D97-AF65-F5344CB8AC3E}">
        <p14:creationId xmlns:p14="http://schemas.microsoft.com/office/powerpoint/2010/main" val="4686811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44706" y="1419239"/>
            <a:ext cx="2537436" cy="3383248"/>
          </a:xfrm>
          <a:prstGeom prst="rect">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6202" y="1416507"/>
            <a:ext cx="2734856" cy="3383248"/>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87880" y="3492852"/>
            <a:ext cx="3002584" cy="2251938"/>
          </a:xfrm>
          <a:prstGeom prst="rect">
            <a:avLst/>
          </a:prstGeom>
          <a:ln>
            <a:noFill/>
          </a:ln>
          <a:effectLst>
            <a:softEdge rad="112500"/>
          </a:effectLst>
        </p:spPr>
      </p:pic>
      <p:sp>
        <p:nvSpPr>
          <p:cNvPr id="7" name="TextBox 6"/>
          <p:cNvSpPr txBox="1"/>
          <p:nvPr/>
        </p:nvSpPr>
        <p:spPr>
          <a:xfrm>
            <a:off x="244707" y="660823"/>
            <a:ext cx="2537436" cy="692497"/>
          </a:xfrm>
          <a:prstGeom prst="rect">
            <a:avLst/>
          </a:prstGeom>
          <a:noFill/>
        </p:spPr>
        <p:txBody>
          <a:bodyPr wrap="square" rtlCol="0">
            <a:spAutoFit/>
          </a:bodyPr>
          <a:lstStyle/>
          <a:p>
            <a:pPr algn="ctr"/>
            <a:r>
              <a:rPr lang="en-GB" sz="1900" b="1" dirty="0">
                <a:latin typeface="Comic Sans MS" panose="030F0702030302020204" pitchFamily="66" charset="0"/>
              </a:rPr>
              <a:t>Doubling, halving and sharing</a:t>
            </a:r>
            <a:r>
              <a:rPr lang="en-GB" sz="2000" b="1" dirty="0"/>
              <a:t> </a:t>
            </a:r>
          </a:p>
        </p:txBody>
      </p:sp>
      <p:sp>
        <p:nvSpPr>
          <p:cNvPr id="8" name="Rectangle 7"/>
          <p:cNvSpPr/>
          <p:nvPr/>
        </p:nvSpPr>
        <p:spPr>
          <a:xfrm>
            <a:off x="3492808" y="3108131"/>
            <a:ext cx="2092239" cy="384721"/>
          </a:xfrm>
          <a:prstGeom prst="rect">
            <a:avLst/>
          </a:prstGeom>
        </p:spPr>
        <p:txBody>
          <a:bodyPr wrap="none">
            <a:spAutoFit/>
          </a:bodyPr>
          <a:lstStyle/>
          <a:p>
            <a:pPr lvl="0"/>
            <a:r>
              <a:rPr lang="en-GB" sz="1900" b="1" dirty="0">
                <a:solidFill>
                  <a:prstClr val="black"/>
                </a:solidFill>
                <a:latin typeface="Comic Sans MS" panose="030F0702030302020204" pitchFamily="66" charset="0"/>
              </a:rPr>
              <a:t>Role play shops </a:t>
            </a:r>
            <a:endParaRPr lang="en-GB" sz="2000" b="1" dirty="0">
              <a:solidFill>
                <a:prstClr val="black"/>
              </a:solidFill>
            </a:endParaRPr>
          </a:p>
        </p:txBody>
      </p:sp>
      <p:sp>
        <p:nvSpPr>
          <p:cNvPr id="9" name="TextBox 8"/>
          <p:cNvSpPr txBox="1"/>
          <p:nvPr/>
        </p:nvSpPr>
        <p:spPr>
          <a:xfrm>
            <a:off x="6196202" y="620688"/>
            <a:ext cx="2734856" cy="677108"/>
          </a:xfrm>
          <a:prstGeom prst="rect">
            <a:avLst/>
          </a:prstGeom>
          <a:noFill/>
        </p:spPr>
        <p:txBody>
          <a:bodyPr wrap="square" rtlCol="0">
            <a:spAutoFit/>
          </a:bodyPr>
          <a:lstStyle/>
          <a:p>
            <a:pPr algn="ctr"/>
            <a:r>
              <a:rPr lang="en-GB" sz="1900" b="1" dirty="0">
                <a:latin typeface="Comic Sans MS" panose="030F0702030302020204" pitchFamily="66" charset="0"/>
              </a:rPr>
              <a:t>Ordering numerals </a:t>
            </a:r>
          </a:p>
          <a:p>
            <a:pPr algn="ctr"/>
            <a:r>
              <a:rPr lang="en-GB" sz="1900" b="1" dirty="0">
                <a:latin typeface="Comic Sans MS" panose="030F0702030302020204" pitchFamily="66" charset="0"/>
              </a:rPr>
              <a:t>outside </a:t>
            </a:r>
            <a:endParaRPr lang="en-GB" sz="2000" b="1" dirty="0"/>
          </a:p>
        </p:txBody>
      </p:sp>
    </p:spTree>
    <p:extLst>
      <p:ext uri="{BB962C8B-B14F-4D97-AF65-F5344CB8AC3E}">
        <p14:creationId xmlns:p14="http://schemas.microsoft.com/office/powerpoint/2010/main" val="3530744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34209" y="960358"/>
            <a:ext cx="4128459" cy="3096344"/>
          </a:xfrm>
          <a:prstGeom prst="rect">
            <a:avLst/>
          </a:prstGeom>
          <a:ln>
            <a:noFill/>
          </a:ln>
          <a:effectLst>
            <a:softEdge rad="112500"/>
          </a:effec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017580" y="2634955"/>
            <a:ext cx="3568468" cy="2676351"/>
          </a:xfrm>
          <a:prstGeom prst="rect">
            <a:avLst/>
          </a:prstGeom>
          <a:ln>
            <a:noFill/>
          </a:ln>
          <a:effectLst>
            <a:softEdge rad="112500"/>
          </a:effec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39382" y="1170382"/>
            <a:ext cx="3888432" cy="2916324"/>
          </a:xfrm>
          <a:prstGeom prst="rect">
            <a:avLst/>
          </a:prstGeom>
          <a:ln>
            <a:noFill/>
          </a:ln>
          <a:effectLst>
            <a:softEdge rad="112500"/>
          </a:effectLst>
        </p:spPr>
      </p:pic>
      <p:sp>
        <p:nvSpPr>
          <p:cNvPr id="5" name="TextBox 4"/>
          <p:cNvSpPr txBox="1"/>
          <p:nvPr/>
        </p:nvSpPr>
        <p:spPr>
          <a:xfrm>
            <a:off x="6225436" y="-5680"/>
            <a:ext cx="2916324" cy="677108"/>
          </a:xfrm>
          <a:prstGeom prst="rect">
            <a:avLst/>
          </a:prstGeom>
          <a:noFill/>
        </p:spPr>
        <p:txBody>
          <a:bodyPr wrap="square" rtlCol="0">
            <a:spAutoFit/>
          </a:bodyPr>
          <a:lstStyle/>
          <a:p>
            <a:pPr algn="ctr"/>
            <a:r>
              <a:rPr lang="en-GB" sz="1900" b="1" dirty="0">
                <a:latin typeface="Comic Sans MS" panose="030F0702030302020204" pitchFamily="66" charset="0"/>
              </a:rPr>
              <a:t>Recognising numerals in the environment</a:t>
            </a:r>
            <a:endParaRPr lang="en-GB" sz="2000" b="1" dirty="0"/>
          </a:p>
        </p:txBody>
      </p:sp>
      <p:sp>
        <p:nvSpPr>
          <p:cNvPr id="8" name="TextBox 7"/>
          <p:cNvSpPr txBox="1"/>
          <p:nvPr/>
        </p:nvSpPr>
        <p:spPr>
          <a:xfrm>
            <a:off x="3661250" y="1511788"/>
            <a:ext cx="2281129" cy="677108"/>
          </a:xfrm>
          <a:prstGeom prst="rect">
            <a:avLst/>
          </a:prstGeom>
          <a:noFill/>
        </p:spPr>
        <p:txBody>
          <a:bodyPr wrap="square" rtlCol="0">
            <a:spAutoFit/>
          </a:bodyPr>
          <a:lstStyle/>
          <a:p>
            <a:r>
              <a:rPr lang="en-GB" sz="1900" b="1" dirty="0">
                <a:latin typeface="Comic Sans MS" panose="030F0702030302020204" pitchFamily="66" charset="0"/>
              </a:rPr>
              <a:t>Matching numeral </a:t>
            </a:r>
          </a:p>
          <a:p>
            <a:pPr algn="ctr"/>
            <a:r>
              <a:rPr lang="en-GB" sz="1900" b="1" dirty="0">
                <a:latin typeface="Comic Sans MS" panose="030F0702030302020204" pitchFamily="66" charset="0"/>
              </a:rPr>
              <a:t>to quantity </a:t>
            </a:r>
            <a:endParaRPr lang="en-GB" sz="2000" b="1" dirty="0"/>
          </a:p>
        </p:txBody>
      </p:sp>
      <p:sp>
        <p:nvSpPr>
          <p:cNvPr id="9" name="TextBox 8"/>
          <p:cNvSpPr txBox="1"/>
          <p:nvPr/>
        </p:nvSpPr>
        <p:spPr>
          <a:xfrm>
            <a:off x="450251" y="59579"/>
            <a:ext cx="2482535" cy="384721"/>
          </a:xfrm>
          <a:prstGeom prst="rect">
            <a:avLst/>
          </a:prstGeom>
          <a:noFill/>
        </p:spPr>
        <p:txBody>
          <a:bodyPr wrap="square" rtlCol="0">
            <a:spAutoFit/>
          </a:bodyPr>
          <a:lstStyle/>
          <a:p>
            <a:r>
              <a:rPr lang="en-GB" sz="1900" b="1" dirty="0">
                <a:latin typeface="Comic Sans MS" panose="030F0702030302020204" pitchFamily="66" charset="0"/>
              </a:rPr>
              <a:t>Counting in games </a:t>
            </a:r>
          </a:p>
        </p:txBody>
      </p:sp>
    </p:spTree>
    <p:extLst>
      <p:ext uri="{BB962C8B-B14F-4D97-AF65-F5344CB8AC3E}">
        <p14:creationId xmlns:p14="http://schemas.microsoft.com/office/powerpoint/2010/main" val="23479007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25948" y="1116831"/>
            <a:ext cx="3765037" cy="2823778"/>
          </a:xfrm>
          <a:prstGeom prst="rect">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533940" y="2335738"/>
            <a:ext cx="4039141" cy="3029356"/>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79577" y="1396743"/>
            <a:ext cx="3671889" cy="2753916"/>
          </a:xfrm>
          <a:prstGeom prst="rect">
            <a:avLst/>
          </a:prstGeom>
          <a:ln>
            <a:noFill/>
          </a:ln>
          <a:effectLst>
            <a:softEdge rad="112500"/>
          </a:effectLst>
        </p:spPr>
      </p:pic>
      <p:sp>
        <p:nvSpPr>
          <p:cNvPr id="7" name="TextBox 6"/>
          <p:cNvSpPr txBox="1"/>
          <p:nvPr/>
        </p:nvSpPr>
        <p:spPr>
          <a:xfrm>
            <a:off x="244506" y="260647"/>
            <a:ext cx="2584428" cy="384722"/>
          </a:xfrm>
          <a:prstGeom prst="rect">
            <a:avLst/>
          </a:prstGeom>
          <a:noFill/>
        </p:spPr>
        <p:txBody>
          <a:bodyPr wrap="square" rtlCol="0">
            <a:spAutoFit/>
          </a:bodyPr>
          <a:lstStyle/>
          <a:p>
            <a:pPr algn="ctr"/>
            <a:r>
              <a:rPr lang="en-GB" sz="1900" b="1" dirty="0">
                <a:latin typeface="Comic Sans MS" panose="030F0702030302020204" pitchFamily="66" charset="0"/>
              </a:rPr>
              <a:t>Exploring 2D shape</a:t>
            </a:r>
            <a:endParaRPr lang="en-GB" sz="2000" b="1" dirty="0"/>
          </a:p>
        </p:txBody>
      </p:sp>
      <p:sp>
        <p:nvSpPr>
          <p:cNvPr id="9" name="TextBox 8"/>
          <p:cNvSpPr txBox="1"/>
          <p:nvPr/>
        </p:nvSpPr>
        <p:spPr>
          <a:xfrm>
            <a:off x="6285318" y="260648"/>
            <a:ext cx="2596385" cy="677108"/>
          </a:xfrm>
          <a:prstGeom prst="rect">
            <a:avLst/>
          </a:prstGeom>
          <a:noFill/>
        </p:spPr>
        <p:txBody>
          <a:bodyPr wrap="square" rtlCol="0">
            <a:spAutoFit/>
          </a:bodyPr>
          <a:lstStyle/>
          <a:p>
            <a:pPr algn="ctr"/>
            <a:r>
              <a:rPr lang="en-GB" sz="1900" b="1" dirty="0">
                <a:latin typeface="Comic Sans MS" panose="030F0702030302020204" pitchFamily="66" charset="0"/>
              </a:rPr>
              <a:t>Measuring our friends </a:t>
            </a:r>
            <a:endParaRPr lang="en-GB" sz="2000" b="1" dirty="0"/>
          </a:p>
        </p:txBody>
      </p:sp>
      <p:sp>
        <p:nvSpPr>
          <p:cNvPr id="10" name="TextBox 9"/>
          <p:cNvSpPr txBox="1"/>
          <p:nvPr/>
        </p:nvSpPr>
        <p:spPr>
          <a:xfrm>
            <a:off x="3438756" y="937756"/>
            <a:ext cx="2376265" cy="677108"/>
          </a:xfrm>
          <a:prstGeom prst="rect">
            <a:avLst/>
          </a:prstGeom>
          <a:noFill/>
        </p:spPr>
        <p:txBody>
          <a:bodyPr wrap="square" rtlCol="0">
            <a:spAutoFit/>
          </a:bodyPr>
          <a:lstStyle/>
          <a:p>
            <a:pPr algn="ctr"/>
            <a:r>
              <a:rPr lang="en-GB" sz="1900" b="1" dirty="0">
                <a:latin typeface="Comic Sans MS" panose="030F0702030302020204" pitchFamily="66" charset="0"/>
              </a:rPr>
              <a:t>Creating towers and patterns</a:t>
            </a:r>
          </a:p>
        </p:txBody>
      </p:sp>
    </p:spTree>
    <p:extLst>
      <p:ext uri="{BB962C8B-B14F-4D97-AF65-F5344CB8AC3E}">
        <p14:creationId xmlns:p14="http://schemas.microsoft.com/office/powerpoint/2010/main" val="4209070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64846" y="2437321"/>
            <a:ext cx="2603747" cy="3471664"/>
          </a:xfrm>
          <a:prstGeom prst="rect">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84168" y="997161"/>
            <a:ext cx="2708288" cy="3611051"/>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503" y="742796"/>
            <a:ext cx="2572768" cy="3430357"/>
          </a:xfrm>
          <a:prstGeom prst="rect">
            <a:avLst/>
          </a:prstGeom>
          <a:ln>
            <a:noFill/>
          </a:ln>
          <a:effectLst>
            <a:softEdge rad="112500"/>
          </a:effectLst>
        </p:spPr>
      </p:pic>
      <p:sp>
        <p:nvSpPr>
          <p:cNvPr id="7" name="TextBox 6"/>
          <p:cNvSpPr txBox="1"/>
          <p:nvPr/>
        </p:nvSpPr>
        <p:spPr>
          <a:xfrm>
            <a:off x="6084168" y="188640"/>
            <a:ext cx="2708288" cy="677108"/>
          </a:xfrm>
          <a:prstGeom prst="rect">
            <a:avLst/>
          </a:prstGeom>
          <a:noFill/>
        </p:spPr>
        <p:txBody>
          <a:bodyPr wrap="square" rtlCol="0">
            <a:spAutoFit/>
          </a:bodyPr>
          <a:lstStyle/>
          <a:p>
            <a:pPr algn="ctr"/>
            <a:r>
              <a:rPr lang="en-GB" sz="1900" b="1" dirty="0">
                <a:latin typeface="Comic Sans MS" panose="030F0702030302020204" pitchFamily="66" charset="0"/>
              </a:rPr>
              <a:t>Filling and emptying – capacity </a:t>
            </a:r>
            <a:endParaRPr lang="en-GB" sz="2000" b="1" dirty="0"/>
          </a:p>
        </p:txBody>
      </p:sp>
      <p:sp>
        <p:nvSpPr>
          <p:cNvPr id="8" name="TextBox 7"/>
          <p:cNvSpPr txBox="1"/>
          <p:nvPr/>
        </p:nvSpPr>
        <p:spPr>
          <a:xfrm>
            <a:off x="3399858" y="1861257"/>
            <a:ext cx="2139619" cy="384721"/>
          </a:xfrm>
          <a:prstGeom prst="rect">
            <a:avLst/>
          </a:prstGeom>
          <a:noFill/>
        </p:spPr>
        <p:txBody>
          <a:bodyPr wrap="square" rtlCol="0">
            <a:spAutoFit/>
          </a:bodyPr>
          <a:lstStyle/>
          <a:p>
            <a:pPr algn="ctr"/>
            <a:r>
              <a:rPr lang="en-GB" sz="1900" b="1" dirty="0">
                <a:latin typeface="Comic Sans MS" panose="030F0702030302020204" pitchFamily="66" charset="0"/>
              </a:rPr>
              <a:t>Exploring weight</a:t>
            </a:r>
            <a:endParaRPr lang="en-GB" sz="2000" b="1" dirty="0"/>
          </a:p>
        </p:txBody>
      </p:sp>
      <p:sp>
        <p:nvSpPr>
          <p:cNvPr id="9" name="TextBox 8"/>
          <p:cNvSpPr txBox="1"/>
          <p:nvPr/>
        </p:nvSpPr>
        <p:spPr>
          <a:xfrm>
            <a:off x="361553" y="188640"/>
            <a:ext cx="2402668" cy="387897"/>
          </a:xfrm>
          <a:prstGeom prst="rect">
            <a:avLst/>
          </a:prstGeom>
          <a:noFill/>
        </p:spPr>
        <p:txBody>
          <a:bodyPr wrap="square" rtlCol="0">
            <a:spAutoFit/>
          </a:bodyPr>
          <a:lstStyle/>
          <a:p>
            <a:pPr algn="ctr"/>
            <a:r>
              <a:rPr lang="en-GB" sz="1900" b="1" dirty="0">
                <a:latin typeface="Comic Sans MS" panose="030F0702030302020204" pitchFamily="66" charset="0"/>
              </a:rPr>
              <a:t>Making 3D shapes</a:t>
            </a:r>
            <a:endParaRPr lang="en-GB" sz="2000" b="1" dirty="0"/>
          </a:p>
        </p:txBody>
      </p:sp>
    </p:spTree>
    <p:extLst>
      <p:ext uri="{BB962C8B-B14F-4D97-AF65-F5344CB8AC3E}">
        <p14:creationId xmlns:p14="http://schemas.microsoft.com/office/powerpoint/2010/main" val="3915524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933" y="187367"/>
            <a:ext cx="7886700" cy="1325563"/>
          </a:xfrm>
        </p:spPr>
        <p:txBody>
          <a:bodyPr>
            <a:normAutofit/>
          </a:bodyPr>
          <a:lstStyle/>
          <a:p>
            <a:r>
              <a:rPr lang="en-GB" sz="4000" dirty="0">
                <a:latin typeface="Comic Sans MS" panose="030F0702030302020204" pitchFamily="66" charset="0"/>
              </a:rPr>
              <a:t>PSED</a:t>
            </a:r>
          </a:p>
        </p:txBody>
      </p:sp>
      <p:sp>
        <p:nvSpPr>
          <p:cNvPr id="3" name="Content Placeholder 2"/>
          <p:cNvSpPr>
            <a:spLocks noGrp="1"/>
          </p:cNvSpPr>
          <p:nvPr>
            <p:ph idx="1"/>
          </p:nvPr>
        </p:nvSpPr>
        <p:spPr>
          <a:xfrm>
            <a:off x="628650" y="1512930"/>
            <a:ext cx="7886700" cy="5312968"/>
          </a:xfrm>
        </p:spPr>
        <p:txBody>
          <a:bodyPr>
            <a:normAutofit/>
          </a:bodyPr>
          <a:lstStyle/>
          <a:p>
            <a:r>
              <a:rPr lang="en-GB" sz="2800" dirty="0">
                <a:latin typeface="Comic Sans MS" panose="030F0702030302020204" pitchFamily="66" charset="0"/>
              </a:rPr>
              <a:t>Social skills</a:t>
            </a:r>
          </a:p>
          <a:p>
            <a:r>
              <a:rPr lang="en-GB" sz="2800" dirty="0">
                <a:latin typeface="Comic Sans MS" panose="030F0702030302020204" pitchFamily="66" charset="0"/>
              </a:rPr>
              <a:t>Waiting their turn</a:t>
            </a:r>
          </a:p>
          <a:p>
            <a:r>
              <a:rPr lang="en-GB" sz="2800" dirty="0">
                <a:latin typeface="Comic Sans MS" panose="030F0702030302020204" pitchFamily="66" charset="0"/>
              </a:rPr>
              <a:t>Forming friendships/relationships</a:t>
            </a:r>
          </a:p>
          <a:p>
            <a:r>
              <a:rPr lang="en-GB" sz="2800" dirty="0">
                <a:latin typeface="Comic Sans MS" panose="030F0702030302020204" pitchFamily="66" charset="0"/>
              </a:rPr>
              <a:t>Being independent in their choices</a:t>
            </a:r>
          </a:p>
          <a:p>
            <a:r>
              <a:rPr lang="en-GB" sz="2800" dirty="0">
                <a:latin typeface="Comic Sans MS" panose="030F0702030302020204" pitchFamily="66" charset="0"/>
              </a:rPr>
              <a:t>Learning to lose</a:t>
            </a:r>
          </a:p>
          <a:p>
            <a:r>
              <a:rPr lang="en-GB" sz="2800" dirty="0">
                <a:latin typeface="Comic Sans MS" panose="030F0702030302020204" pitchFamily="66" charset="0"/>
              </a:rPr>
              <a:t>Questioning – e.g. “can I go to the toilet please?”</a:t>
            </a:r>
          </a:p>
          <a:p>
            <a:r>
              <a:rPr lang="en-GB" sz="2800" dirty="0">
                <a:latin typeface="Comic Sans MS" panose="030F0702030302020204" pitchFamily="66" charset="0"/>
              </a:rPr>
              <a:t>Share their learning and ideas – this is the goal! </a:t>
            </a:r>
          </a:p>
          <a:p>
            <a:pPr marL="0" indent="0">
              <a:buNone/>
            </a:pPr>
            <a:endParaRPr lang="en-GB" dirty="0"/>
          </a:p>
        </p:txBody>
      </p:sp>
    </p:spTree>
    <p:extLst>
      <p:ext uri="{BB962C8B-B14F-4D97-AF65-F5344CB8AC3E}">
        <p14:creationId xmlns:p14="http://schemas.microsoft.com/office/powerpoint/2010/main" val="1562169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a:t> </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1016149" y="404664"/>
            <a:ext cx="7111702" cy="5029513"/>
          </a:xfrm>
          <a:prstGeom prst="rect">
            <a:avLst/>
          </a:prstGeom>
        </p:spPr>
      </p:pic>
    </p:spTree>
    <p:extLst>
      <p:ext uri="{BB962C8B-B14F-4D97-AF65-F5344CB8AC3E}">
        <p14:creationId xmlns:p14="http://schemas.microsoft.com/office/powerpoint/2010/main" val="25977337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itle 3"/>
          <p:cNvSpPr>
            <a:spLocks noGrp="1"/>
          </p:cNvSpPr>
          <p:nvPr>
            <p:ph type="title"/>
          </p:nvPr>
        </p:nvSpPr>
        <p:spPr/>
        <p:txBody>
          <a:bodyPr/>
          <a:lstStyle/>
          <a:p>
            <a:endParaRPr lang="en-GB"/>
          </a:p>
        </p:txBody>
      </p:sp>
      <p:pic>
        <p:nvPicPr>
          <p:cNvPr id="5" name="Picture 4"/>
          <p:cNvPicPr>
            <a:picLocks noChangeAspect="1"/>
          </p:cNvPicPr>
          <p:nvPr/>
        </p:nvPicPr>
        <p:blipFill>
          <a:blip r:embed="rId3"/>
          <a:stretch>
            <a:fillRect/>
          </a:stretch>
        </p:blipFill>
        <p:spPr>
          <a:xfrm>
            <a:off x="323528" y="836712"/>
            <a:ext cx="3811836" cy="4888620"/>
          </a:xfrm>
          <a:prstGeom prst="rect">
            <a:avLst/>
          </a:prstGeom>
        </p:spPr>
      </p:pic>
      <p:pic>
        <p:nvPicPr>
          <p:cNvPr id="6" name="Picture 6"/>
          <p:cNvPicPr>
            <a:picLocks noChangeAspect="1"/>
          </p:cNvPicPr>
          <p:nvPr/>
        </p:nvPicPr>
        <p:blipFill>
          <a:blip r:embed="rId4"/>
          <a:stretch>
            <a:fillRect/>
          </a:stretch>
        </p:blipFill>
        <p:spPr>
          <a:xfrm>
            <a:off x="4283887" y="1451494"/>
            <a:ext cx="4718303" cy="3647241"/>
          </a:xfrm>
          <a:prstGeom prst="rect">
            <a:avLst/>
          </a:prstGeom>
        </p:spPr>
      </p:pic>
    </p:spTree>
    <p:extLst>
      <p:ext uri="{BB962C8B-B14F-4D97-AF65-F5344CB8AC3E}">
        <p14:creationId xmlns:p14="http://schemas.microsoft.com/office/powerpoint/2010/main" val="3201528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itle 3"/>
          <p:cNvSpPr>
            <a:spLocks noGrp="1"/>
          </p:cNvSpPr>
          <p:nvPr>
            <p:ph type="title"/>
          </p:nvPr>
        </p:nvSpPr>
        <p:spPr/>
        <p:txBody>
          <a:bodyPr/>
          <a:lstStyle/>
          <a:p>
            <a:endParaRPr lang="en-GB"/>
          </a:p>
        </p:txBody>
      </p:sp>
      <p:pic>
        <p:nvPicPr>
          <p:cNvPr id="3074" name="Picture 2" descr="Google Classroom Logo, symbol, meaning, history, PNG, bra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539" y="365126"/>
            <a:ext cx="9495539" cy="5341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9456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a:t> </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3059832" y="620688"/>
            <a:ext cx="3273836" cy="4365114"/>
          </a:xfrm>
          <a:prstGeom prst="rect">
            <a:avLst/>
          </a:prstGeom>
        </p:spPr>
      </p:pic>
    </p:spTree>
    <p:extLst>
      <p:ext uri="{BB962C8B-B14F-4D97-AF65-F5344CB8AC3E}">
        <p14:creationId xmlns:p14="http://schemas.microsoft.com/office/powerpoint/2010/main" val="1522592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2BAE1-6A9E-1433-7E22-18305AA4E39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11E6F1-403A-A40F-FAF7-D59BF1E69C41}"/>
              </a:ext>
            </a:extLst>
          </p:cNvPr>
          <p:cNvSpPr>
            <a:spLocks noGrp="1"/>
          </p:cNvSpPr>
          <p:nvPr>
            <p:ph idx="1"/>
          </p:nvPr>
        </p:nvSpPr>
        <p:spPr/>
        <p:txBody>
          <a:bodyPr>
            <a:normAutofit/>
          </a:bodyPr>
          <a:lstStyle/>
          <a:p>
            <a:pPr marL="0" indent="0">
              <a:buNone/>
            </a:pPr>
            <a:r>
              <a:rPr lang="en-GB" dirty="0"/>
              <a:t> </a:t>
            </a:r>
            <a:endParaRPr lang="en-GB" dirty="0">
              <a:latin typeface="Comic Sans MS" panose="030F0702030302020204" pitchFamily="66" charset="0"/>
            </a:endParaRPr>
          </a:p>
        </p:txBody>
      </p:sp>
      <p:pic>
        <p:nvPicPr>
          <p:cNvPr id="2" name="Picture 1" descr="A sign with black text&#10;&#10;AI-generated content may be incorrect.">
            <a:extLst>
              <a:ext uri="{FF2B5EF4-FFF2-40B4-BE49-F238E27FC236}">
                <a16:creationId xmlns:a16="http://schemas.microsoft.com/office/drawing/2014/main" id="{A71821EF-1271-F637-6331-F821BF974CCE}"/>
              </a:ext>
            </a:extLst>
          </p:cNvPr>
          <p:cNvPicPr>
            <a:picLocks noChangeAspect="1"/>
          </p:cNvPicPr>
          <p:nvPr/>
        </p:nvPicPr>
        <p:blipFill>
          <a:blip r:embed="rId3"/>
          <a:stretch>
            <a:fillRect/>
          </a:stretch>
        </p:blipFill>
        <p:spPr>
          <a:xfrm>
            <a:off x="389469" y="231737"/>
            <a:ext cx="2314410" cy="1593888"/>
          </a:xfrm>
          <a:prstGeom prst="rect">
            <a:avLst/>
          </a:prstGeom>
        </p:spPr>
      </p:pic>
      <p:pic>
        <p:nvPicPr>
          <p:cNvPr id="4" name="Picture 3">
            <a:extLst>
              <a:ext uri="{FF2B5EF4-FFF2-40B4-BE49-F238E27FC236}">
                <a16:creationId xmlns:a16="http://schemas.microsoft.com/office/drawing/2014/main" id="{11C75F28-B7E0-4B63-A90B-BD0ED6A94A72}"/>
              </a:ext>
            </a:extLst>
          </p:cNvPr>
          <p:cNvPicPr>
            <a:picLocks noChangeAspect="1"/>
          </p:cNvPicPr>
          <p:nvPr/>
        </p:nvPicPr>
        <p:blipFill rotWithShape="1">
          <a:blip r:embed="rId4"/>
          <a:srcRect l="6875" t="22000" r="22438" b="6601"/>
          <a:stretch/>
        </p:blipFill>
        <p:spPr>
          <a:xfrm>
            <a:off x="2290901" y="1873288"/>
            <a:ext cx="6463630" cy="3672408"/>
          </a:xfrm>
          <a:prstGeom prst="rect">
            <a:avLst/>
          </a:prstGeom>
        </p:spPr>
      </p:pic>
    </p:spTree>
    <p:extLst>
      <p:ext uri="{BB962C8B-B14F-4D97-AF65-F5344CB8AC3E}">
        <p14:creationId xmlns:p14="http://schemas.microsoft.com/office/powerpoint/2010/main" val="15985554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785343-5D24-4118-A2E4-665D196F6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group of children in yellow vests sitting on the ground&#10;&#10;AI-generated content may be incorrect.">
            <a:extLst>
              <a:ext uri="{FF2B5EF4-FFF2-40B4-BE49-F238E27FC236}">
                <a16:creationId xmlns:a16="http://schemas.microsoft.com/office/drawing/2014/main" id="{4F313FB6-35A5-82A4-B3D5-A15D3BD630ED}"/>
              </a:ext>
            </a:extLst>
          </p:cNvPr>
          <p:cNvPicPr>
            <a:picLocks noChangeAspect="1"/>
          </p:cNvPicPr>
          <p:nvPr/>
        </p:nvPicPr>
        <p:blipFill>
          <a:blip r:embed="rId3"/>
          <a:srcRect l="7367" r="24418" b="-1"/>
          <a:stretch>
            <a:fillRect/>
          </a:stretch>
        </p:blipFill>
        <p:spPr>
          <a:xfrm>
            <a:off x="1" y="-6235"/>
            <a:ext cx="2441552"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8" name="Picture 7" descr="A collage of children reading books&#10;&#10;AI-generated content may be incorrect.">
            <a:extLst>
              <a:ext uri="{FF2B5EF4-FFF2-40B4-BE49-F238E27FC236}">
                <a16:creationId xmlns:a16="http://schemas.microsoft.com/office/drawing/2014/main" id="{00039502-9644-29FD-E1AE-FD67C0E3D240}"/>
              </a:ext>
            </a:extLst>
          </p:cNvPr>
          <p:cNvPicPr>
            <a:picLocks noChangeAspect="1"/>
          </p:cNvPicPr>
          <p:nvPr/>
        </p:nvPicPr>
        <p:blipFill>
          <a:blip r:embed="rId4"/>
          <a:srcRect t="3873" r="-1" b="51743"/>
          <a:stretch>
            <a:fillRect/>
          </a:stretch>
        </p:blipFill>
        <p:spPr>
          <a:xfrm>
            <a:off x="5536407" y="10"/>
            <a:ext cx="3607593" cy="250182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2" name="Picture 1" descr="A group of people in clothing&#10;&#10;AI-generated content may be incorrect.">
            <a:extLst>
              <a:ext uri="{FF2B5EF4-FFF2-40B4-BE49-F238E27FC236}">
                <a16:creationId xmlns:a16="http://schemas.microsoft.com/office/drawing/2014/main" id="{3AD4789C-6CB2-E0E9-9448-2C89CCF384DD}"/>
              </a:ext>
            </a:extLst>
          </p:cNvPr>
          <p:cNvPicPr>
            <a:picLocks noChangeAspect="1"/>
          </p:cNvPicPr>
          <p:nvPr/>
        </p:nvPicPr>
        <p:blipFill>
          <a:blip r:embed="rId5"/>
          <a:srcRect l="27578" r="9394" b="1"/>
          <a:stretch>
            <a:fillRect/>
          </a:stretch>
        </p:blipFill>
        <p:spPr>
          <a:xfrm>
            <a:off x="3506652" y="-6235"/>
            <a:ext cx="2758363"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5" name="Picture 4" descr="A baby chick in a basket of eggs&#10;&#10;AI-generated content may be incorrect.">
            <a:extLst>
              <a:ext uri="{FF2B5EF4-FFF2-40B4-BE49-F238E27FC236}">
                <a16:creationId xmlns:a16="http://schemas.microsoft.com/office/drawing/2014/main" id="{A22AC653-077F-3CFC-11FE-B08B1628F875}"/>
              </a:ext>
            </a:extLst>
          </p:cNvPr>
          <p:cNvPicPr>
            <a:picLocks noChangeAspect="1"/>
          </p:cNvPicPr>
          <p:nvPr/>
        </p:nvPicPr>
        <p:blipFill>
          <a:blip r:embed="rId6"/>
          <a:srcRect l="9047" r="27416" b="-1"/>
          <a:stretch>
            <a:fillRect/>
          </a:stretch>
        </p:blipFill>
        <p:spPr>
          <a:xfrm>
            <a:off x="4014786" y="2660089"/>
            <a:ext cx="5129213" cy="4197911"/>
          </a:xfrm>
          <a:custGeom>
            <a:avLst/>
            <a:gdLst/>
            <a:ahLst/>
            <a:cxnLst/>
            <a:rect l="l" t="t" r="r" b="b"/>
            <a:pathLst>
              <a:path w="6838950" h="4197911">
                <a:moveTo>
                  <a:pt x="1945141" y="0"/>
                </a:moveTo>
                <a:lnTo>
                  <a:pt x="1951364" y="0"/>
                </a:lnTo>
                <a:lnTo>
                  <a:pt x="3141155" y="0"/>
                </a:lnTo>
                <a:lnTo>
                  <a:pt x="4791200" y="0"/>
                </a:lnTo>
                <a:lnTo>
                  <a:pt x="6838950" y="0"/>
                </a:lnTo>
                <a:lnTo>
                  <a:pt x="6838950" y="4197911"/>
                </a:lnTo>
                <a:lnTo>
                  <a:pt x="0" y="4197911"/>
                </a:lnTo>
                <a:close/>
              </a:path>
            </a:pathLst>
          </a:custGeom>
        </p:spPr>
      </p:pic>
      <p:sp>
        <p:nvSpPr>
          <p:cNvPr id="15" name="Freeform 11">
            <a:extLst>
              <a:ext uri="{FF2B5EF4-FFF2-40B4-BE49-F238E27FC236}">
                <a16:creationId xmlns:a16="http://schemas.microsoft.com/office/drawing/2014/main" id="{32F4D216-10B7-4DCA-A0A1-068E9E32F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660091"/>
            <a:ext cx="5341893" cy="4197911"/>
          </a:xfrm>
          <a:custGeom>
            <a:avLst/>
            <a:gdLst>
              <a:gd name="connsiteX0" fmla="*/ 0 w 7122523"/>
              <a:gd name="connsiteY0" fmla="*/ 4197911 h 4197911"/>
              <a:gd name="connsiteX1" fmla="*/ 7122523 w 7122523"/>
              <a:gd name="connsiteY1" fmla="*/ 4197911 h 4197911"/>
              <a:gd name="connsiteX2" fmla="*/ 5177382 w 7122523"/>
              <a:gd name="connsiteY2" fmla="*/ 0 h 4197911"/>
              <a:gd name="connsiteX3" fmla="*/ 5171159 w 7122523"/>
              <a:gd name="connsiteY3" fmla="*/ 0 h 4197911"/>
              <a:gd name="connsiteX4" fmla="*/ 3981368 w 7122523"/>
              <a:gd name="connsiteY4" fmla="*/ 0 h 4197911"/>
              <a:gd name="connsiteX5" fmla="*/ 2331323 w 7122523"/>
              <a:gd name="connsiteY5" fmla="*/ 0 h 4197911"/>
              <a:gd name="connsiteX6" fmla="*/ 0 w 7122523"/>
              <a:gd name="connsiteY6" fmla="*/ 0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4197911"/>
                </a:moveTo>
                <a:lnTo>
                  <a:pt x="7122523" y="4197911"/>
                </a:lnTo>
                <a:lnTo>
                  <a:pt x="5177382" y="0"/>
                </a:lnTo>
                <a:lnTo>
                  <a:pt x="5171159" y="0"/>
                </a:lnTo>
                <a:lnTo>
                  <a:pt x="3981368" y="0"/>
                </a:lnTo>
                <a:lnTo>
                  <a:pt x="2331323" y="0"/>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group of children in front of a fire truck&#10;&#10;AI-generated content may be incorrect.">
            <a:extLst>
              <a:ext uri="{FF2B5EF4-FFF2-40B4-BE49-F238E27FC236}">
                <a16:creationId xmlns:a16="http://schemas.microsoft.com/office/drawing/2014/main" id="{C0F4E1D6-5961-BC10-FA3E-CDC7F0DAC5C7}"/>
              </a:ext>
            </a:extLst>
          </p:cNvPr>
          <p:cNvPicPr>
            <a:picLocks noChangeAspect="1"/>
          </p:cNvPicPr>
          <p:nvPr/>
        </p:nvPicPr>
        <p:blipFill>
          <a:blip r:embed="rId7"/>
          <a:srcRect l="18114" r="2707" b="-1"/>
          <a:stretch>
            <a:fillRect/>
          </a:stretch>
        </p:blipFill>
        <p:spPr>
          <a:xfrm>
            <a:off x="1701375" y="10"/>
            <a:ext cx="2545458"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3" name="Content Placeholder 2"/>
          <p:cNvSpPr>
            <a:spLocks noGrp="1"/>
          </p:cNvSpPr>
          <p:nvPr>
            <p:ph idx="1"/>
          </p:nvPr>
        </p:nvSpPr>
        <p:spPr>
          <a:xfrm>
            <a:off x="511791" y="3951027"/>
            <a:ext cx="3560147" cy="2130364"/>
          </a:xfrm>
        </p:spPr>
        <p:txBody>
          <a:bodyPr anchor="ctr">
            <a:normAutofit/>
          </a:bodyPr>
          <a:lstStyle/>
          <a:p>
            <a:pPr marL="0" indent="0">
              <a:buNone/>
            </a:pPr>
            <a:r>
              <a:rPr lang="en-GB" sz="1700">
                <a:solidFill>
                  <a:srgbClr val="FFFFFF"/>
                </a:solidFill>
              </a:rPr>
              <a:t> </a:t>
            </a:r>
            <a:endParaRPr lang="en-GB" sz="1700">
              <a:solidFill>
                <a:srgbClr val="FFFFFF"/>
              </a:solidFill>
              <a:latin typeface="Comic Sans MS" panose="030F0702030302020204" pitchFamily="66" charset="0"/>
            </a:endParaRPr>
          </a:p>
        </p:txBody>
      </p:sp>
      <p:sp>
        <p:nvSpPr>
          <p:cNvPr id="9" name="TextBox 8">
            <a:extLst>
              <a:ext uri="{FF2B5EF4-FFF2-40B4-BE49-F238E27FC236}">
                <a16:creationId xmlns:a16="http://schemas.microsoft.com/office/drawing/2014/main" id="{280B7A8E-0FE6-93BB-501C-9CF51478C9F5}"/>
              </a:ext>
            </a:extLst>
          </p:cNvPr>
          <p:cNvSpPr txBox="1"/>
          <p:nvPr/>
        </p:nvSpPr>
        <p:spPr>
          <a:xfrm>
            <a:off x="167616" y="4090636"/>
            <a:ext cx="3693809"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000">
                <a:latin typeface="Comic Sans MS"/>
                <a:ea typeface="Calibri"/>
                <a:cs typeface="Calibri"/>
              </a:rPr>
              <a:t>Trips &amp; Experiences</a:t>
            </a:r>
          </a:p>
        </p:txBody>
      </p:sp>
    </p:spTree>
    <p:extLst>
      <p:ext uri="{BB962C8B-B14F-4D97-AF65-F5344CB8AC3E}">
        <p14:creationId xmlns:p14="http://schemas.microsoft.com/office/powerpoint/2010/main" val="3513664700"/>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886700" cy="975642"/>
          </a:xfrm>
        </p:spPr>
        <p:txBody>
          <a:bodyPr/>
          <a:lstStyle/>
          <a:p>
            <a:r>
              <a:rPr lang="en-GB" dirty="0">
                <a:latin typeface="Comic Sans MS" panose="030F0702030302020204" pitchFamily="66" charset="0"/>
              </a:rPr>
              <a:t>General Information </a:t>
            </a:r>
          </a:p>
        </p:txBody>
      </p:sp>
      <p:sp>
        <p:nvSpPr>
          <p:cNvPr id="3" name="Content Placeholder 2"/>
          <p:cNvSpPr>
            <a:spLocks noGrp="1"/>
          </p:cNvSpPr>
          <p:nvPr>
            <p:ph idx="1"/>
          </p:nvPr>
        </p:nvSpPr>
        <p:spPr>
          <a:xfrm>
            <a:off x="457200" y="1412777"/>
            <a:ext cx="8507288" cy="3816424"/>
          </a:xfrm>
        </p:spPr>
        <p:txBody>
          <a:bodyPr vert="horz" lIns="91440" tIns="45720" rIns="91440" bIns="45720" rtlCol="0" anchor="t">
            <a:normAutofit fontScale="77500" lnSpcReduction="20000"/>
          </a:bodyPr>
          <a:lstStyle/>
          <a:p>
            <a:pPr>
              <a:lnSpc>
                <a:spcPct val="120000"/>
              </a:lnSpc>
            </a:pPr>
            <a:r>
              <a:rPr lang="en-GB" sz="2800" dirty="0">
                <a:latin typeface="Comic Sans MS" panose="030F0702030302020204" pitchFamily="66" charset="0"/>
              </a:rPr>
              <a:t>Home learning folders – it will be a purple folder!</a:t>
            </a:r>
          </a:p>
          <a:p>
            <a:pPr>
              <a:lnSpc>
                <a:spcPct val="120000"/>
              </a:lnSpc>
            </a:pPr>
            <a:r>
              <a:rPr lang="en-GB" sz="2800" dirty="0">
                <a:latin typeface="Comic Sans MS" panose="030F0702030302020204" pitchFamily="66" charset="0"/>
              </a:rPr>
              <a:t>Rhino Reader book – the first book will be given to your child later in the term. They must read this to you every day.</a:t>
            </a:r>
          </a:p>
          <a:p>
            <a:pPr>
              <a:lnSpc>
                <a:spcPct val="120000"/>
              </a:lnSpc>
            </a:pPr>
            <a:r>
              <a:rPr lang="en-GB" sz="2800" dirty="0">
                <a:latin typeface="Comic Sans MS"/>
              </a:rPr>
              <a:t>Reading for pleasure book – they can change these as frequently as they like. </a:t>
            </a:r>
          </a:p>
          <a:p>
            <a:pPr>
              <a:lnSpc>
                <a:spcPct val="120000"/>
              </a:lnSpc>
            </a:pPr>
            <a:r>
              <a:rPr lang="en-GB" sz="2800" dirty="0">
                <a:latin typeface="Comic Sans MS" panose="030F0702030302020204" pitchFamily="66" charset="0"/>
              </a:rPr>
              <a:t>Remember to record reading in their diary.</a:t>
            </a:r>
          </a:p>
          <a:p>
            <a:pPr>
              <a:lnSpc>
                <a:spcPct val="120000"/>
              </a:lnSpc>
            </a:pPr>
            <a:r>
              <a:rPr lang="en-GB" sz="2800" dirty="0">
                <a:latin typeface="Comic Sans MS" panose="030F0702030302020204" pitchFamily="66" charset="0"/>
              </a:rPr>
              <a:t>Cool Milk – sign up online.</a:t>
            </a:r>
          </a:p>
          <a:p>
            <a:pPr>
              <a:lnSpc>
                <a:spcPct val="120000"/>
              </a:lnSpc>
            </a:pPr>
            <a:r>
              <a:rPr lang="en-GB" sz="2800" dirty="0">
                <a:latin typeface="Comic Sans MS"/>
              </a:rPr>
              <a:t>Donation Station – opposite classrooms. </a:t>
            </a:r>
          </a:p>
          <a:p>
            <a:pPr>
              <a:lnSpc>
                <a:spcPct val="120000"/>
              </a:lnSpc>
            </a:pPr>
            <a:r>
              <a:rPr lang="en-GB" sz="2800" dirty="0">
                <a:latin typeface="Comic Sans MS" panose="030F0702030302020204" pitchFamily="66" charset="0"/>
              </a:rPr>
              <a:t>We love working with the community!</a:t>
            </a:r>
          </a:p>
        </p:txBody>
      </p:sp>
    </p:spTree>
    <p:extLst>
      <p:ext uri="{BB962C8B-B14F-4D97-AF65-F5344CB8AC3E}">
        <p14:creationId xmlns:p14="http://schemas.microsoft.com/office/powerpoint/2010/main" val="694096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4310</TotalTime>
  <Words>3972</Words>
  <Application>Microsoft Office PowerPoint</Application>
  <PresentationFormat>On-screen Show (4:3)</PresentationFormat>
  <Paragraphs>459</Paragraphs>
  <Slides>41</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Comic Sans MS</vt:lpstr>
      <vt:lpstr>HfW cursive three lines</vt:lpstr>
      <vt:lpstr>SassoonPrimaryInfant</vt:lpstr>
      <vt:lpstr>Symbol</vt:lpstr>
      <vt:lpstr>Twinkl</vt:lpstr>
      <vt:lpstr>Office Theme</vt:lpstr>
      <vt:lpstr>Reception Curriculum Information Evening 2025</vt:lpstr>
      <vt:lpstr>PowerPoint Presentation</vt:lpstr>
      <vt:lpstr>Today’s meeting:</vt:lpstr>
      <vt:lpstr>EYFS Curriculum Framework</vt:lpstr>
      <vt:lpstr>PowerPoint Presentation</vt:lpstr>
      <vt:lpstr>PowerPoint Presentation</vt:lpstr>
      <vt:lpstr>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at home</vt:lpstr>
      <vt:lpstr>PowerPoint Presentation</vt:lpstr>
      <vt:lpstr>Writing and Physical Development  Gross Motor</vt:lpstr>
      <vt:lpstr>Fine Motor</vt:lpstr>
      <vt:lpstr>PowerPoint Presentation</vt:lpstr>
      <vt:lpstr>PowerPoint Presentation</vt:lpstr>
      <vt:lpstr>PowerPoint Presentation</vt:lpstr>
      <vt:lpstr>Mathematics </vt:lpstr>
      <vt:lpstr>PowerPoint Presentation</vt:lpstr>
      <vt:lpstr>PowerPoint Presentation</vt:lpstr>
      <vt:lpstr>PowerPoint Presentation</vt:lpstr>
      <vt:lpstr>PowerPoint Presentation</vt:lpstr>
      <vt:lpstr>PSED</vt:lpstr>
      <vt:lpstr>PowerPoint Presentation</vt:lpstr>
      <vt:lpstr>PowerPoint Presentation</vt:lpstr>
      <vt:lpstr>PowerPoint Presentation</vt:lpstr>
      <vt:lpstr>PowerPoint Presentation</vt:lpstr>
      <vt:lpstr>PowerPoint Presentation</vt:lpstr>
      <vt:lpstr>PowerPoint Presentation</vt:lpstr>
      <vt:lpstr>General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 Evening 2016</dc:title>
  <dc:creator>Dipeeka Patel</dc:creator>
  <cp:lastModifiedBy>Jessica Paulsen</cp:lastModifiedBy>
  <cp:revision>391</cp:revision>
  <cp:lastPrinted>2023-09-14T16:16:42Z</cp:lastPrinted>
  <dcterms:created xsi:type="dcterms:W3CDTF">2016-10-18T15:14:16Z</dcterms:created>
  <dcterms:modified xsi:type="dcterms:W3CDTF">2025-09-24T16:11:58Z</dcterms:modified>
</cp:coreProperties>
</file>