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Lst>
  <p:sldSz cx="10691813" cy="7559675"/>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83" autoAdjust="0"/>
    <p:restoredTop sz="94660"/>
  </p:normalViewPr>
  <p:slideViewPr>
    <p:cSldViewPr snapToGrid="0">
      <p:cViewPr>
        <p:scale>
          <a:sx n="75" d="100"/>
          <a:sy n="75" d="100"/>
        </p:scale>
        <p:origin x="1330"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US"/>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06/02/2025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854937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06/02/2025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932088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US"/>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7EDFDB-0701-4A33-9029-D098F58747C5}" type="datetimeFigureOut">
              <a:rPr lang="en-GB" smtClean="0"/>
              <a:t>06/02/2025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4242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27EDFDB-0701-4A33-9029-D098F58747C5}" type="datetimeFigureOut">
              <a:rPr lang="en-GB" smtClean="0"/>
              <a:t>06/02/2025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219111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27EDFDB-0701-4A33-9029-D098F58747C5}" type="datetimeFigureOut">
              <a:rPr lang="en-GB" smtClean="0"/>
              <a:t>06/02/2025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614213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27EDFDB-0701-4A33-9029-D098F58747C5}" type="datetimeFigureOut">
              <a:rPr lang="en-GB" smtClean="0"/>
              <a:t>06/02/2025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58168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7EDFDB-0701-4A33-9029-D098F58747C5}" type="datetimeFigureOut">
              <a:rPr lang="en-GB" smtClean="0"/>
              <a:t>06/02/2025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64336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06/02/2025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552498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US"/>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06/02/2025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03890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06/02/2025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545403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06/02/2025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010498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927EDFDB-0701-4A33-9029-D098F58747C5}" type="datetimeFigureOut">
              <a:rPr lang="en-GB" smtClean="0"/>
              <a:t>06/02/2025</a:t>
            </a:fld>
            <a:endParaRPr lang="en-GB"/>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E1DD2D32-775F-40A9-AEC5-4F2762A3335C}" type="slidenum">
              <a:rPr lang="en-GB" smtClean="0"/>
              <a:t>‹#›</a:t>
            </a:fld>
            <a:endParaRPr lang="en-GB"/>
          </a:p>
        </p:txBody>
      </p:sp>
    </p:spTree>
    <p:extLst>
      <p:ext uri="{BB962C8B-B14F-4D97-AF65-F5344CB8AC3E}">
        <p14:creationId xmlns:p14="http://schemas.microsoft.com/office/powerpoint/2010/main" val="30796518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18" Type="http://schemas.openxmlformats.org/officeDocument/2006/relationships/image" Target="../media/image16.png"/><Relationship Id="rId3" Type="http://schemas.microsoft.com/office/2007/relationships/hdphoto" Target="../media/hdphoto1.wdp"/><Relationship Id="rId21" Type="http://schemas.openxmlformats.org/officeDocument/2006/relationships/image" Target="../media/image19.png"/><Relationship Id="rId7" Type="http://schemas.openxmlformats.org/officeDocument/2006/relationships/image" Target="../media/image5.png"/><Relationship Id="rId12" Type="http://schemas.openxmlformats.org/officeDocument/2006/relationships/image" Target="../media/image10.png"/><Relationship Id="rId17" Type="http://schemas.openxmlformats.org/officeDocument/2006/relationships/image" Target="../media/image15.png"/><Relationship Id="rId2" Type="http://schemas.openxmlformats.org/officeDocument/2006/relationships/image" Target="../media/image1.png"/><Relationship Id="rId16" Type="http://schemas.openxmlformats.org/officeDocument/2006/relationships/image" Target="../media/image14.png"/><Relationship Id="rId20"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23" Type="http://schemas.openxmlformats.org/officeDocument/2006/relationships/image" Target="../media/image21.png"/><Relationship Id="rId10" Type="http://schemas.openxmlformats.org/officeDocument/2006/relationships/image" Target="../media/image8.png"/><Relationship Id="rId19" Type="http://schemas.openxmlformats.org/officeDocument/2006/relationships/image" Target="../media/image17.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 Id="rId22" Type="http://schemas.openxmlformats.org/officeDocument/2006/relationships/image" Target="../media/image20.jpeg"/></Relationships>
</file>

<file path=ppt/slides/_rels/slide2.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3.png"/><Relationship Id="rId7" Type="http://schemas.microsoft.com/office/2007/relationships/hdphoto" Target="../media/hdphoto1.wdp"/><Relationship Id="rId2" Type="http://schemas.openxmlformats.org/officeDocument/2006/relationships/image" Target="../media/image22.jpeg"/><Relationship Id="rId1" Type="http://schemas.openxmlformats.org/officeDocument/2006/relationships/slideLayout" Target="../slideLayouts/slideLayout2.xml"/><Relationship Id="rId6" Type="http://schemas.openxmlformats.org/officeDocument/2006/relationships/image" Target="../media/image1.png"/><Relationship Id="rId11" Type="http://schemas.openxmlformats.org/officeDocument/2006/relationships/image" Target="../media/image29.png"/><Relationship Id="rId5" Type="http://schemas.openxmlformats.org/officeDocument/2006/relationships/image" Target="../media/image25.png"/><Relationship Id="rId10" Type="http://schemas.openxmlformats.org/officeDocument/2006/relationships/image" Target="../media/image28.png"/><Relationship Id="rId4" Type="http://schemas.openxmlformats.org/officeDocument/2006/relationships/image" Target="../media/image24.png"/><Relationship Id="rId9"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 name="Table 18">
            <a:extLst>
              <a:ext uri="{FF2B5EF4-FFF2-40B4-BE49-F238E27FC236}">
                <a16:creationId xmlns:a16="http://schemas.microsoft.com/office/drawing/2014/main" id="{8FB1ADCD-C879-6C84-790A-D82D414A02D5}"/>
              </a:ext>
            </a:extLst>
          </p:cNvPr>
          <p:cNvGraphicFramePr>
            <a:graphicFrameLocks noGrp="1"/>
          </p:cNvGraphicFramePr>
          <p:nvPr>
            <p:extLst>
              <p:ext uri="{D42A27DB-BD31-4B8C-83A1-F6EECF244321}">
                <p14:modId xmlns:p14="http://schemas.microsoft.com/office/powerpoint/2010/main" val="3135417634"/>
              </p:ext>
            </p:extLst>
          </p:nvPr>
        </p:nvGraphicFramePr>
        <p:xfrm>
          <a:off x="-1" y="19524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a:solidFill>
                            <a:srgbClr val="000000"/>
                          </a:solidFill>
                          <a:latin typeface="Aptos" panose="020B0004020202020204" pitchFamily="34" charset="0"/>
                          <a:ea typeface="Calibri" panose="020F0502020204030204" pitchFamily="34" charset="0"/>
                          <a:cs typeface="Times New Roman" panose="02020603050405020304" pitchFamily="18" charset="0"/>
                        </a:rPr>
                        <a:t>Year Reception – Geography –</a:t>
                      </a:r>
                      <a:r>
                        <a:rPr lang="en-GB" sz="1800" b="0" baseline="0" dirty="0">
                          <a:solidFill>
                            <a:srgbClr val="000000"/>
                          </a:solidFill>
                          <a:latin typeface="Aptos" panose="020B0004020202020204" pitchFamily="34" charset="0"/>
                          <a:ea typeface="Calibri" panose="020F0502020204030204" pitchFamily="34" charset="0"/>
                          <a:cs typeface="Times New Roman" panose="02020603050405020304" pitchFamily="18" charset="0"/>
                        </a:rPr>
                        <a:t> Around the world</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graphicFrame>
        <p:nvGraphicFramePr>
          <p:cNvPr id="4" name="Table 4">
            <a:extLst>
              <a:ext uri="{FF2B5EF4-FFF2-40B4-BE49-F238E27FC236}">
                <a16:creationId xmlns:a16="http://schemas.microsoft.com/office/drawing/2014/main" id="{7A3F1280-CB18-4E2F-816A-31EE876D3738}"/>
              </a:ext>
            </a:extLst>
          </p:cNvPr>
          <p:cNvGraphicFramePr>
            <a:graphicFrameLocks noGrp="1"/>
          </p:cNvGraphicFramePr>
          <p:nvPr>
            <p:extLst>
              <p:ext uri="{D42A27DB-BD31-4B8C-83A1-F6EECF244321}">
                <p14:modId xmlns:p14="http://schemas.microsoft.com/office/powerpoint/2010/main" val="342837496"/>
              </p:ext>
            </p:extLst>
          </p:nvPr>
        </p:nvGraphicFramePr>
        <p:xfrm>
          <a:off x="3585021" y="608044"/>
          <a:ext cx="7106792" cy="6931761"/>
        </p:xfrm>
        <a:graphic>
          <a:graphicData uri="http://schemas.openxmlformats.org/drawingml/2006/table">
            <a:tbl>
              <a:tblPr firstRow="1" bandRow="1">
                <a:tableStyleId>{E8B1032C-EA38-4F05-BA0D-38AFFFC7BED3}</a:tableStyleId>
              </a:tblPr>
              <a:tblGrid>
                <a:gridCol w="1776698">
                  <a:extLst>
                    <a:ext uri="{9D8B030D-6E8A-4147-A177-3AD203B41FA5}">
                      <a16:colId xmlns:a16="http://schemas.microsoft.com/office/drawing/2014/main" val="3437218937"/>
                    </a:ext>
                  </a:extLst>
                </a:gridCol>
                <a:gridCol w="1776698">
                  <a:extLst>
                    <a:ext uri="{9D8B030D-6E8A-4147-A177-3AD203B41FA5}">
                      <a16:colId xmlns:a16="http://schemas.microsoft.com/office/drawing/2014/main" val="1909696265"/>
                    </a:ext>
                  </a:extLst>
                </a:gridCol>
                <a:gridCol w="1776698">
                  <a:extLst>
                    <a:ext uri="{9D8B030D-6E8A-4147-A177-3AD203B41FA5}">
                      <a16:colId xmlns:a16="http://schemas.microsoft.com/office/drawing/2014/main" val="3600719714"/>
                    </a:ext>
                  </a:extLst>
                </a:gridCol>
                <a:gridCol w="1776698">
                  <a:extLst>
                    <a:ext uri="{9D8B030D-6E8A-4147-A177-3AD203B41FA5}">
                      <a16:colId xmlns:a16="http://schemas.microsoft.com/office/drawing/2014/main" val="3240144637"/>
                    </a:ext>
                  </a:extLst>
                </a:gridCol>
              </a:tblGrid>
              <a:tr h="204756">
                <a:tc gridSpan="4">
                  <a:txBody>
                    <a:bodyPr/>
                    <a:lstStyle/>
                    <a:p>
                      <a:pPr algn="ctr"/>
                      <a:r>
                        <a:rPr lang="en-GB" sz="1400" b="1" dirty="0"/>
                        <a:t>Key vocabulary</a:t>
                      </a:r>
                    </a:p>
                  </a:txBody>
                  <a:tcPr>
                    <a:solidFill>
                      <a:schemeClr val="accent6">
                        <a:lumMod val="20000"/>
                        <a:lumOff val="80000"/>
                      </a:schemeClr>
                    </a:solidFill>
                  </a:tcPr>
                </a:tc>
                <a:tc hMerge="1">
                  <a:txBody>
                    <a:bodyPr/>
                    <a:lstStyle/>
                    <a:p>
                      <a:endParaRPr lang="en-GB" dirty="0"/>
                    </a:p>
                  </a:txBody>
                  <a:tcPr>
                    <a:solidFill>
                      <a:schemeClr val="bg1"/>
                    </a:solidFill>
                  </a:tcPr>
                </a:tc>
                <a:tc hMerge="1">
                  <a:txBody>
                    <a:bodyPr/>
                    <a:lstStyle/>
                    <a:p>
                      <a:endParaRPr lang="en-GB" dirty="0"/>
                    </a:p>
                  </a:txBody>
                  <a:tcPr>
                    <a:solidFill>
                      <a:schemeClr val="bg1"/>
                    </a:solidFill>
                  </a:tcPr>
                </a:tc>
                <a:tc hMerge="1">
                  <a:txBody>
                    <a:bodyPr/>
                    <a:lstStyle/>
                    <a:p>
                      <a:endParaRPr lang="en-GB" dirty="0"/>
                    </a:p>
                  </a:txBody>
                  <a:tcPr>
                    <a:solidFill>
                      <a:schemeClr val="bg1"/>
                    </a:solidFill>
                  </a:tcPr>
                </a:tc>
                <a:extLst>
                  <a:ext uri="{0D108BD9-81ED-4DB2-BD59-A6C34878D82A}">
                    <a16:rowId xmlns:a16="http://schemas.microsoft.com/office/drawing/2014/main" val="2577119501"/>
                  </a:ext>
                </a:extLst>
              </a:tr>
              <a:tr h="1619707">
                <a:tc>
                  <a:txBody>
                    <a:bodyPr/>
                    <a:lstStyle/>
                    <a:p>
                      <a:r>
                        <a:rPr lang="en-GB" sz="1200" i="1" dirty="0"/>
                        <a:t>noun</a:t>
                      </a:r>
                      <a:r>
                        <a:rPr lang="en-GB" sz="1200" dirty="0"/>
                        <a:t>. a living thing that moves around and eats food, like a dog or a bird.</a:t>
                      </a:r>
                    </a:p>
                  </a:txBody>
                  <a:tcPr anchor="b">
                    <a:solidFill>
                      <a:schemeClr val="bg1"/>
                    </a:solidFill>
                  </a:tcPr>
                </a:tc>
                <a:tc>
                  <a:txBody>
                    <a:bodyPr/>
                    <a:lstStyle/>
                    <a:p>
                      <a:r>
                        <a:rPr lang="en-GB" sz="1200" i="1" dirty="0"/>
                        <a:t>adjective. </a:t>
                      </a:r>
                      <a:r>
                        <a:rPr lang="en-GB" sz="1200" i="0" dirty="0"/>
                        <a:t>w</a:t>
                      </a:r>
                      <a:r>
                        <a:rPr lang="en-GB" sz="1200" dirty="0"/>
                        <a:t>hen something is very chilly, like ice or snow.</a:t>
                      </a:r>
                    </a:p>
                  </a:txBody>
                  <a:tcPr anchor="b">
                    <a:solidFill>
                      <a:schemeClr val="bg1"/>
                    </a:solidFill>
                  </a:tcPr>
                </a:tc>
                <a:tc>
                  <a:txBody>
                    <a:bodyPr/>
                    <a:lstStyle/>
                    <a:p>
                      <a:r>
                        <a:rPr lang="en-GB" sz="1000" i="1" dirty="0"/>
                        <a:t>noun</a:t>
                      </a:r>
                      <a:r>
                        <a:rPr lang="en-GB" sz="1000" dirty="0"/>
                        <a:t>. A place that is very hot and dry with lots of sand. It can also be very cold at night.</a:t>
                      </a:r>
                    </a:p>
                  </a:txBody>
                  <a:tcPr anchor="b">
                    <a:solidFill>
                      <a:schemeClr val="bg1"/>
                    </a:solidFill>
                  </a:tcPr>
                </a:tc>
                <a:tc>
                  <a:txBody>
                    <a:bodyPr/>
                    <a:lstStyle/>
                    <a:p>
                      <a:r>
                        <a:rPr lang="en-GB" sz="1200" i="1" dirty="0"/>
                        <a:t>adjective. </a:t>
                      </a:r>
                      <a:r>
                        <a:rPr lang="en-GB" sz="1200" i="0" dirty="0"/>
                        <a:t>w</a:t>
                      </a:r>
                      <a:r>
                        <a:rPr lang="en-GB" sz="1200" dirty="0"/>
                        <a:t>hen there is no water like in a desert.</a:t>
                      </a:r>
                    </a:p>
                  </a:txBody>
                  <a:tcPr anchor="b">
                    <a:solidFill>
                      <a:schemeClr val="bg1"/>
                    </a:solidFill>
                  </a:tcPr>
                </a:tc>
                <a:extLst>
                  <a:ext uri="{0D108BD9-81ED-4DB2-BD59-A6C34878D82A}">
                    <a16:rowId xmlns:a16="http://schemas.microsoft.com/office/drawing/2014/main" val="1007303148"/>
                  </a:ext>
                </a:extLst>
              </a:tr>
              <a:tr h="1619707">
                <a:tc>
                  <a:txBody>
                    <a:bodyPr/>
                    <a:lstStyle/>
                    <a:p>
                      <a:r>
                        <a:rPr lang="en-GB" sz="1050" i="1" dirty="0"/>
                        <a:t>noun</a:t>
                      </a:r>
                      <a:r>
                        <a:rPr lang="en-GB" sz="1050" dirty="0"/>
                        <a:t>. A place where people grow plants and keep animals like cows and chickens.</a:t>
                      </a:r>
                    </a:p>
                  </a:txBody>
                  <a:tcPr anchor="b">
                    <a:solidFill>
                      <a:schemeClr val="bg1"/>
                    </a:solidFill>
                  </a:tcPr>
                </a:tc>
                <a:tc>
                  <a:txBody>
                    <a:bodyPr/>
                    <a:lstStyle/>
                    <a:p>
                      <a:r>
                        <a:rPr lang="en-GB" sz="1200" i="1" dirty="0"/>
                        <a:t>noun</a:t>
                      </a:r>
                      <a:r>
                        <a:rPr lang="en-GB" sz="1200" dirty="0"/>
                        <a:t>. A large area filled with lots of trees and plants.</a:t>
                      </a:r>
                    </a:p>
                  </a:txBody>
                  <a:tcPr anchor="b">
                    <a:solidFill>
                      <a:schemeClr val="bg1"/>
                    </a:solidFill>
                  </a:tcPr>
                </a:tc>
                <a:tc>
                  <a:txBody>
                    <a:bodyPr/>
                    <a:lstStyle/>
                    <a:p>
                      <a:r>
                        <a:rPr lang="en-GB" sz="1200" i="1" dirty="0"/>
                        <a:t>adjective</a:t>
                      </a:r>
                      <a:r>
                        <a:rPr lang="en-GB" sz="1200" dirty="0"/>
                        <a:t>. when something feels very warm, like the sun.</a:t>
                      </a:r>
                    </a:p>
                  </a:txBody>
                  <a:tcPr anchor="b">
                    <a:solidFill>
                      <a:schemeClr val="bg1"/>
                    </a:solidFill>
                  </a:tcPr>
                </a:tc>
                <a:tc>
                  <a:txBody>
                    <a:bodyPr/>
                    <a:lstStyle/>
                    <a:p>
                      <a:r>
                        <a:rPr lang="en-GB" sz="1200" i="1" dirty="0"/>
                        <a:t>Adjective. </a:t>
                      </a:r>
                      <a:r>
                        <a:rPr lang="en-GB" sz="1200" i="0" dirty="0"/>
                        <a:t>w</a:t>
                      </a:r>
                      <a:r>
                        <a:rPr lang="en-GB" sz="1200" dirty="0"/>
                        <a:t>hen something is covered in ice or feels freezing cold.</a:t>
                      </a:r>
                    </a:p>
                  </a:txBody>
                  <a:tcPr anchor="b">
                    <a:solidFill>
                      <a:schemeClr val="bg1"/>
                    </a:solidFill>
                  </a:tcPr>
                </a:tc>
                <a:extLst>
                  <a:ext uri="{0D108BD9-81ED-4DB2-BD59-A6C34878D82A}">
                    <a16:rowId xmlns:a16="http://schemas.microsoft.com/office/drawing/2014/main" val="2704336304"/>
                  </a:ext>
                </a:extLst>
              </a:tr>
              <a:tr h="1619707">
                <a:tc>
                  <a:txBody>
                    <a:bodyPr/>
                    <a:lstStyle/>
                    <a:p>
                      <a:r>
                        <a:rPr lang="en-GB" sz="1200" i="1" dirty="0"/>
                        <a:t>noun</a:t>
                      </a:r>
                      <a:r>
                        <a:rPr lang="en-GB" sz="1200" dirty="0"/>
                        <a:t>. The way a place looks, with hills, rivers, trees, or buildings.</a:t>
                      </a:r>
                    </a:p>
                  </a:txBody>
                  <a:tcPr anchor="b">
                    <a:solidFill>
                      <a:schemeClr val="bg1"/>
                    </a:solidFill>
                  </a:tcPr>
                </a:tc>
                <a:tc>
                  <a:txBody>
                    <a:bodyPr/>
                    <a:lstStyle/>
                    <a:p>
                      <a:r>
                        <a:rPr lang="en-GB" sz="1200" i="1" dirty="0"/>
                        <a:t>noun</a:t>
                      </a:r>
                      <a:r>
                        <a:rPr lang="en-GB" sz="1200" dirty="0"/>
                        <a:t>. A very high piece or land that is much taller than a hill.</a:t>
                      </a:r>
                    </a:p>
                  </a:txBody>
                  <a:tcPr anchor="b">
                    <a:solidFill>
                      <a:schemeClr val="bg1"/>
                    </a:solidFill>
                  </a:tcPr>
                </a:tc>
                <a:tc>
                  <a:txBody>
                    <a:bodyPr/>
                    <a:lstStyle/>
                    <a:p>
                      <a:r>
                        <a:rPr lang="en-GB" sz="1200" i="1" dirty="0"/>
                        <a:t>noun</a:t>
                      </a:r>
                      <a:r>
                        <a:rPr lang="en-GB" sz="1200" dirty="0"/>
                        <a:t>. Places near the North or South Pole that are very cold.</a:t>
                      </a:r>
                    </a:p>
                  </a:txBody>
                  <a:tcPr anchor="b">
                    <a:solidFill>
                      <a:schemeClr val="bg1"/>
                    </a:solidFill>
                  </a:tcPr>
                </a:tc>
                <a:tc>
                  <a:txBody>
                    <a:bodyPr/>
                    <a:lstStyle/>
                    <a:p>
                      <a:r>
                        <a:rPr lang="en-GB" sz="1200" i="1" dirty="0"/>
                        <a:t>noun</a:t>
                      </a:r>
                      <a:r>
                        <a:rPr lang="en-GB" sz="1200" dirty="0"/>
                        <a:t>. A trip where people travel to see wild animals in their natural home.</a:t>
                      </a:r>
                    </a:p>
                  </a:txBody>
                  <a:tcPr anchor="b">
                    <a:solidFill>
                      <a:schemeClr val="bg1"/>
                    </a:solidFill>
                  </a:tcPr>
                </a:tc>
                <a:extLst>
                  <a:ext uri="{0D108BD9-81ED-4DB2-BD59-A6C34878D82A}">
                    <a16:rowId xmlns:a16="http://schemas.microsoft.com/office/drawing/2014/main" val="3217928108"/>
                  </a:ext>
                </a:extLst>
              </a:tr>
              <a:tr h="1619707">
                <a:tc>
                  <a:txBody>
                    <a:bodyPr/>
                    <a:lstStyle/>
                    <a:p>
                      <a:r>
                        <a:rPr lang="en-GB" sz="1200" i="1" dirty="0"/>
                        <a:t>noun</a:t>
                      </a:r>
                      <a:r>
                        <a:rPr lang="en-GB" sz="1200" dirty="0"/>
                        <a:t>. Long flowing bodies of water that move across the land.</a:t>
                      </a:r>
                    </a:p>
                  </a:txBody>
                  <a:tcPr anchor="b">
                    <a:solidFill>
                      <a:schemeClr val="bg1"/>
                    </a:solidFill>
                  </a:tcPr>
                </a:tc>
                <a:tc>
                  <a:txBody>
                    <a:bodyPr/>
                    <a:lstStyle/>
                    <a:p>
                      <a:endParaRPr lang="en-GB" sz="1100" i="1" dirty="0"/>
                    </a:p>
                    <a:p>
                      <a:endParaRPr lang="en-GB" sz="1100" i="1" dirty="0"/>
                    </a:p>
                    <a:p>
                      <a:endParaRPr lang="en-GB" sz="1100" i="1" dirty="0"/>
                    </a:p>
                    <a:p>
                      <a:endParaRPr lang="en-GB" sz="1100" i="1" dirty="0"/>
                    </a:p>
                    <a:p>
                      <a:endParaRPr lang="en-GB" sz="1100" i="1" dirty="0"/>
                    </a:p>
                    <a:p>
                      <a:endParaRPr lang="en-GB" sz="1100" i="1" dirty="0"/>
                    </a:p>
                    <a:p>
                      <a:r>
                        <a:rPr lang="en-GB" sz="1100" i="1" dirty="0"/>
                        <a:t>adjective. s</a:t>
                      </a:r>
                      <a:r>
                        <a:rPr lang="en-GB" sz="1100" dirty="0"/>
                        <a:t>omething that has been done or used in the same way for many years.</a:t>
                      </a:r>
                    </a:p>
                  </a:txBody>
                  <a:tcPr anchor="b">
                    <a:solidFill>
                      <a:schemeClr val="bg1"/>
                    </a:solidFill>
                  </a:tcPr>
                </a:tc>
                <a:tc>
                  <a:txBody>
                    <a:bodyPr/>
                    <a:lstStyle/>
                    <a:p>
                      <a:r>
                        <a:rPr lang="en-GB" sz="1200" i="1" dirty="0"/>
                        <a:t>noun</a:t>
                      </a:r>
                      <a:r>
                        <a:rPr lang="en-GB" sz="1200" dirty="0"/>
                        <a:t>. a clear liquid that we drink and that helps plants grown.</a:t>
                      </a:r>
                    </a:p>
                  </a:txBody>
                  <a:tcPr anchor="b">
                    <a:solidFill>
                      <a:schemeClr val="bg1"/>
                    </a:solidFill>
                  </a:tcPr>
                </a:tc>
                <a:tc>
                  <a:txBody>
                    <a:bodyPr/>
                    <a:lstStyle/>
                    <a:p>
                      <a:r>
                        <a:rPr lang="en-GB" sz="1200" i="1" dirty="0"/>
                        <a:t>adjective. w</a:t>
                      </a:r>
                      <a:r>
                        <a:rPr lang="en-GB" sz="1200" dirty="0"/>
                        <a:t>hen something is covered in water, like after the rain.</a:t>
                      </a:r>
                    </a:p>
                  </a:txBody>
                  <a:tcPr anchor="b">
                    <a:solidFill>
                      <a:schemeClr val="bg1"/>
                    </a:solidFill>
                  </a:tcPr>
                </a:tc>
                <a:extLst>
                  <a:ext uri="{0D108BD9-81ED-4DB2-BD59-A6C34878D82A}">
                    <a16:rowId xmlns:a16="http://schemas.microsoft.com/office/drawing/2014/main" val="3584615079"/>
                  </a:ext>
                </a:extLst>
              </a:tr>
            </a:tbl>
          </a:graphicData>
        </a:graphic>
      </p:graphicFrame>
      <p:pic>
        <p:nvPicPr>
          <p:cNvPr id="20" name="Picture 19">
            <a:extLst>
              <a:ext uri="{FF2B5EF4-FFF2-40B4-BE49-F238E27FC236}">
                <a16:creationId xmlns:a16="http://schemas.microsoft.com/office/drawing/2014/main" id="{C35D8A5C-BA25-FB41-3B36-16890DA6492C}"/>
              </a:ext>
            </a:extLst>
          </p:cNvPr>
          <p:cNvPicPr/>
          <p:nvPr/>
        </p:nvPicPr>
        <p:blipFill>
          <a:blip r:embed="rId2" cstate="print">
            <a:extLst>
              <a:ext uri="{BEBA8EAE-BF5A-486C-A8C5-ECC9F3942E4B}">
                <a14:imgProps xmlns:a14="http://schemas.microsoft.com/office/drawing/2010/main">
                  <a14:imgLayer r:embed="rId3">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pic>
        <p:nvPicPr>
          <p:cNvPr id="6" name="Picture 5">
            <a:extLst>
              <a:ext uri="{FF2B5EF4-FFF2-40B4-BE49-F238E27FC236}">
                <a16:creationId xmlns:a16="http://schemas.microsoft.com/office/drawing/2014/main" id="{6CC9E3A3-FFB9-47F9-81FB-0DD36042371D}"/>
              </a:ext>
            </a:extLst>
          </p:cNvPr>
          <p:cNvPicPr>
            <a:picLocks noChangeAspect="1"/>
          </p:cNvPicPr>
          <p:nvPr/>
        </p:nvPicPr>
        <p:blipFill>
          <a:blip r:embed="rId4"/>
          <a:stretch>
            <a:fillRect/>
          </a:stretch>
        </p:blipFill>
        <p:spPr>
          <a:xfrm>
            <a:off x="3812128" y="1000603"/>
            <a:ext cx="1089754" cy="960203"/>
          </a:xfrm>
          <a:prstGeom prst="rect">
            <a:avLst/>
          </a:prstGeom>
        </p:spPr>
      </p:pic>
      <p:pic>
        <p:nvPicPr>
          <p:cNvPr id="8" name="Picture 7">
            <a:extLst>
              <a:ext uri="{FF2B5EF4-FFF2-40B4-BE49-F238E27FC236}">
                <a16:creationId xmlns:a16="http://schemas.microsoft.com/office/drawing/2014/main" id="{DCFA5BD0-F4AF-4FD0-97F5-C8C36C0557C7}"/>
              </a:ext>
            </a:extLst>
          </p:cNvPr>
          <p:cNvPicPr>
            <a:picLocks noChangeAspect="1"/>
          </p:cNvPicPr>
          <p:nvPr/>
        </p:nvPicPr>
        <p:blipFill>
          <a:blip r:embed="rId5"/>
          <a:stretch>
            <a:fillRect/>
          </a:stretch>
        </p:blipFill>
        <p:spPr>
          <a:xfrm>
            <a:off x="5689454" y="1000603"/>
            <a:ext cx="1051651" cy="990686"/>
          </a:xfrm>
          <a:prstGeom prst="rect">
            <a:avLst/>
          </a:prstGeom>
        </p:spPr>
      </p:pic>
      <p:pic>
        <p:nvPicPr>
          <p:cNvPr id="10" name="Picture 9">
            <a:extLst>
              <a:ext uri="{FF2B5EF4-FFF2-40B4-BE49-F238E27FC236}">
                <a16:creationId xmlns:a16="http://schemas.microsoft.com/office/drawing/2014/main" id="{754288A5-3903-47E4-8834-B27DF98F755A}"/>
              </a:ext>
            </a:extLst>
          </p:cNvPr>
          <p:cNvPicPr>
            <a:picLocks noChangeAspect="1"/>
          </p:cNvPicPr>
          <p:nvPr/>
        </p:nvPicPr>
        <p:blipFill>
          <a:blip r:embed="rId6"/>
          <a:stretch>
            <a:fillRect/>
          </a:stretch>
        </p:blipFill>
        <p:spPr>
          <a:xfrm>
            <a:off x="7424062" y="1009991"/>
            <a:ext cx="1089754" cy="914479"/>
          </a:xfrm>
          <a:prstGeom prst="rect">
            <a:avLst/>
          </a:prstGeom>
        </p:spPr>
      </p:pic>
      <p:pic>
        <p:nvPicPr>
          <p:cNvPr id="12" name="Picture 11">
            <a:extLst>
              <a:ext uri="{FF2B5EF4-FFF2-40B4-BE49-F238E27FC236}">
                <a16:creationId xmlns:a16="http://schemas.microsoft.com/office/drawing/2014/main" id="{6F2135A0-C127-497E-A015-62E1AEA35DD7}"/>
              </a:ext>
            </a:extLst>
          </p:cNvPr>
          <p:cNvPicPr>
            <a:picLocks noChangeAspect="1"/>
          </p:cNvPicPr>
          <p:nvPr/>
        </p:nvPicPr>
        <p:blipFill>
          <a:blip r:embed="rId7"/>
          <a:stretch>
            <a:fillRect/>
          </a:stretch>
        </p:blipFill>
        <p:spPr>
          <a:xfrm>
            <a:off x="9301388" y="1000603"/>
            <a:ext cx="1036410" cy="960203"/>
          </a:xfrm>
          <a:prstGeom prst="rect">
            <a:avLst/>
          </a:prstGeom>
        </p:spPr>
      </p:pic>
      <p:pic>
        <p:nvPicPr>
          <p:cNvPr id="14" name="Picture 13">
            <a:extLst>
              <a:ext uri="{FF2B5EF4-FFF2-40B4-BE49-F238E27FC236}">
                <a16:creationId xmlns:a16="http://schemas.microsoft.com/office/drawing/2014/main" id="{419AFD08-8104-49CC-9CF1-AF413A2CC7B7}"/>
              </a:ext>
            </a:extLst>
          </p:cNvPr>
          <p:cNvPicPr>
            <a:picLocks noChangeAspect="1"/>
          </p:cNvPicPr>
          <p:nvPr/>
        </p:nvPicPr>
        <p:blipFill>
          <a:blip r:embed="rId8"/>
          <a:stretch>
            <a:fillRect/>
          </a:stretch>
        </p:blipFill>
        <p:spPr>
          <a:xfrm>
            <a:off x="3819748" y="2620241"/>
            <a:ext cx="1074513" cy="929721"/>
          </a:xfrm>
          <a:prstGeom prst="rect">
            <a:avLst/>
          </a:prstGeom>
        </p:spPr>
      </p:pic>
      <p:pic>
        <p:nvPicPr>
          <p:cNvPr id="16" name="Picture 15">
            <a:extLst>
              <a:ext uri="{FF2B5EF4-FFF2-40B4-BE49-F238E27FC236}">
                <a16:creationId xmlns:a16="http://schemas.microsoft.com/office/drawing/2014/main" id="{F23E4585-9E03-4548-9C8C-CDC94BD31E46}"/>
              </a:ext>
            </a:extLst>
          </p:cNvPr>
          <p:cNvPicPr>
            <a:picLocks noChangeAspect="1"/>
          </p:cNvPicPr>
          <p:nvPr/>
        </p:nvPicPr>
        <p:blipFill>
          <a:blip r:embed="rId9"/>
          <a:stretch>
            <a:fillRect/>
          </a:stretch>
        </p:blipFill>
        <p:spPr>
          <a:xfrm>
            <a:off x="5658971" y="2603773"/>
            <a:ext cx="1082134" cy="929721"/>
          </a:xfrm>
          <a:prstGeom prst="rect">
            <a:avLst/>
          </a:prstGeom>
        </p:spPr>
      </p:pic>
      <p:pic>
        <p:nvPicPr>
          <p:cNvPr id="21" name="Picture 20">
            <a:extLst>
              <a:ext uri="{FF2B5EF4-FFF2-40B4-BE49-F238E27FC236}">
                <a16:creationId xmlns:a16="http://schemas.microsoft.com/office/drawing/2014/main" id="{6DC01288-122F-4C3D-AA47-E6E9C3500E59}"/>
              </a:ext>
            </a:extLst>
          </p:cNvPr>
          <p:cNvPicPr>
            <a:picLocks noChangeAspect="1"/>
          </p:cNvPicPr>
          <p:nvPr/>
        </p:nvPicPr>
        <p:blipFill>
          <a:blip r:embed="rId10"/>
          <a:stretch>
            <a:fillRect/>
          </a:stretch>
        </p:blipFill>
        <p:spPr>
          <a:xfrm>
            <a:off x="7446924" y="2662363"/>
            <a:ext cx="1044030" cy="929721"/>
          </a:xfrm>
          <a:prstGeom prst="rect">
            <a:avLst/>
          </a:prstGeom>
        </p:spPr>
      </p:pic>
      <p:pic>
        <p:nvPicPr>
          <p:cNvPr id="23" name="Picture 22">
            <a:extLst>
              <a:ext uri="{FF2B5EF4-FFF2-40B4-BE49-F238E27FC236}">
                <a16:creationId xmlns:a16="http://schemas.microsoft.com/office/drawing/2014/main" id="{4E36D9DC-CBAC-4532-B7E4-FE96B88010D1}"/>
              </a:ext>
            </a:extLst>
          </p:cNvPr>
          <p:cNvPicPr>
            <a:picLocks noChangeAspect="1"/>
          </p:cNvPicPr>
          <p:nvPr/>
        </p:nvPicPr>
        <p:blipFill>
          <a:blip r:embed="rId11"/>
          <a:stretch>
            <a:fillRect/>
          </a:stretch>
        </p:blipFill>
        <p:spPr>
          <a:xfrm>
            <a:off x="9258420" y="2599964"/>
            <a:ext cx="1051651" cy="937341"/>
          </a:xfrm>
          <a:prstGeom prst="rect">
            <a:avLst/>
          </a:prstGeom>
        </p:spPr>
      </p:pic>
      <p:pic>
        <p:nvPicPr>
          <p:cNvPr id="25" name="Picture 24">
            <a:extLst>
              <a:ext uri="{FF2B5EF4-FFF2-40B4-BE49-F238E27FC236}">
                <a16:creationId xmlns:a16="http://schemas.microsoft.com/office/drawing/2014/main" id="{5075FAF7-6716-46E5-9EC1-83AFF0EDCB59}"/>
              </a:ext>
            </a:extLst>
          </p:cNvPr>
          <p:cNvPicPr>
            <a:picLocks noChangeAspect="1"/>
          </p:cNvPicPr>
          <p:nvPr/>
        </p:nvPicPr>
        <p:blipFill>
          <a:blip r:embed="rId12"/>
          <a:stretch>
            <a:fillRect/>
          </a:stretch>
        </p:blipFill>
        <p:spPr>
          <a:xfrm>
            <a:off x="3815937" y="4225210"/>
            <a:ext cx="1082134" cy="967824"/>
          </a:xfrm>
          <a:prstGeom prst="rect">
            <a:avLst/>
          </a:prstGeom>
        </p:spPr>
      </p:pic>
      <p:pic>
        <p:nvPicPr>
          <p:cNvPr id="27" name="Picture 26">
            <a:extLst>
              <a:ext uri="{FF2B5EF4-FFF2-40B4-BE49-F238E27FC236}">
                <a16:creationId xmlns:a16="http://schemas.microsoft.com/office/drawing/2014/main" id="{E3A406C9-75A4-4666-B828-94FB81470760}"/>
              </a:ext>
            </a:extLst>
          </p:cNvPr>
          <p:cNvPicPr>
            <a:picLocks noChangeAspect="1"/>
          </p:cNvPicPr>
          <p:nvPr/>
        </p:nvPicPr>
        <p:blipFill>
          <a:blip r:embed="rId13"/>
          <a:stretch>
            <a:fillRect/>
          </a:stretch>
        </p:blipFill>
        <p:spPr>
          <a:xfrm>
            <a:off x="5646242" y="4244646"/>
            <a:ext cx="1120237" cy="960203"/>
          </a:xfrm>
          <a:prstGeom prst="rect">
            <a:avLst/>
          </a:prstGeom>
        </p:spPr>
      </p:pic>
      <p:pic>
        <p:nvPicPr>
          <p:cNvPr id="29" name="Picture 28">
            <a:extLst>
              <a:ext uri="{FF2B5EF4-FFF2-40B4-BE49-F238E27FC236}">
                <a16:creationId xmlns:a16="http://schemas.microsoft.com/office/drawing/2014/main" id="{237402B3-03DC-4888-8C8C-24A82CBCAD08}"/>
              </a:ext>
            </a:extLst>
          </p:cNvPr>
          <p:cNvPicPr>
            <a:picLocks noChangeAspect="1"/>
          </p:cNvPicPr>
          <p:nvPr/>
        </p:nvPicPr>
        <p:blipFill>
          <a:blip r:embed="rId14"/>
          <a:stretch>
            <a:fillRect/>
          </a:stretch>
        </p:blipFill>
        <p:spPr>
          <a:xfrm>
            <a:off x="7407701" y="4232831"/>
            <a:ext cx="1051651" cy="960203"/>
          </a:xfrm>
          <a:prstGeom prst="rect">
            <a:avLst/>
          </a:prstGeom>
        </p:spPr>
      </p:pic>
      <p:pic>
        <p:nvPicPr>
          <p:cNvPr id="31" name="Picture 30">
            <a:extLst>
              <a:ext uri="{FF2B5EF4-FFF2-40B4-BE49-F238E27FC236}">
                <a16:creationId xmlns:a16="http://schemas.microsoft.com/office/drawing/2014/main" id="{3DC9BAF3-C328-4173-B880-0B7D987EF5D0}"/>
              </a:ext>
            </a:extLst>
          </p:cNvPr>
          <p:cNvPicPr>
            <a:picLocks noChangeAspect="1"/>
          </p:cNvPicPr>
          <p:nvPr/>
        </p:nvPicPr>
        <p:blipFill>
          <a:blip r:embed="rId15"/>
          <a:stretch>
            <a:fillRect/>
          </a:stretch>
        </p:blipFill>
        <p:spPr>
          <a:xfrm>
            <a:off x="9258420" y="4234833"/>
            <a:ext cx="1036410" cy="952583"/>
          </a:xfrm>
          <a:prstGeom prst="rect">
            <a:avLst/>
          </a:prstGeom>
        </p:spPr>
      </p:pic>
      <p:pic>
        <p:nvPicPr>
          <p:cNvPr id="33" name="Picture 32">
            <a:extLst>
              <a:ext uri="{FF2B5EF4-FFF2-40B4-BE49-F238E27FC236}">
                <a16:creationId xmlns:a16="http://schemas.microsoft.com/office/drawing/2014/main" id="{5F0A1545-AB10-4F03-8307-63A5CC13F685}"/>
              </a:ext>
            </a:extLst>
          </p:cNvPr>
          <p:cNvPicPr>
            <a:picLocks noChangeAspect="1"/>
          </p:cNvPicPr>
          <p:nvPr/>
        </p:nvPicPr>
        <p:blipFill>
          <a:blip r:embed="rId16"/>
          <a:stretch>
            <a:fillRect/>
          </a:stretch>
        </p:blipFill>
        <p:spPr>
          <a:xfrm>
            <a:off x="3815937" y="5875617"/>
            <a:ext cx="1082134" cy="899238"/>
          </a:xfrm>
          <a:prstGeom prst="rect">
            <a:avLst/>
          </a:prstGeom>
        </p:spPr>
      </p:pic>
      <p:pic>
        <p:nvPicPr>
          <p:cNvPr id="35" name="Picture 34">
            <a:extLst>
              <a:ext uri="{FF2B5EF4-FFF2-40B4-BE49-F238E27FC236}">
                <a16:creationId xmlns:a16="http://schemas.microsoft.com/office/drawing/2014/main" id="{A06EDF65-634B-4E8A-BF0E-F862CDC870D2}"/>
              </a:ext>
            </a:extLst>
          </p:cNvPr>
          <p:cNvPicPr>
            <a:picLocks noChangeAspect="1"/>
          </p:cNvPicPr>
          <p:nvPr/>
        </p:nvPicPr>
        <p:blipFill>
          <a:blip r:embed="rId17"/>
          <a:stretch>
            <a:fillRect/>
          </a:stretch>
        </p:blipFill>
        <p:spPr>
          <a:xfrm>
            <a:off x="5722995" y="5881525"/>
            <a:ext cx="1082134" cy="899238"/>
          </a:xfrm>
          <a:prstGeom prst="rect">
            <a:avLst/>
          </a:prstGeom>
        </p:spPr>
      </p:pic>
      <p:pic>
        <p:nvPicPr>
          <p:cNvPr id="37" name="Picture 36">
            <a:extLst>
              <a:ext uri="{FF2B5EF4-FFF2-40B4-BE49-F238E27FC236}">
                <a16:creationId xmlns:a16="http://schemas.microsoft.com/office/drawing/2014/main" id="{B6C32F6C-3521-4FD5-9E42-218B5FBD25D1}"/>
              </a:ext>
            </a:extLst>
          </p:cNvPr>
          <p:cNvPicPr>
            <a:picLocks noChangeAspect="1"/>
          </p:cNvPicPr>
          <p:nvPr/>
        </p:nvPicPr>
        <p:blipFill>
          <a:blip r:embed="rId18"/>
          <a:stretch>
            <a:fillRect/>
          </a:stretch>
        </p:blipFill>
        <p:spPr>
          <a:xfrm>
            <a:off x="7407701" y="5884943"/>
            <a:ext cx="1120237" cy="937341"/>
          </a:xfrm>
          <a:prstGeom prst="rect">
            <a:avLst/>
          </a:prstGeom>
        </p:spPr>
      </p:pic>
      <p:pic>
        <p:nvPicPr>
          <p:cNvPr id="39" name="Picture 38">
            <a:extLst>
              <a:ext uri="{FF2B5EF4-FFF2-40B4-BE49-F238E27FC236}">
                <a16:creationId xmlns:a16="http://schemas.microsoft.com/office/drawing/2014/main" id="{950ECCAA-B7A3-46A7-B060-92C452E8DB25}"/>
              </a:ext>
            </a:extLst>
          </p:cNvPr>
          <p:cNvPicPr>
            <a:picLocks noChangeAspect="1"/>
          </p:cNvPicPr>
          <p:nvPr/>
        </p:nvPicPr>
        <p:blipFill>
          <a:blip r:embed="rId19"/>
          <a:stretch>
            <a:fillRect/>
          </a:stretch>
        </p:blipFill>
        <p:spPr>
          <a:xfrm>
            <a:off x="9213319" y="5884944"/>
            <a:ext cx="1028789" cy="937341"/>
          </a:xfrm>
          <a:prstGeom prst="rect">
            <a:avLst/>
          </a:prstGeom>
        </p:spPr>
      </p:pic>
      <p:graphicFrame>
        <p:nvGraphicFramePr>
          <p:cNvPr id="41" name="Table 4">
            <a:extLst>
              <a:ext uri="{FF2B5EF4-FFF2-40B4-BE49-F238E27FC236}">
                <a16:creationId xmlns:a16="http://schemas.microsoft.com/office/drawing/2014/main" id="{FFCC2671-C741-4494-8CFF-A0D812504816}"/>
              </a:ext>
            </a:extLst>
          </p:cNvPr>
          <p:cNvGraphicFramePr>
            <a:graphicFrameLocks noGrp="1"/>
          </p:cNvGraphicFramePr>
          <p:nvPr>
            <p:extLst>
              <p:ext uri="{D42A27DB-BD31-4B8C-83A1-F6EECF244321}">
                <p14:modId xmlns:p14="http://schemas.microsoft.com/office/powerpoint/2010/main" val="1248205322"/>
              </p:ext>
            </p:extLst>
          </p:nvPr>
        </p:nvGraphicFramePr>
        <p:xfrm>
          <a:off x="-1554" y="608045"/>
          <a:ext cx="3560557" cy="6797040"/>
        </p:xfrm>
        <a:graphic>
          <a:graphicData uri="http://schemas.openxmlformats.org/drawingml/2006/table">
            <a:tbl>
              <a:tblPr firstRow="1" bandRow="1">
                <a:tableStyleId>{E8B1032C-EA38-4F05-BA0D-38AFFFC7BED3}</a:tableStyleId>
              </a:tblPr>
              <a:tblGrid>
                <a:gridCol w="3560557">
                  <a:extLst>
                    <a:ext uri="{9D8B030D-6E8A-4147-A177-3AD203B41FA5}">
                      <a16:colId xmlns:a16="http://schemas.microsoft.com/office/drawing/2014/main" val="3976179647"/>
                    </a:ext>
                  </a:extLst>
                </a:gridCol>
              </a:tblGrid>
              <a:tr h="0">
                <a:tc>
                  <a:txBody>
                    <a:bodyPr/>
                    <a:lstStyle/>
                    <a:p>
                      <a:r>
                        <a:rPr lang="en-GB" sz="1400" b="1" dirty="0"/>
                        <a:t>Our local area:</a:t>
                      </a:r>
                    </a:p>
                  </a:txBody>
                  <a:tcPr/>
                </a:tc>
                <a:extLst>
                  <a:ext uri="{0D108BD9-81ED-4DB2-BD59-A6C34878D82A}">
                    <a16:rowId xmlns:a16="http://schemas.microsoft.com/office/drawing/2014/main" val="100678839"/>
                  </a:ext>
                </a:extLst>
              </a:tr>
              <a:tr h="0">
                <a:tc>
                  <a:txBody>
                    <a:bodyPr/>
                    <a:lstStyle/>
                    <a:p>
                      <a:r>
                        <a:rPr lang="en-GB" sz="1200" b="1" dirty="0"/>
                        <a:t>Horley</a:t>
                      </a:r>
                    </a:p>
                    <a:p>
                      <a:endParaRPr lang="en-GB" sz="1200" b="1" dirty="0"/>
                    </a:p>
                    <a:p>
                      <a:endParaRPr lang="en-GB" sz="1200" b="1" dirty="0"/>
                    </a:p>
                    <a:p>
                      <a:endParaRPr lang="en-GB" sz="1200" b="1" dirty="0"/>
                    </a:p>
                    <a:p>
                      <a:endParaRPr lang="en-GB" sz="1200" b="1" dirty="0"/>
                    </a:p>
                    <a:p>
                      <a:endParaRPr lang="en-GB" sz="1200" b="1" dirty="0"/>
                    </a:p>
                    <a:p>
                      <a:endParaRPr lang="en-GB" sz="1200" b="1" dirty="0"/>
                    </a:p>
                    <a:p>
                      <a:endParaRPr lang="en-GB" sz="1200" b="1" dirty="0"/>
                    </a:p>
                    <a:p>
                      <a:endParaRPr lang="en-GB" sz="1200" b="1" dirty="0"/>
                    </a:p>
                  </a:txBody>
                  <a:tcPr/>
                </a:tc>
                <a:extLst>
                  <a:ext uri="{0D108BD9-81ED-4DB2-BD59-A6C34878D82A}">
                    <a16:rowId xmlns:a16="http://schemas.microsoft.com/office/drawing/2014/main" val="1295404166"/>
                  </a:ext>
                </a:extLst>
              </a:tr>
              <a:tr h="370840">
                <a:tc>
                  <a:txBody>
                    <a:bodyPr/>
                    <a:lstStyle/>
                    <a:p>
                      <a:r>
                        <a:rPr lang="en-GB" sz="1200" b="1" dirty="0"/>
                        <a:t>Map of </a:t>
                      </a:r>
                      <a:r>
                        <a:rPr lang="en-GB" sz="1200" b="1" dirty="0" err="1"/>
                        <a:t>Langshott</a:t>
                      </a:r>
                      <a:r>
                        <a:rPr lang="en-GB" sz="1200" b="1" dirty="0"/>
                        <a:t> Primary School</a:t>
                      </a:r>
                    </a:p>
                    <a:p>
                      <a:endParaRPr lang="en-GB" sz="1200" b="1" dirty="0"/>
                    </a:p>
                    <a:p>
                      <a:endParaRPr lang="en-GB" sz="1200" b="1" dirty="0"/>
                    </a:p>
                    <a:p>
                      <a:endParaRPr lang="en-GB" sz="1200" b="1" dirty="0"/>
                    </a:p>
                    <a:p>
                      <a:endParaRPr lang="en-GB" sz="1200" b="1" dirty="0"/>
                    </a:p>
                    <a:p>
                      <a:endParaRPr lang="en-GB" sz="1200" b="1" dirty="0"/>
                    </a:p>
                    <a:p>
                      <a:endParaRPr lang="en-GB" sz="1200" b="1" dirty="0"/>
                    </a:p>
                    <a:p>
                      <a:endParaRPr lang="en-GB" sz="1200" b="1" dirty="0"/>
                    </a:p>
                    <a:p>
                      <a:endParaRPr lang="en-GB" sz="1200" b="1" dirty="0"/>
                    </a:p>
                    <a:p>
                      <a:endParaRPr lang="en-GB" sz="1200" b="1" dirty="0"/>
                    </a:p>
                    <a:p>
                      <a:endParaRPr lang="en-GB" sz="1200" b="1" dirty="0"/>
                    </a:p>
                  </a:txBody>
                  <a:tcPr/>
                </a:tc>
                <a:extLst>
                  <a:ext uri="{0D108BD9-81ED-4DB2-BD59-A6C34878D82A}">
                    <a16:rowId xmlns:a16="http://schemas.microsoft.com/office/drawing/2014/main" val="3069243462"/>
                  </a:ext>
                </a:extLst>
              </a:tr>
              <a:tr h="741680">
                <a:tc>
                  <a:txBody>
                    <a:bodyPr/>
                    <a:lstStyle/>
                    <a:p>
                      <a:r>
                        <a:rPr lang="en-GB" sz="1200" b="1" dirty="0"/>
                        <a:t>Fieldwork skills:</a:t>
                      </a:r>
                    </a:p>
                    <a:p>
                      <a:endParaRPr lang="en-GB" sz="1200" b="1" dirty="0"/>
                    </a:p>
                    <a:p>
                      <a:endParaRPr lang="en-GB" sz="1200" b="1" dirty="0"/>
                    </a:p>
                    <a:p>
                      <a:endParaRPr lang="en-GB" sz="1200" b="1" dirty="0"/>
                    </a:p>
                    <a:p>
                      <a:endParaRPr lang="en-GB" sz="1200" b="1" dirty="0"/>
                    </a:p>
                    <a:p>
                      <a:endParaRPr lang="en-GB" sz="1200" b="1" dirty="0"/>
                    </a:p>
                    <a:p>
                      <a:endParaRPr lang="en-GB" sz="1200" b="1" dirty="0"/>
                    </a:p>
                    <a:p>
                      <a:endParaRPr lang="en-GB" sz="1200" b="1" dirty="0"/>
                    </a:p>
                    <a:p>
                      <a:endParaRPr lang="en-GB" sz="1200" b="1" dirty="0"/>
                    </a:p>
                    <a:p>
                      <a:endParaRPr lang="en-GB" sz="1200" b="1" dirty="0"/>
                    </a:p>
                    <a:p>
                      <a:endParaRPr lang="en-GB" sz="1200" b="1" dirty="0"/>
                    </a:p>
                    <a:p>
                      <a:endParaRPr lang="en-GB" sz="1200" b="1" dirty="0"/>
                    </a:p>
                    <a:p>
                      <a:endParaRPr lang="en-GB" sz="1200" b="1" dirty="0"/>
                    </a:p>
                    <a:p>
                      <a:endParaRPr lang="en-GB" sz="1200" b="1" dirty="0"/>
                    </a:p>
                  </a:txBody>
                  <a:tcPr/>
                </a:tc>
                <a:extLst>
                  <a:ext uri="{0D108BD9-81ED-4DB2-BD59-A6C34878D82A}">
                    <a16:rowId xmlns:a16="http://schemas.microsoft.com/office/drawing/2014/main" val="2241923931"/>
                  </a:ext>
                </a:extLst>
              </a:tr>
            </a:tbl>
          </a:graphicData>
        </a:graphic>
      </p:graphicFrame>
      <p:pic>
        <p:nvPicPr>
          <p:cNvPr id="45" name="Picture 44">
            <a:extLst>
              <a:ext uri="{FF2B5EF4-FFF2-40B4-BE49-F238E27FC236}">
                <a16:creationId xmlns:a16="http://schemas.microsoft.com/office/drawing/2014/main" id="{63C2B80C-CC7D-4736-A1BC-A0368FB839B0}"/>
              </a:ext>
            </a:extLst>
          </p:cNvPr>
          <p:cNvPicPr>
            <a:picLocks noChangeAspect="1"/>
          </p:cNvPicPr>
          <p:nvPr/>
        </p:nvPicPr>
        <p:blipFill>
          <a:blip r:embed="rId20"/>
          <a:stretch>
            <a:fillRect/>
          </a:stretch>
        </p:blipFill>
        <p:spPr>
          <a:xfrm>
            <a:off x="268320" y="2911563"/>
            <a:ext cx="2891284" cy="1736547"/>
          </a:xfrm>
          <a:prstGeom prst="rect">
            <a:avLst/>
          </a:prstGeom>
        </p:spPr>
      </p:pic>
      <p:pic>
        <p:nvPicPr>
          <p:cNvPr id="48" name="Picture 47">
            <a:extLst>
              <a:ext uri="{FF2B5EF4-FFF2-40B4-BE49-F238E27FC236}">
                <a16:creationId xmlns:a16="http://schemas.microsoft.com/office/drawing/2014/main" id="{1B26E69D-A4CE-4C69-92CF-5CFEAAE5385D}"/>
              </a:ext>
            </a:extLst>
          </p:cNvPr>
          <p:cNvPicPr>
            <a:picLocks noChangeAspect="1"/>
          </p:cNvPicPr>
          <p:nvPr/>
        </p:nvPicPr>
        <p:blipFill rotWithShape="1">
          <a:blip r:embed="rId21"/>
          <a:srcRect r="49104"/>
          <a:stretch/>
        </p:blipFill>
        <p:spPr>
          <a:xfrm rot="21349085">
            <a:off x="73179" y="5314007"/>
            <a:ext cx="1749161" cy="1931166"/>
          </a:xfrm>
          <a:prstGeom prst="rect">
            <a:avLst/>
          </a:prstGeom>
        </p:spPr>
      </p:pic>
      <p:pic>
        <p:nvPicPr>
          <p:cNvPr id="47" name="Picture 46">
            <a:extLst>
              <a:ext uri="{FF2B5EF4-FFF2-40B4-BE49-F238E27FC236}">
                <a16:creationId xmlns:a16="http://schemas.microsoft.com/office/drawing/2014/main" id="{AF35701C-5D04-43A8-BD1D-BE535E6595CC}"/>
              </a:ext>
            </a:extLst>
          </p:cNvPr>
          <p:cNvPicPr>
            <a:picLocks noChangeAspect="1"/>
          </p:cNvPicPr>
          <p:nvPr/>
        </p:nvPicPr>
        <p:blipFill rotWithShape="1">
          <a:blip r:embed="rId21"/>
          <a:srcRect l="52768" r="1"/>
          <a:stretch/>
        </p:blipFill>
        <p:spPr>
          <a:xfrm rot="515121">
            <a:off x="1751227" y="5338017"/>
            <a:ext cx="1621149" cy="1928680"/>
          </a:xfrm>
          <a:prstGeom prst="rect">
            <a:avLst/>
          </a:prstGeom>
        </p:spPr>
      </p:pic>
      <p:pic>
        <p:nvPicPr>
          <p:cNvPr id="2050" name="Picture 2" descr="plane noise ...">
            <a:extLst>
              <a:ext uri="{FF2B5EF4-FFF2-40B4-BE49-F238E27FC236}">
                <a16:creationId xmlns:a16="http://schemas.microsoft.com/office/drawing/2014/main" id="{8C401DA9-F094-4CDE-81FD-31891AFDC42F}"/>
              </a:ext>
            </a:extLst>
          </p:cNvPr>
          <p:cNvPicPr>
            <a:picLocks noChangeAspect="1" noChangeArrowheads="1"/>
          </p:cNvPicPr>
          <p:nvPr/>
        </p:nvPicPr>
        <p:blipFill rotWithShape="1">
          <a:blip r:embed="rId22">
            <a:extLst>
              <a:ext uri="{28A0092B-C50C-407E-A947-70E740481C1C}">
                <a14:useLocalDpi xmlns:a14="http://schemas.microsoft.com/office/drawing/2010/main" val="0"/>
              </a:ext>
            </a:extLst>
          </a:blip>
          <a:srcRect l="32698"/>
          <a:stretch/>
        </p:blipFill>
        <p:spPr bwMode="auto">
          <a:xfrm>
            <a:off x="625690" y="1289120"/>
            <a:ext cx="1285931" cy="1271478"/>
          </a:xfrm>
          <a:prstGeom prst="rect">
            <a:avLst/>
          </a:prstGeom>
          <a:noFill/>
          <a:extLst>
            <a:ext uri="{909E8E84-426E-40DD-AFC4-6F175D3DCCD1}">
              <a14:hiddenFill xmlns:a14="http://schemas.microsoft.com/office/drawing/2010/main">
                <a:solidFill>
                  <a:srgbClr val="FFFFFF"/>
                </a:solidFill>
              </a14:hiddenFill>
            </a:ext>
          </a:extLst>
        </p:spPr>
      </p:pic>
      <p:pic>
        <p:nvPicPr>
          <p:cNvPr id="43" name="Picture 42">
            <a:extLst>
              <a:ext uri="{FF2B5EF4-FFF2-40B4-BE49-F238E27FC236}">
                <a16:creationId xmlns:a16="http://schemas.microsoft.com/office/drawing/2014/main" id="{AF52483F-5929-4D75-A70D-6BBD81E90A61}"/>
              </a:ext>
            </a:extLst>
          </p:cNvPr>
          <p:cNvPicPr>
            <a:picLocks noChangeAspect="1"/>
          </p:cNvPicPr>
          <p:nvPr/>
        </p:nvPicPr>
        <p:blipFill>
          <a:blip r:embed="rId23"/>
          <a:stretch>
            <a:fillRect/>
          </a:stretch>
        </p:blipFill>
        <p:spPr>
          <a:xfrm>
            <a:off x="2077088" y="1239326"/>
            <a:ext cx="1303873" cy="1320719"/>
          </a:xfrm>
          <a:prstGeom prst="rect">
            <a:avLst/>
          </a:prstGeom>
        </p:spPr>
      </p:pic>
    </p:spTree>
    <p:extLst>
      <p:ext uri="{BB962C8B-B14F-4D97-AF65-F5344CB8AC3E}">
        <p14:creationId xmlns:p14="http://schemas.microsoft.com/office/powerpoint/2010/main" val="18807130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 name="Table 18">
            <a:extLst>
              <a:ext uri="{FF2B5EF4-FFF2-40B4-BE49-F238E27FC236}">
                <a16:creationId xmlns:a16="http://schemas.microsoft.com/office/drawing/2014/main" id="{8FB1ADCD-C879-6C84-790A-D82D414A02D5}"/>
              </a:ext>
            </a:extLst>
          </p:cNvPr>
          <p:cNvGraphicFramePr>
            <a:graphicFrameLocks noGrp="1"/>
          </p:cNvGraphicFramePr>
          <p:nvPr/>
        </p:nvGraphicFramePr>
        <p:xfrm>
          <a:off x="-1" y="19524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a:solidFill>
                            <a:srgbClr val="000000"/>
                          </a:solidFill>
                          <a:latin typeface="Aptos" panose="020B0004020202020204" pitchFamily="34" charset="0"/>
                          <a:ea typeface="Calibri" panose="020F0502020204030204" pitchFamily="34" charset="0"/>
                          <a:cs typeface="Times New Roman" panose="02020603050405020304" pitchFamily="18" charset="0"/>
                        </a:rPr>
                        <a:t>Year Reception – Geography –</a:t>
                      </a:r>
                      <a:r>
                        <a:rPr lang="en-GB" sz="1800" b="0" baseline="0" dirty="0">
                          <a:solidFill>
                            <a:srgbClr val="000000"/>
                          </a:solidFill>
                          <a:latin typeface="Aptos" panose="020B0004020202020204" pitchFamily="34" charset="0"/>
                          <a:ea typeface="Calibri" panose="020F0502020204030204" pitchFamily="34" charset="0"/>
                          <a:cs typeface="Times New Roman" panose="02020603050405020304" pitchFamily="18" charset="0"/>
                        </a:rPr>
                        <a:t> Around the world</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sp>
        <p:nvSpPr>
          <p:cNvPr id="3" name="Rectangle 2"/>
          <p:cNvSpPr/>
          <p:nvPr/>
        </p:nvSpPr>
        <p:spPr>
          <a:xfrm>
            <a:off x="-2558256" y="7600360"/>
            <a:ext cx="5343525" cy="3181320"/>
          </a:xfrm>
          <a:prstGeom prst="rect">
            <a:avLst/>
          </a:prstGeom>
        </p:spPr>
        <p:txBody>
          <a:bodyPr>
            <a:spAutoFit/>
          </a:bodyPr>
          <a:lstStyle/>
          <a:p>
            <a:pPr>
              <a:lnSpc>
                <a:spcPct val="107000"/>
              </a:lnSpc>
              <a:spcAft>
                <a:spcPts val="800"/>
              </a:spcAft>
            </a:pPr>
            <a:r>
              <a:rPr lang="en-GB" sz="1100" dirty="0">
                <a:latin typeface="Calibri" panose="020F0502020204030204" pitchFamily="34" charset="0"/>
                <a:ea typeface="Calibri" panose="020F0502020204030204" pitchFamily="34" charset="0"/>
                <a:cs typeface="Calibri" panose="020F0502020204030204" pitchFamily="34" charset="0"/>
              </a:rPr>
              <a:t>Around the world</a:t>
            </a:r>
            <a:endParaRPr lang="en-GB" sz="1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100" dirty="0">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r>
              <a:rPr lang="en-GB" sz="1100" dirty="0">
                <a:latin typeface="Calibri" panose="020F0502020204030204" pitchFamily="34" charset="0"/>
                <a:ea typeface="Calibri" panose="020F0502020204030204" pitchFamily="34" charset="0"/>
                <a:cs typeface="Times New Roman" panose="02020603050405020304" pitchFamily="18" charset="0"/>
              </a:rPr>
              <a:t>to observe the differences in weather from Horley, England to African, Kenya/Polar region. </a:t>
            </a:r>
          </a:p>
          <a:p>
            <a:pPr>
              <a:lnSpc>
                <a:spcPct val="107000"/>
              </a:lnSpc>
              <a:spcAft>
                <a:spcPts val="800"/>
              </a:spcAft>
            </a:pPr>
            <a:r>
              <a:rPr lang="en-GB" sz="1100" dirty="0">
                <a:latin typeface="Calibri" panose="020F0502020204030204" pitchFamily="34" charset="0"/>
                <a:ea typeface="Calibri" panose="020F0502020204030204" pitchFamily="34" charset="0"/>
                <a:cs typeface="Times New Roman" panose="02020603050405020304" pitchFamily="18" charset="0"/>
              </a:rPr>
              <a:t>to recreate landmarks/places of interest in their play. </a:t>
            </a:r>
          </a:p>
          <a:p>
            <a:pPr>
              <a:lnSpc>
                <a:spcPct val="107000"/>
              </a:lnSpc>
              <a:spcAft>
                <a:spcPts val="800"/>
              </a:spcAft>
            </a:pPr>
            <a:r>
              <a:rPr lang="en-GB" sz="1100" dirty="0">
                <a:latin typeface="Calibri" panose="020F0502020204030204" pitchFamily="34" charset="0"/>
                <a:ea typeface="Calibri" panose="020F0502020204030204" pitchFamily="34" charset="0"/>
                <a:cs typeface="Times New Roman" panose="02020603050405020304" pitchFamily="18" charset="0"/>
              </a:rPr>
              <a:t>introduce and develop their knowledge of the local area (</a:t>
            </a:r>
            <a:r>
              <a:rPr lang="en-GB" sz="1100" dirty="0" err="1">
                <a:latin typeface="Calibri" panose="020F0502020204030204" pitchFamily="34" charset="0"/>
                <a:ea typeface="Calibri" panose="020F0502020204030204" pitchFamily="34" charset="0"/>
                <a:cs typeface="Times New Roman" panose="02020603050405020304" pitchFamily="18" charset="0"/>
              </a:rPr>
              <a:t>Horley</a:t>
            </a:r>
            <a:r>
              <a:rPr lang="en-GB" sz="1100" dirty="0">
                <a:latin typeface="Calibri" panose="020F0502020204030204" pitchFamily="34" charset="0"/>
                <a:ea typeface="Calibri" panose="020F0502020204030204" pitchFamily="34" charset="0"/>
                <a:cs typeface="Times New Roman" panose="02020603050405020304" pitchFamily="18" charset="0"/>
              </a:rPr>
              <a:t>)</a:t>
            </a:r>
          </a:p>
          <a:p>
            <a:pPr>
              <a:lnSpc>
                <a:spcPct val="107000"/>
              </a:lnSpc>
              <a:spcAft>
                <a:spcPts val="800"/>
              </a:spcAft>
            </a:pPr>
            <a:r>
              <a:rPr lang="en-GB" sz="1100" dirty="0">
                <a:latin typeface="Calibri" panose="020F0502020204030204" pitchFamily="34" charset="0"/>
                <a:ea typeface="Calibri" panose="020F0502020204030204" pitchFamily="34" charset="0"/>
                <a:cs typeface="Times New Roman" panose="02020603050405020304" pitchFamily="18" charset="0"/>
              </a:rPr>
              <a:t>discuss what features /landmarks the children know</a:t>
            </a:r>
          </a:p>
          <a:p>
            <a:pPr>
              <a:lnSpc>
                <a:spcPct val="107000"/>
              </a:lnSpc>
              <a:spcAft>
                <a:spcPts val="800"/>
              </a:spcAft>
            </a:pPr>
            <a:r>
              <a:rPr lang="en-GB" sz="1100" dirty="0">
                <a:latin typeface="Calibri" panose="020F0502020204030204" pitchFamily="34" charset="0"/>
                <a:ea typeface="Calibri" panose="020F0502020204030204" pitchFamily="34" charset="0"/>
                <a:cs typeface="Times New Roman" panose="02020603050405020304" pitchFamily="18" charset="0"/>
              </a:rPr>
              <a:t>to say what is similar and different between where they live and Kenya/polar region </a:t>
            </a:r>
          </a:p>
          <a:p>
            <a:pPr>
              <a:lnSpc>
                <a:spcPct val="107000"/>
              </a:lnSpc>
              <a:spcAft>
                <a:spcPts val="800"/>
              </a:spcAft>
            </a:pPr>
            <a:r>
              <a:rPr lang="en-GB" sz="1100" dirty="0">
                <a:latin typeface="Calibri" panose="020F0502020204030204" pitchFamily="34" charset="0"/>
                <a:ea typeface="Calibri" panose="020F0502020204030204" pitchFamily="34" charset="0"/>
                <a:cs typeface="Times New Roman" panose="02020603050405020304" pitchFamily="18" charset="0"/>
              </a:rPr>
              <a:t>Use a simple map to locate </a:t>
            </a:r>
            <a:r>
              <a:rPr lang="en-GB" sz="1100" dirty="0" err="1">
                <a:latin typeface="Calibri" panose="020F0502020204030204" pitchFamily="34" charset="0"/>
                <a:ea typeface="Calibri" panose="020F0502020204030204" pitchFamily="34" charset="0"/>
                <a:cs typeface="Times New Roman" panose="02020603050405020304" pitchFamily="18" charset="0"/>
              </a:rPr>
              <a:t>Horley</a:t>
            </a:r>
            <a:r>
              <a:rPr lang="en-GB" sz="1100" dirty="0">
                <a:latin typeface="Calibri" panose="020F0502020204030204" pitchFamily="34" charset="0"/>
                <a:ea typeface="Calibri" panose="020F0502020204030204" pitchFamily="34" charset="0"/>
                <a:cs typeface="Times New Roman" panose="02020603050405020304" pitchFamily="18" charset="0"/>
              </a:rPr>
              <a:t> and compare to where other countries the children know are located. </a:t>
            </a:r>
          </a:p>
          <a:p>
            <a:pPr>
              <a:lnSpc>
                <a:spcPct val="107000"/>
              </a:lnSpc>
              <a:spcAft>
                <a:spcPts val="800"/>
              </a:spcAft>
            </a:pPr>
            <a:r>
              <a:rPr lang="en-GB" sz="1100" dirty="0">
                <a:latin typeface="Calibri" panose="020F0502020204030204" pitchFamily="34" charset="0"/>
                <a:ea typeface="Calibri" panose="020F0502020204030204" pitchFamily="34" charset="0"/>
                <a:cs typeface="Times New Roman" panose="02020603050405020304" pitchFamily="18" charset="0"/>
              </a:rPr>
              <a:t>Use simple fieldwork and observational skills to study the geography of the school and its grounds.</a:t>
            </a:r>
          </a:p>
          <a:p>
            <a:pPr>
              <a:lnSpc>
                <a:spcPct val="107000"/>
              </a:lnSpc>
              <a:spcAft>
                <a:spcPts val="800"/>
              </a:spcAft>
            </a:pPr>
            <a:r>
              <a:rPr lang="en-GB" sz="1100" dirty="0">
                <a:latin typeface="Calibri" panose="020F0502020204030204" pitchFamily="34" charset="0"/>
                <a:ea typeface="Calibri" panose="020F0502020204030204" pitchFamily="34" charset="0"/>
                <a:cs typeface="Times New Roman" panose="02020603050405020304" pitchFamily="18" charset="0"/>
              </a:rPr>
              <a:t> </a:t>
            </a:r>
          </a:p>
        </p:txBody>
      </p:sp>
      <p:graphicFrame>
        <p:nvGraphicFramePr>
          <p:cNvPr id="24" name="Table 4">
            <a:extLst>
              <a:ext uri="{FF2B5EF4-FFF2-40B4-BE49-F238E27FC236}">
                <a16:creationId xmlns:a16="http://schemas.microsoft.com/office/drawing/2014/main" id="{3A52335A-8477-450C-A227-9329225F0BBA}"/>
              </a:ext>
            </a:extLst>
          </p:cNvPr>
          <p:cNvGraphicFramePr>
            <a:graphicFrameLocks noGrp="1"/>
          </p:cNvGraphicFramePr>
          <p:nvPr>
            <p:extLst>
              <p:ext uri="{D42A27DB-BD31-4B8C-83A1-F6EECF244321}">
                <p14:modId xmlns:p14="http://schemas.microsoft.com/office/powerpoint/2010/main" val="447355805"/>
              </p:ext>
            </p:extLst>
          </p:nvPr>
        </p:nvGraphicFramePr>
        <p:xfrm>
          <a:off x="4733760" y="650947"/>
          <a:ext cx="5844546" cy="4023360"/>
        </p:xfrm>
        <a:graphic>
          <a:graphicData uri="http://schemas.openxmlformats.org/drawingml/2006/table">
            <a:tbl>
              <a:tblPr firstRow="1" bandRow="1">
                <a:tableStyleId>{E8B1032C-EA38-4F05-BA0D-38AFFFC7BED3}</a:tableStyleId>
              </a:tblPr>
              <a:tblGrid>
                <a:gridCol w="2922273">
                  <a:extLst>
                    <a:ext uri="{9D8B030D-6E8A-4147-A177-3AD203B41FA5}">
                      <a16:colId xmlns:a16="http://schemas.microsoft.com/office/drawing/2014/main" val="3976179647"/>
                    </a:ext>
                  </a:extLst>
                </a:gridCol>
                <a:gridCol w="2922273">
                  <a:extLst>
                    <a:ext uri="{9D8B030D-6E8A-4147-A177-3AD203B41FA5}">
                      <a16:colId xmlns:a16="http://schemas.microsoft.com/office/drawing/2014/main" val="565900352"/>
                    </a:ext>
                  </a:extLst>
                </a:gridCol>
              </a:tblGrid>
              <a:tr h="0">
                <a:tc gridSpan="2">
                  <a:txBody>
                    <a:bodyPr/>
                    <a:lstStyle/>
                    <a:p>
                      <a:r>
                        <a:rPr lang="en-GB" sz="1200" b="1" dirty="0"/>
                        <a:t>Polar regions</a:t>
                      </a:r>
                    </a:p>
                  </a:txBody>
                  <a:tcPr>
                    <a:solidFill>
                      <a:schemeClr val="accent6">
                        <a:lumMod val="20000"/>
                        <a:lumOff val="80000"/>
                      </a:schemeClr>
                    </a:solidFill>
                  </a:tcPr>
                </a:tc>
                <a:tc hMerge="1">
                  <a:txBody>
                    <a:bodyPr/>
                    <a:lstStyle/>
                    <a:p>
                      <a:endParaRPr lang="en-GB"/>
                    </a:p>
                  </a:txBody>
                  <a:tcPr/>
                </a:tc>
                <a:extLst>
                  <a:ext uri="{0D108BD9-81ED-4DB2-BD59-A6C34878D82A}">
                    <a16:rowId xmlns:a16="http://schemas.microsoft.com/office/drawing/2014/main" val="100678839"/>
                  </a:ext>
                </a:extLst>
              </a:tr>
              <a:tr h="370840">
                <a:tc>
                  <a:txBody>
                    <a:bodyPr/>
                    <a:lstStyle/>
                    <a:p>
                      <a:pPr marL="1007943" marR="0" lvl="2" indent="0" algn="l" defTabSz="1007943" rtl="0" eaLnBrk="1" fontAlgn="auto" latinLnBrk="0" hangingPunct="1">
                        <a:lnSpc>
                          <a:spcPct val="100000"/>
                        </a:lnSpc>
                        <a:spcBef>
                          <a:spcPts val="0"/>
                        </a:spcBef>
                        <a:spcAft>
                          <a:spcPts val="0"/>
                        </a:spcAft>
                        <a:buClrTx/>
                        <a:buSzTx/>
                        <a:buFontTx/>
                        <a:buNone/>
                        <a:tabLst/>
                        <a:defRPr/>
                      </a:pPr>
                      <a:r>
                        <a:rPr lang="en-GB" sz="1200" b="1" dirty="0"/>
                        <a:t>The Arctic</a:t>
                      </a:r>
                    </a:p>
                    <a:p>
                      <a:pPr marL="1007943" marR="0" lvl="2" indent="0" algn="l" defTabSz="1007943" rtl="0" eaLnBrk="1" fontAlgn="auto" latinLnBrk="0" hangingPunct="1">
                        <a:lnSpc>
                          <a:spcPct val="100000"/>
                        </a:lnSpc>
                        <a:spcBef>
                          <a:spcPts val="0"/>
                        </a:spcBef>
                        <a:spcAft>
                          <a:spcPts val="0"/>
                        </a:spcAft>
                        <a:buClrTx/>
                        <a:buSzTx/>
                        <a:buFontTx/>
                        <a:buNone/>
                        <a:tabLst/>
                        <a:defRPr/>
                      </a:pPr>
                      <a:r>
                        <a:rPr lang="en-GB" sz="1200" b="0" dirty="0"/>
                        <a:t>The Arctic is at the very top of the Earth and is sometimes called the Arctic circle.</a:t>
                      </a:r>
                    </a:p>
                    <a:p>
                      <a:endParaRPr lang="en-GB" sz="1200" b="1" dirty="0"/>
                    </a:p>
                  </a:txBody>
                  <a:tcPr/>
                </a:tc>
                <a:tc>
                  <a:txBody>
                    <a:bodyPr/>
                    <a:lstStyle/>
                    <a:p>
                      <a:pPr lvl="2"/>
                      <a:r>
                        <a:rPr lang="en-GB" sz="1200" b="1" dirty="0"/>
                        <a:t>Antarctica</a:t>
                      </a:r>
                    </a:p>
                    <a:p>
                      <a:pPr lvl="2"/>
                      <a:r>
                        <a:rPr lang="en-GB" sz="1200" dirty="0"/>
                        <a:t>Antarctica is a continent found at the bottom of the Earth.</a:t>
                      </a:r>
                    </a:p>
                    <a:p>
                      <a:pPr lvl="2"/>
                      <a:r>
                        <a:rPr lang="en-GB" sz="1200" dirty="0"/>
                        <a:t> </a:t>
                      </a:r>
                    </a:p>
                    <a:p>
                      <a:pPr lvl="0"/>
                      <a:r>
                        <a:rPr lang="en-GB" sz="1200" dirty="0"/>
                        <a:t>It is not called a country because there is no government, town or cities. </a:t>
                      </a:r>
                      <a:endParaRPr lang="en-GB" sz="1200" b="0" dirty="0"/>
                    </a:p>
                  </a:txBody>
                  <a:tcPr/>
                </a:tc>
                <a:extLst>
                  <a:ext uri="{0D108BD9-81ED-4DB2-BD59-A6C34878D82A}">
                    <a16:rowId xmlns:a16="http://schemas.microsoft.com/office/drawing/2014/main" val="3988753485"/>
                  </a:ext>
                </a:extLst>
              </a:tr>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b="1" dirty="0"/>
                        <a:t>Climate and weather:</a:t>
                      </a:r>
                    </a:p>
                    <a:p>
                      <a:r>
                        <a:rPr lang="en-GB" sz="1200" b="0" dirty="0"/>
                        <a:t>The Arctic has two seasons: winter and summer.</a:t>
                      </a:r>
                    </a:p>
                    <a:p>
                      <a:r>
                        <a:rPr lang="en-GB" sz="1200" dirty="0"/>
                        <a:t>Small colourful plants grow in the Arctic during the summer. The temperature can reach 12°C.  </a:t>
                      </a:r>
                    </a:p>
                    <a:p>
                      <a:r>
                        <a:rPr lang="en-GB" sz="1200" dirty="0"/>
                        <a:t>The winter is cold and dark because the sun doesn’t rise. It can reach -34°C.</a:t>
                      </a:r>
                      <a:endParaRPr lang="en-GB" sz="1200" b="0" dirty="0"/>
                    </a:p>
                  </a:txBody>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b="1" dirty="0"/>
                        <a:t>Climate and weather:</a:t>
                      </a:r>
                    </a:p>
                    <a:p>
                      <a:r>
                        <a:rPr lang="en-GB" sz="1200" dirty="0"/>
                        <a:t>Antarctica has two seasons. These are winter and summer. </a:t>
                      </a:r>
                    </a:p>
                    <a:p>
                      <a:r>
                        <a:rPr lang="en-GB" sz="1200" dirty="0"/>
                        <a:t>Antarctica is the coldest and windiest place on Earth.</a:t>
                      </a:r>
                    </a:p>
                    <a:p>
                      <a:r>
                        <a:rPr lang="en-GB" sz="1200" dirty="0"/>
                        <a:t>Nearly all of Antarctica is covered in ice. </a:t>
                      </a:r>
                    </a:p>
                    <a:p>
                      <a:r>
                        <a:rPr lang="en-GB" sz="1200" dirty="0"/>
                        <a:t>The coldest temperature ever recorded here is -89°C.</a:t>
                      </a:r>
                      <a:endParaRPr lang="en-GB" sz="1200" b="0" dirty="0"/>
                    </a:p>
                  </a:txBody>
                  <a:tcPr/>
                </a:tc>
                <a:extLst>
                  <a:ext uri="{0D108BD9-81ED-4DB2-BD59-A6C34878D82A}">
                    <a16:rowId xmlns:a16="http://schemas.microsoft.com/office/drawing/2014/main" val="224912417"/>
                  </a:ext>
                </a:extLst>
              </a:tr>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b="1" dirty="0"/>
                        <a:t>Animals:</a:t>
                      </a:r>
                      <a:endParaRPr lang="en-GB" sz="1200" b="0" dirty="0"/>
                    </a:p>
                    <a:p>
                      <a:r>
                        <a:rPr lang="en-GB" sz="1200" dirty="0"/>
                        <a:t>Animals you can find in the Arctic are: the arctic fox, polar bears, snowy owls and lynxes.</a:t>
                      </a:r>
                      <a:endParaRPr lang="en-GB" sz="1200" b="0" dirty="0"/>
                    </a:p>
                  </a:txBody>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b="1" dirty="0"/>
                        <a:t>Animals:</a:t>
                      </a:r>
                      <a:endParaRPr lang="en-GB" sz="1200" b="0" dirty="0"/>
                    </a:p>
                    <a:p>
                      <a:r>
                        <a:rPr lang="en-GB" sz="1200" dirty="0"/>
                        <a:t>Animals you can find in Antarctica are: emperor penguins, orcas, elephant seals and dusky dolphins. </a:t>
                      </a:r>
                      <a:endParaRPr lang="en-GB" sz="1200" b="0" dirty="0"/>
                    </a:p>
                  </a:txBody>
                  <a:tcPr/>
                </a:tc>
                <a:extLst>
                  <a:ext uri="{0D108BD9-81ED-4DB2-BD59-A6C34878D82A}">
                    <a16:rowId xmlns:a16="http://schemas.microsoft.com/office/drawing/2014/main" val="1291999784"/>
                  </a:ext>
                </a:extLst>
              </a:tr>
            </a:tbl>
          </a:graphicData>
        </a:graphic>
      </p:graphicFrame>
      <p:pic>
        <p:nvPicPr>
          <p:cNvPr id="1026" name="Picture 2" descr="Arctic Circle | Latitude, History, &amp; Map | Britannica">
            <a:extLst>
              <a:ext uri="{FF2B5EF4-FFF2-40B4-BE49-F238E27FC236}">
                <a16:creationId xmlns:a16="http://schemas.microsoft.com/office/drawing/2014/main" id="{85424132-532D-488E-9834-4F2DC22B04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3507" y="606338"/>
            <a:ext cx="4397533" cy="2286586"/>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6" name="Table 4">
            <a:extLst>
              <a:ext uri="{FF2B5EF4-FFF2-40B4-BE49-F238E27FC236}">
                <a16:creationId xmlns:a16="http://schemas.microsoft.com/office/drawing/2014/main" id="{E3CB2109-FB8A-49B4-B066-70F77C30E905}"/>
              </a:ext>
            </a:extLst>
          </p:cNvPr>
          <p:cNvGraphicFramePr>
            <a:graphicFrameLocks noGrp="1"/>
          </p:cNvGraphicFramePr>
          <p:nvPr>
            <p:extLst>
              <p:ext uri="{D42A27DB-BD31-4B8C-83A1-F6EECF244321}">
                <p14:modId xmlns:p14="http://schemas.microsoft.com/office/powerpoint/2010/main" val="4170862110"/>
              </p:ext>
            </p:extLst>
          </p:nvPr>
        </p:nvGraphicFramePr>
        <p:xfrm>
          <a:off x="4733759" y="4696941"/>
          <a:ext cx="5844547" cy="2743200"/>
        </p:xfrm>
        <a:graphic>
          <a:graphicData uri="http://schemas.openxmlformats.org/drawingml/2006/table">
            <a:tbl>
              <a:tblPr firstRow="1" bandRow="1">
                <a:tableStyleId>{E8B1032C-EA38-4F05-BA0D-38AFFFC7BED3}</a:tableStyleId>
              </a:tblPr>
              <a:tblGrid>
                <a:gridCol w="2533877">
                  <a:extLst>
                    <a:ext uri="{9D8B030D-6E8A-4147-A177-3AD203B41FA5}">
                      <a16:colId xmlns:a16="http://schemas.microsoft.com/office/drawing/2014/main" val="3976179647"/>
                    </a:ext>
                  </a:extLst>
                </a:gridCol>
                <a:gridCol w="1362488">
                  <a:extLst>
                    <a:ext uri="{9D8B030D-6E8A-4147-A177-3AD203B41FA5}">
                      <a16:colId xmlns:a16="http://schemas.microsoft.com/office/drawing/2014/main" val="2716410215"/>
                    </a:ext>
                  </a:extLst>
                </a:gridCol>
                <a:gridCol w="1948182">
                  <a:extLst>
                    <a:ext uri="{9D8B030D-6E8A-4147-A177-3AD203B41FA5}">
                      <a16:colId xmlns:a16="http://schemas.microsoft.com/office/drawing/2014/main" val="3415667869"/>
                    </a:ext>
                  </a:extLst>
                </a:gridCol>
              </a:tblGrid>
              <a:tr h="257375">
                <a:tc gridSpan="3">
                  <a:txBody>
                    <a:bodyPr/>
                    <a:lstStyle/>
                    <a:p>
                      <a:r>
                        <a:rPr lang="en-GB" sz="1200" b="1" dirty="0"/>
                        <a:t>England</a:t>
                      </a:r>
                    </a:p>
                  </a:txBody>
                  <a:tcPr>
                    <a:solidFill>
                      <a:schemeClr val="accent6">
                        <a:lumMod val="20000"/>
                        <a:lumOff val="8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678839"/>
                  </a:ext>
                </a:extLst>
              </a:tr>
              <a:tr h="347932">
                <a:tc>
                  <a:txBody>
                    <a:bodyPr/>
                    <a:lstStyle/>
                    <a:p>
                      <a:r>
                        <a:rPr lang="en-GB" sz="1200" b="1" dirty="0"/>
                        <a:t>Climate and weather:</a:t>
                      </a:r>
                    </a:p>
                    <a:p>
                      <a:endParaRPr lang="en-GB" sz="1200" b="0" dirty="0"/>
                    </a:p>
                    <a:p>
                      <a:endParaRPr lang="en-GB" sz="1200" b="0" dirty="0"/>
                    </a:p>
                    <a:p>
                      <a:endParaRPr lang="en-GB" sz="1200" b="0" dirty="0"/>
                    </a:p>
                    <a:p>
                      <a:endParaRPr lang="en-GB" sz="1200" b="0" dirty="0"/>
                    </a:p>
                    <a:p>
                      <a:endParaRPr lang="en-GB" sz="1200" b="0" dirty="0"/>
                    </a:p>
                    <a:p>
                      <a:endParaRPr lang="en-GB" sz="1200" b="0" dirty="0"/>
                    </a:p>
                    <a:p>
                      <a:r>
                        <a:rPr lang="en-GB" sz="1200" b="0" dirty="0"/>
                        <a:t>England has four seasons. England gets cool, wet winters and warm, wet summers.</a:t>
                      </a:r>
                    </a:p>
                  </a:txBody>
                  <a:tcPr>
                    <a:solidFill>
                      <a:schemeClr val="bg1">
                        <a:alpha val="20000"/>
                      </a:scheme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b="1" dirty="0"/>
                        <a:t>Animals:</a:t>
                      </a:r>
                      <a:endParaRPr lang="en-GB" sz="1200" b="0" dirty="0"/>
                    </a:p>
                    <a:p>
                      <a:r>
                        <a:rPr lang="en-GB" sz="1200" dirty="0"/>
                        <a:t>Wildlife includes badgers, foxes, deer and owls.  </a:t>
                      </a:r>
                    </a:p>
                    <a:p>
                      <a:r>
                        <a:rPr lang="en-GB" sz="1200" dirty="0"/>
                        <a:t>The water vole is an animal in danger of extinction. </a:t>
                      </a:r>
                    </a:p>
                    <a:p>
                      <a:r>
                        <a:rPr lang="en-GB" sz="1200" dirty="0"/>
                        <a:t>The lion is England’s unofficial national animal.</a:t>
                      </a:r>
                      <a:endParaRPr lang="en-GB" sz="1200" b="0" dirty="0"/>
                    </a:p>
                  </a:txBody>
                  <a:tcPr>
                    <a:solidFill>
                      <a:schemeClr val="bg1">
                        <a:alpha val="20000"/>
                      </a:schemeClr>
                    </a:solidFill>
                  </a:tcPr>
                </a:tc>
                <a:tc>
                  <a:txBody>
                    <a:bodyPr/>
                    <a:lstStyle/>
                    <a:p>
                      <a:r>
                        <a:rPr lang="en-GB" sz="1200" b="1" dirty="0"/>
                        <a:t>Landmarks:</a:t>
                      </a:r>
                    </a:p>
                    <a:p>
                      <a:pPr marL="171450" indent="-171450">
                        <a:buFont typeface="Arial" panose="020B0604020202020204" pitchFamily="34" charset="0"/>
                        <a:buChar char="•"/>
                      </a:pPr>
                      <a:r>
                        <a:rPr lang="en-GB" sz="1200" dirty="0"/>
                        <a:t>The highest mountain peak is Scafell Pike. It is 978 metres tall. </a:t>
                      </a:r>
                    </a:p>
                    <a:p>
                      <a:pPr marL="171450" indent="-171450">
                        <a:buFont typeface="Arial" panose="020B0604020202020204" pitchFamily="34" charset="0"/>
                        <a:buChar char="•"/>
                      </a:pPr>
                      <a:r>
                        <a:rPr lang="en-GB" sz="1200" dirty="0"/>
                        <a:t>The longest river is the Thames.  </a:t>
                      </a:r>
                    </a:p>
                    <a:p>
                      <a:pPr marL="171450" indent="-171450">
                        <a:buFont typeface="Arial" panose="020B0604020202020204" pitchFamily="34" charset="0"/>
                        <a:buChar char="•"/>
                      </a:pPr>
                      <a:r>
                        <a:rPr lang="en-GB" sz="1200" dirty="0"/>
                        <a:t>The Angel of the North, Stonehenge and the Eden Project are famous landmarks. </a:t>
                      </a:r>
                    </a:p>
                    <a:p>
                      <a:pPr marL="171450" indent="-171450">
                        <a:buFont typeface="Arial" panose="020B0604020202020204" pitchFamily="34" charset="0"/>
                        <a:buChar char="•"/>
                      </a:pPr>
                      <a:r>
                        <a:rPr lang="en-GB" sz="1200" dirty="0"/>
                        <a:t>The London Eye, Buckingham Palace and Big Ben are in London.</a:t>
                      </a:r>
                      <a:endParaRPr lang="en-GB" sz="1200" b="1" dirty="0"/>
                    </a:p>
                  </a:txBody>
                  <a:tcPr>
                    <a:solidFill>
                      <a:schemeClr val="bg1">
                        <a:alpha val="20000"/>
                      </a:schemeClr>
                    </a:solidFill>
                  </a:tcPr>
                </a:tc>
                <a:extLst>
                  <a:ext uri="{0D108BD9-81ED-4DB2-BD59-A6C34878D82A}">
                    <a16:rowId xmlns:a16="http://schemas.microsoft.com/office/drawing/2014/main" val="1188597009"/>
                  </a:ext>
                </a:extLst>
              </a:tr>
            </a:tbl>
          </a:graphicData>
        </a:graphic>
      </p:graphicFrame>
      <p:graphicFrame>
        <p:nvGraphicFramePr>
          <p:cNvPr id="28" name="Table 4">
            <a:extLst>
              <a:ext uri="{FF2B5EF4-FFF2-40B4-BE49-F238E27FC236}">
                <a16:creationId xmlns:a16="http://schemas.microsoft.com/office/drawing/2014/main" id="{6245EBBB-E108-4A44-8F4C-D15DB355E674}"/>
              </a:ext>
            </a:extLst>
          </p:cNvPr>
          <p:cNvGraphicFramePr>
            <a:graphicFrameLocks noGrp="1"/>
          </p:cNvGraphicFramePr>
          <p:nvPr>
            <p:extLst>
              <p:ext uri="{D42A27DB-BD31-4B8C-83A1-F6EECF244321}">
                <p14:modId xmlns:p14="http://schemas.microsoft.com/office/powerpoint/2010/main" val="2472374689"/>
              </p:ext>
            </p:extLst>
          </p:nvPr>
        </p:nvGraphicFramePr>
        <p:xfrm>
          <a:off x="0" y="2933181"/>
          <a:ext cx="4620253" cy="4572000"/>
        </p:xfrm>
        <a:graphic>
          <a:graphicData uri="http://schemas.openxmlformats.org/drawingml/2006/table">
            <a:tbl>
              <a:tblPr firstRow="1" bandRow="1">
                <a:tableStyleId>{E8B1032C-EA38-4F05-BA0D-38AFFFC7BED3}</a:tableStyleId>
              </a:tblPr>
              <a:tblGrid>
                <a:gridCol w="1120049">
                  <a:extLst>
                    <a:ext uri="{9D8B030D-6E8A-4147-A177-3AD203B41FA5}">
                      <a16:colId xmlns:a16="http://schemas.microsoft.com/office/drawing/2014/main" val="3976179647"/>
                    </a:ext>
                  </a:extLst>
                </a:gridCol>
                <a:gridCol w="3500204">
                  <a:extLst>
                    <a:ext uri="{9D8B030D-6E8A-4147-A177-3AD203B41FA5}">
                      <a16:colId xmlns:a16="http://schemas.microsoft.com/office/drawing/2014/main" val="1900379533"/>
                    </a:ext>
                  </a:extLst>
                </a:gridCol>
              </a:tblGrid>
              <a:tr h="214686">
                <a:tc gridSpan="2">
                  <a:txBody>
                    <a:bodyPr/>
                    <a:lstStyle/>
                    <a:p>
                      <a:r>
                        <a:rPr lang="en-GB" sz="1200" b="1" dirty="0"/>
                        <a:t>Kenya</a:t>
                      </a:r>
                    </a:p>
                  </a:txBody>
                  <a:tcPr>
                    <a:solidFill>
                      <a:schemeClr val="accent6">
                        <a:lumMod val="20000"/>
                        <a:lumOff val="80000"/>
                      </a:schemeClr>
                    </a:solidFill>
                  </a:tcPr>
                </a:tc>
                <a:tc hMerge="1">
                  <a:txBody>
                    <a:bodyPr/>
                    <a:lstStyle/>
                    <a:p>
                      <a:endParaRPr lang="en-GB"/>
                    </a:p>
                  </a:txBody>
                  <a:tcPr/>
                </a:tc>
                <a:extLst>
                  <a:ext uri="{0D108BD9-81ED-4DB2-BD59-A6C34878D82A}">
                    <a16:rowId xmlns:a16="http://schemas.microsoft.com/office/drawing/2014/main" val="100678839"/>
                  </a:ext>
                </a:extLst>
              </a:tr>
              <a:tr h="1073429">
                <a:tc rowSpan="3">
                  <a:txBody>
                    <a:bodyPr/>
                    <a:lstStyle/>
                    <a:p>
                      <a:endParaRPr lang="en-GB" sz="1200" b="0" dirty="0"/>
                    </a:p>
                    <a:p>
                      <a:endParaRPr lang="en-GB" sz="1200" b="0" dirty="0"/>
                    </a:p>
                    <a:p>
                      <a:endParaRPr lang="en-GB" sz="1200" b="0" dirty="0"/>
                    </a:p>
                    <a:p>
                      <a:endParaRPr lang="en-GB" sz="1200" b="0" dirty="0"/>
                    </a:p>
                    <a:p>
                      <a:endParaRPr lang="en-GB" sz="1200" b="0" dirty="0"/>
                    </a:p>
                    <a:p>
                      <a:endParaRPr lang="en-GB" sz="1200" b="0" dirty="0"/>
                    </a:p>
                    <a:p>
                      <a:endParaRPr lang="en-GB" sz="1200" b="0" dirty="0"/>
                    </a:p>
                    <a:p>
                      <a:endParaRPr lang="en-GB" sz="1200" b="0" dirty="0"/>
                    </a:p>
                    <a:p>
                      <a:endParaRPr lang="en-GB" sz="1200" b="0" dirty="0"/>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b="1" dirty="0"/>
                        <a:t>Where</a:t>
                      </a:r>
                      <a:r>
                        <a:rPr lang="en-GB" sz="1200" dirty="0"/>
                        <a:t> - Kenya is on the continent of Africa. </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a:t>Its capital city is Nairobi. </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b="1" dirty="0"/>
                        <a:t>Official Languages -</a:t>
                      </a:r>
                      <a:r>
                        <a:rPr lang="en-GB" sz="1200" dirty="0"/>
                        <a:t> Swahili and English </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b="1" dirty="0"/>
                        <a:t>Flag</a:t>
                      </a:r>
                      <a:r>
                        <a:rPr lang="en-GB" sz="1200" dirty="0"/>
                        <a:t> - It has a shield and two spears on it.</a:t>
                      </a:r>
                    </a:p>
                  </a:txBody>
                  <a:tcPr>
                    <a:solidFill>
                      <a:schemeClr val="bg1">
                        <a:alpha val="20000"/>
                      </a:scheme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b="1" dirty="0"/>
                        <a:t>Climate and weather:</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a:t>Kenya has a tropical climate. It is warm all year round but there is a lot of rain between March and June. The coldest month is July and the hottest month is February.</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a:t>Kenya is mostly tropical. It stays hot all year. It has wet and dry seasons. The desert areas have less rain. </a:t>
                      </a:r>
                      <a:endParaRPr lang="en-GB" sz="1200" b="0" dirty="0"/>
                    </a:p>
                  </a:txBody>
                  <a:tcPr>
                    <a:solidFill>
                      <a:schemeClr val="bg1">
                        <a:alpha val="20000"/>
                      </a:schemeClr>
                    </a:solidFill>
                  </a:tcPr>
                </a:tc>
                <a:extLst>
                  <a:ext uri="{0D108BD9-81ED-4DB2-BD59-A6C34878D82A}">
                    <a16:rowId xmlns:a16="http://schemas.microsoft.com/office/drawing/2014/main" val="4147627010"/>
                  </a:ext>
                </a:extLst>
              </a:tr>
              <a:tr h="1216553">
                <a:tc vMerge="1">
                  <a:txBody>
                    <a:bodyPr/>
                    <a:lstStyle/>
                    <a:p>
                      <a:endParaRPr lang="en-GB"/>
                    </a:p>
                  </a:txBody>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b="1" dirty="0"/>
                        <a:t>Animals:</a:t>
                      </a:r>
                      <a:endParaRPr lang="en-GB" sz="1200" b="0" dirty="0"/>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a:t>Kenya is famous for the ‘Big Five’. These are large animals including the rhino, elephant, lion, leopard and buffalo. You can also find lots of zebras, cheetahs and hippos. Many animals live in the forests here that you can’t find anywhere else in the world. Watch out for crocodiles!</a:t>
                      </a:r>
                      <a:endParaRPr lang="en-GB" sz="1200" b="0" dirty="0"/>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a:t>The national animal is a lion!</a:t>
                      </a:r>
                    </a:p>
                  </a:txBody>
                  <a:tcPr>
                    <a:solidFill>
                      <a:schemeClr val="accent6">
                        <a:lumMod val="60000"/>
                        <a:lumOff val="40000"/>
                        <a:alpha val="20000"/>
                      </a:schemeClr>
                    </a:solidFill>
                  </a:tcPr>
                </a:tc>
                <a:extLst>
                  <a:ext uri="{0D108BD9-81ED-4DB2-BD59-A6C34878D82A}">
                    <a16:rowId xmlns:a16="http://schemas.microsoft.com/office/drawing/2014/main" val="1055871416"/>
                  </a:ext>
                </a:extLst>
              </a:tr>
              <a:tr h="1251604">
                <a:tc vMerge="1">
                  <a:txBody>
                    <a:bodyPr/>
                    <a:lstStyle/>
                    <a:p>
                      <a:endParaRPr lang="en-GB"/>
                    </a:p>
                  </a:txBody>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b="1" dirty="0"/>
                        <a:t>Landmarks</a:t>
                      </a:r>
                      <a:r>
                        <a:rPr lang="en-GB" sz="1200" dirty="0"/>
                        <a:t>:</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t>Mount Kenya is the highest mountain in Kenya and the second highest mountain in Africa. </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t>Tsavo National Park is the largest nature reserve in Kenya and one of the largest in the world. </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t>The Nairobi National Museum reflects Kenya’s history, nature and culture</a:t>
                      </a:r>
                      <a:r>
                        <a:rPr lang="en-GB" sz="1200" b="0" dirty="0"/>
                        <a:t>.</a:t>
                      </a:r>
                      <a:endParaRPr lang="en-GB" sz="1200" dirty="0"/>
                    </a:p>
                  </a:txBody>
                  <a:tcPr>
                    <a:solidFill>
                      <a:schemeClr val="bg1">
                        <a:alpha val="20000"/>
                      </a:schemeClr>
                    </a:solidFill>
                  </a:tcPr>
                </a:tc>
                <a:extLst>
                  <a:ext uri="{0D108BD9-81ED-4DB2-BD59-A6C34878D82A}">
                    <a16:rowId xmlns:a16="http://schemas.microsoft.com/office/drawing/2014/main" val="397912491"/>
                  </a:ext>
                </a:extLst>
              </a:tr>
            </a:tbl>
          </a:graphicData>
        </a:graphic>
      </p:graphicFrame>
      <p:pic>
        <p:nvPicPr>
          <p:cNvPr id="7" name="Picture 6">
            <a:extLst>
              <a:ext uri="{FF2B5EF4-FFF2-40B4-BE49-F238E27FC236}">
                <a16:creationId xmlns:a16="http://schemas.microsoft.com/office/drawing/2014/main" id="{CF68F56D-6D81-43FA-A75C-890D4D0BE773}"/>
              </a:ext>
            </a:extLst>
          </p:cNvPr>
          <p:cNvPicPr>
            <a:picLocks noChangeAspect="1"/>
          </p:cNvPicPr>
          <p:nvPr/>
        </p:nvPicPr>
        <p:blipFill>
          <a:blip r:embed="rId3"/>
          <a:stretch>
            <a:fillRect/>
          </a:stretch>
        </p:blipFill>
        <p:spPr>
          <a:xfrm>
            <a:off x="113507" y="3310603"/>
            <a:ext cx="1000634" cy="1504550"/>
          </a:xfrm>
          <a:prstGeom prst="rect">
            <a:avLst/>
          </a:prstGeom>
        </p:spPr>
      </p:pic>
      <p:pic>
        <p:nvPicPr>
          <p:cNvPr id="11" name="Picture 10">
            <a:extLst>
              <a:ext uri="{FF2B5EF4-FFF2-40B4-BE49-F238E27FC236}">
                <a16:creationId xmlns:a16="http://schemas.microsoft.com/office/drawing/2014/main" id="{1BD1BF5B-6354-4BD3-88D2-03326CE1B8F9}"/>
              </a:ext>
            </a:extLst>
          </p:cNvPr>
          <p:cNvPicPr>
            <a:picLocks noChangeAspect="1"/>
          </p:cNvPicPr>
          <p:nvPr/>
        </p:nvPicPr>
        <p:blipFill rotWithShape="1">
          <a:blip r:embed="rId4"/>
          <a:srcRect r="16900"/>
          <a:stretch/>
        </p:blipFill>
        <p:spPr>
          <a:xfrm>
            <a:off x="7662567" y="963177"/>
            <a:ext cx="1044554" cy="879380"/>
          </a:xfrm>
          <a:prstGeom prst="rect">
            <a:avLst/>
          </a:prstGeom>
        </p:spPr>
      </p:pic>
      <p:pic>
        <p:nvPicPr>
          <p:cNvPr id="15" name="Picture 14">
            <a:extLst>
              <a:ext uri="{FF2B5EF4-FFF2-40B4-BE49-F238E27FC236}">
                <a16:creationId xmlns:a16="http://schemas.microsoft.com/office/drawing/2014/main" id="{5D3F006E-C6AB-4572-A3B7-C54DE063BC46}"/>
              </a:ext>
            </a:extLst>
          </p:cNvPr>
          <p:cNvPicPr>
            <a:picLocks noChangeAspect="1"/>
          </p:cNvPicPr>
          <p:nvPr/>
        </p:nvPicPr>
        <p:blipFill rotWithShape="1">
          <a:blip r:embed="rId5"/>
          <a:srcRect r="16131"/>
          <a:stretch/>
        </p:blipFill>
        <p:spPr>
          <a:xfrm>
            <a:off x="4746825" y="1015480"/>
            <a:ext cx="1044555" cy="870359"/>
          </a:xfrm>
          <a:prstGeom prst="rect">
            <a:avLst/>
          </a:prstGeom>
        </p:spPr>
      </p:pic>
      <p:pic>
        <p:nvPicPr>
          <p:cNvPr id="20" name="Picture 19">
            <a:extLst>
              <a:ext uri="{FF2B5EF4-FFF2-40B4-BE49-F238E27FC236}">
                <a16:creationId xmlns:a16="http://schemas.microsoft.com/office/drawing/2014/main" id="{C35D8A5C-BA25-FB41-3B36-16890DA6492C}"/>
              </a:ext>
            </a:extLst>
          </p:cNvPr>
          <p:cNvPicPr/>
          <p:nvPr/>
        </p:nvPicPr>
        <p:blipFill>
          <a:blip r:embed="rId6" cstate="print">
            <a:extLst>
              <a:ext uri="{BEBA8EAE-BF5A-486C-A8C5-ECC9F3942E4B}">
                <a14:imgProps xmlns:a14="http://schemas.microsoft.com/office/drawing/2010/main">
                  <a14:imgLayer r:embed="rId7">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pic>
        <p:nvPicPr>
          <p:cNvPr id="1028" name="Picture 4" descr="Flag of Kenya - Wikipedia">
            <a:extLst>
              <a:ext uri="{FF2B5EF4-FFF2-40B4-BE49-F238E27FC236}">
                <a16:creationId xmlns:a16="http://schemas.microsoft.com/office/drawing/2014/main" id="{82ECA867-D34A-468D-942F-5C7AB2D354E4}"/>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20614830">
            <a:off x="689167" y="7262122"/>
            <a:ext cx="424974" cy="283316"/>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9A1FD96C-9077-433B-9183-78C739D56ED1}"/>
              </a:ext>
            </a:extLst>
          </p:cNvPr>
          <p:cNvPicPr>
            <a:picLocks noChangeAspect="1"/>
          </p:cNvPicPr>
          <p:nvPr/>
        </p:nvPicPr>
        <p:blipFill>
          <a:blip r:embed="rId9"/>
          <a:stretch>
            <a:fillRect/>
          </a:stretch>
        </p:blipFill>
        <p:spPr>
          <a:xfrm rot="969727">
            <a:off x="9809811" y="4664552"/>
            <a:ext cx="743889" cy="575207"/>
          </a:xfrm>
          <a:prstGeom prst="rect">
            <a:avLst/>
          </a:prstGeom>
        </p:spPr>
      </p:pic>
      <p:pic>
        <p:nvPicPr>
          <p:cNvPr id="30" name="Picture 29">
            <a:extLst>
              <a:ext uri="{FF2B5EF4-FFF2-40B4-BE49-F238E27FC236}">
                <a16:creationId xmlns:a16="http://schemas.microsoft.com/office/drawing/2014/main" id="{4AF156A9-4CDB-4A13-A582-D9EEE0676AA5}"/>
              </a:ext>
            </a:extLst>
          </p:cNvPr>
          <p:cNvPicPr>
            <a:picLocks noChangeAspect="1"/>
          </p:cNvPicPr>
          <p:nvPr/>
        </p:nvPicPr>
        <p:blipFill>
          <a:blip r:embed="rId10"/>
          <a:stretch>
            <a:fillRect/>
          </a:stretch>
        </p:blipFill>
        <p:spPr>
          <a:xfrm>
            <a:off x="4897885" y="5265946"/>
            <a:ext cx="1786989" cy="951249"/>
          </a:xfrm>
          <a:prstGeom prst="rect">
            <a:avLst/>
          </a:prstGeom>
        </p:spPr>
      </p:pic>
      <p:pic>
        <p:nvPicPr>
          <p:cNvPr id="34" name="Picture 33">
            <a:extLst>
              <a:ext uri="{FF2B5EF4-FFF2-40B4-BE49-F238E27FC236}">
                <a16:creationId xmlns:a16="http://schemas.microsoft.com/office/drawing/2014/main" id="{032505A3-EB06-4593-9081-3BCE96EB51FF}"/>
              </a:ext>
            </a:extLst>
          </p:cNvPr>
          <p:cNvPicPr>
            <a:picLocks noChangeAspect="1"/>
          </p:cNvPicPr>
          <p:nvPr/>
        </p:nvPicPr>
        <p:blipFill rotWithShape="1">
          <a:blip r:embed="rId11"/>
          <a:srcRect l="57549"/>
          <a:stretch/>
        </p:blipFill>
        <p:spPr>
          <a:xfrm>
            <a:off x="6147624" y="6851490"/>
            <a:ext cx="1074500" cy="422655"/>
          </a:xfrm>
          <a:prstGeom prst="rect">
            <a:avLst/>
          </a:prstGeom>
        </p:spPr>
      </p:pic>
      <p:pic>
        <p:nvPicPr>
          <p:cNvPr id="40" name="Picture 39">
            <a:extLst>
              <a:ext uri="{FF2B5EF4-FFF2-40B4-BE49-F238E27FC236}">
                <a16:creationId xmlns:a16="http://schemas.microsoft.com/office/drawing/2014/main" id="{C9567F7B-5A6B-4376-A26A-4D7F06D47D00}"/>
              </a:ext>
            </a:extLst>
          </p:cNvPr>
          <p:cNvPicPr>
            <a:picLocks noChangeAspect="1"/>
          </p:cNvPicPr>
          <p:nvPr/>
        </p:nvPicPr>
        <p:blipFill rotWithShape="1">
          <a:blip r:embed="rId11"/>
          <a:srcRect r="42960"/>
          <a:stretch/>
        </p:blipFill>
        <p:spPr>
          <a:xfrm>
            <a:off x="4746825" y="6851490"/>
            <a:ext cx="1443755" cy="422655"/>
          </a:xfrm>
          <a:prstGeom prst="rect">
            <a:avLst/>
          </a:prstGeom>
        </p:spPr>
      </p:pic>
    </p:spTree>
    <p:extLst>
      <p:ext uri="{BB962C8B-B14F-4D97-AF65-F5344CB8AC3E}">
        <p14:creationId xmlns:p14="http://schemas.microsoft.com/office/powerpoint/2010/main" val="391997206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294</TotalTime>
  <Words>896</Words>
  <Application>Microsoft Office PowerPoint</Application>
  <PresentationFormat>Custom</PresentationFormat>
  <Paragraphs>126</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Aptos</vt:lpstr>
      <vt:lpstr>Arial</vt:lpstr>
      <vt:lpstr>Calibri</vt:lpstr>
      <vt:lpstr>Calibri Light</vt:lpstr>
      <vt:lpstr>Office Theme</vt:lpstr>
      <vt:lpstr>PowerPoint Presentation</vt:lpstr>
      <vt:lpstr>PowerPoint Presentation</vt:lpstr>
    </vt:vector>
  </TitlesOfParts>
  <Company>Langshott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Rebeka Miah</dc:creator>
  <cp:lastModifiedBy>Rebeka Miah</cp:lastModifiedBy>
  <cp:revision>42</cp:revision>
  <dcterms:created xsi:type="dcterms:W3CDTF">2023-11-14T15:55:26Z</dcterms:created>
  <dcterms:modified xsi:type="dcterms:W3CDTF">2025-02-06T12:10:55Z</dcterms:modified>
</cp:coreProperties>
</file>